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6" r:id="rId3"/>
    <p:sldId id="310" r:id="rId4"/>
    <p:sldId id="270" r:id="rId5"/>
    <p:sldId id="271" r:id="rId6"/>
    <p:sldId id="286" r:id="rId7"/>
    <p:sldId id="285" r:id="rId8"/>
    <p:sldId id="287" r:id="rId9"/>
    <p:sldId id="305" r:id="rId10"/>
    <p:sldId id="311" r:id="rId11"/>
    <p:sldId id="277" r:id="rId12"/>
    <p:sldId id="279" r:id="rId13"/>
    <p:sldId id="278" r:id="rId14"/>
    <p:sldId id="318" r:id="rId15"/>
    <p:sldId id="273" r:id="rId16"/>
  </p:sldIdLst>
  <p:sldSz cx="12192000" cy="6858000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D8CA"/>
          </a:solidFill>
        </a:fill>
      </a:tcStyle>
    </a:wholeTbl>
    <a:band2H>
      <a:tcTxStyle/>
      <a:tcStyle>
        <a:tcBdr/>
        <a:fill>
          <a:solidFill>
            <a:srgbClr val="FAEC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0CD"/>
          </a:solidFill>
        </a:fill>
      </a:tcStyle>
    </a:wholeTbl>
    <a:band2H>
      <a:tcTxStyle/>
      <a:tcStyle>
        <a:tcBdr/>
        <a:fill>
          <a:solidFill>
            <a:srgbClr val="EDE9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FD9"/>
          </a:solidFill>
        </a:fill>
      </a:tcStyle>
    </a:wholeTbl>
    <a:band2H>
      <a:tcTxStyle/>
      <a:tcStyle>
        <a:tcBdr/>
        <a:fill>
          <a:solidFill>
            <a:srgbClr val="EEF0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1"/>
    <p:restoredTop sz="94718"/>
  </p:normalViewPr>
  <p:slideViewPr>
    <p:cSldViewPr snapToGrid="0" snapToObjects="1">
      <p:cViewPr varScale="1">
        <p:scale>
          <a:sx n="111" d="100"/>
          <a:sy n="111" d="100"/>
        </p:scale>
        <p:origin x="22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dirty="0"/>
          </a:p>
        </p:txBody>
      </p:sp>
      <p:sp>
        <p:nvSpPr>
          <p:cNvPr id="127" name="Shape 127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636731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82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90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56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</a:p>
        </p:txBody>
      </p:sp>
    </p:spTree>
    <p:extLst>
      <p:ext uri="{BB962C8B-B14F-4D97-AF65-F5344CB8AC3E}">
        <p14:creationId xmlns:p14="http://schemas.microsoft.com/office/powerpoint/2010/main" val="2141520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</a:p>
        </p:txBody>
      </p:sp>
    </p:spTree>
    <p:extLst>
      <p:ext uri="{BB962C8B-B14F-4D97-AF65-F5344CB8AC3E}">
        <p14:creationId xmlns:p14="http://schemas.microsoft.com/office/powerpoint/2010/main" val="4004491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67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82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6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0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92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59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6400" y="3124200"/>
            <a:ext cx="11379200" cy="1219200"/>
          </a:xfrm>
        </p:spPr>
        <p:txBody>
          <a:bodyPr/>
          <a:lstStyle>
            <a:lvl1pPr>
              <a:defRPr b="1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6400" y="4495800"/>
            <a:ext cx="11379200" cy="6858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accent4">
                    <a:lumMod val="2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1323BC-EA90-7361-BA2F-B621FBAF7E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77885-3D27-4EE0-9410-D13AE973D0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22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1AE5DC-8F9F-4C24-A13B-95DC21FB4E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8428" y="1295400"/>
            <a:ext cx="10972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D4224C-101C-CCF3-11BA-2C7944F9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9550C-6C1C-B599-662B-1048A99153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77885-3D27-4EE0-9410-D13AE973D0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22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1"/>
            <a:ext cx="5384800" cy="4830766"/>
          </a:xfrm>
        </p:spPr>
        <p:txBody>
          <a:bodyPr/>
          <a:lstStyle>
            <a:lvl1pPr>
              <a:buClr>
                <a:srgbClr val="000000"/>
              </a:buClr>
              <a:defRPr sz="2800">
                <a:solidFill>
                  <a:schemeClr val="accent4">
                    <a:lumMod val="25000"/>
                  </a:schemeClr>
                </a:solidFill>
              </a:defRPr>
            </a:lvl1pPr>
            <a:lvl2pPr>
              <a:buClr>
                <a:srgbClr val="000000"/>
              </a:buClr>
              <a:defRPr sz="2400">
                <a:solidFill>
                  <a:schemeClr val="accent4">
                    <a:lumMod val="25000"/>
                  </a:schemeClr>
                </a:solidFill>
              </a:defRPr>
            </a:lvl2pPr>
            <a:lvl3pPr>
              <a:buClr>
                <a:srgbClr val="000000"/>
              </a:buClr>
              <a:defRPr sz="2000">
                <a:solidFill>
                  <a:schemeClr val="accent4">
                    <a:lumMod val="25000"/>
                  </a:schemeClr>
                </a:solidFill>
              </a:defRPr>
            </a:lvl3pPr>
            <a:lvl4pPr>
              <a:buClr>
                <a:srgbClr val="000000"/>
              </a:buClr>
              <a:defRPr sz="1800">
                <a:solidFill>
                  <a:schemeClr val="accent4">
                    <a:lumMod val="25000"/>
                  </a:schemeClr>
                </a:solidFill>
              </a:defRPr>
            </a:lvl4pPr>
            <a:lvl5pPr>
              <a:buClr>
                <a:srgbClr val="000000"/>
              </a:buClr>
              <a:defRPr sz="1800">
                <a:solidFill>
                  <a:schemeClr val="accent4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2"/>
            <a:ext cx="5384800" cy="4830765"/>
          </a:xfrm>
        </p:spPr>
        <p:txBody>
          <a:bodyPr/>
          <a:lstStyle>
            <a:lvl1pPr>
              <a:buClr>
                <a:srgbClr val="000000"/>
              </a:buClr>
              <a:defRPr sz="2800">
                <a:solidFill>
                  <a:schemeClr val="accent4">
                    <a:lumMod val="25000"/>
                  </a:schemeClr>
                </a:solidFill>
              </a:defRPr>
            </a:lvl1pPr>
            <a:lvl2pPr>
              <a:buClr>
                <a:srgbClr val="000000"/>
              </a:buClr>
              <a:defRPr sz="2400">
                <a:solidFill>
                  <a:schemeClr val="accent4">
                    <a:lumMod val="25000"/>
                  </a:schemeClr>
                </a:solidFill>
              </a:defRPr>
            </a:lvl2pPr>
            <a:lvl3pPr>
              <a:buClr>
                <a:srgbClr val="000000"/>
              </a:buClr>
              <a:defRPr sz="2000">
                <a:solidFill>
                  <a:schemeClr val="accent4">
                    <a:lumMod val="25000"/>
                  </a:schemeClr>
                </a:solidFill>
              </a:defRPr>
            </a:lvl3pPr>
            <a:lvl4pPr>
              <a:buClr>
                <a:srgbClr val="000000"/>
              </a:buClr>
              <a:defRPr sz="1800">
                <a:solidFill>
                  <a:schemeClr val="accent4">
                    <a:lumMod val="25000"/>
                  </a:schemeClr>
                </a:solidFill>
              </a:defRPr>
            </a:lvl4pPr>
            <a:lvl5pPr>
              <a:buClr>
                <a:srgbClr val="000000"/>
              </a:buClr>
              <a:defRPr sz="1800">
                <a:solidFill>
                  <a:schemeClr val="accent4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446145-D4DE-D657-4B08-64180B8052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77885-3D27-4EE0-9410-D13AE973D0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546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6197C3-FCD4-A64A-109B-A2ECFBB6DD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77885-3D27-4EE0-9410-D13AE973D0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661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51A9C3-292F-B27E-8339-5AF5218A5F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77885-3D27-4EE0-9410-D13AE973D0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9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3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70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2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1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890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56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46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707F9-7687-47B4-884C-2B287F06ED17}" type="datetimeFigureOut">
              <a:rPr lang="en-US" smtClean="0"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1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243EBDEA-939D-48AE-B67D-EDADA6F07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7994"/>
            <a:ext cx="1097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CEE447E2-300C-4AC8-BBC0-929F3D301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428" y="1295400"/>
            <a:ext cx="10972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21B07E-A90A-5FB6-0EE8-16022966DA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4090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0000"/>
                </a:solidFill>
              </a:defRPr>
            </a:lvl1pPr>
          </a:lstStyle>
          <a:p>
            <a:fld id="{6BA77885-3D27-4EE0-9410-D13AE973D0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720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Arial" panose="020B0604020202020204" pitchFamily="34" charset="0"/>
        <a:buChar char="•"/>
        <a:defRPr sz="2800" baseline="0">
          <a:solidFill>
            <a:schemeClr val="accent4">
              <a:lumMod val="25000"/>
            </a:schemeClr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Arial" panose="020B0604020202020204" pitchFamily="34" charset="0"/>
        <a:buChar char="•"/>
        <a:defRPr sz="2800" baseline="0">
          <a:solidFill>
            <a:schemeClr val="accent4">
              <a:lumMod val="25000"/>
            </a:schemeClr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Arial" panose="020B0604020202020204" pitchFamily="34" charset="0"/>
        <a:buChar char="•"/>
        <a:defRPr sz="2400" baseline="0">
          <a:solidFill>
            <a:schemeClr val="accent4">
              <a:lumMod val="25000"/>
            </a:schemeClr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Arial" panose="020B0604020202020204" pitchFamily="34" charset="0"/>
        <a:buChar char="•"/>
        <a:defRPr sz="2000" baseline="0">
          <a:solidFill>
            <a:schemeClr val="accent4">
              <a:lumMod val="25000"/>
            </a:schemeClr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Arial" panose="020B0604020202020204" pitchFamily="34" charset="0"/>
        <a:buChar char="•"/>
        <a:defRPr sz="2000" baseline="0">
          <a:solidFill>
            <a:schemeClr val="accent4">
              <a:lumMod val="25000"/>
            </a:schemeClr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B805"/>
        </a:buClr>
        <a:buChar char="»"/>
        <a:defRPr sz="2000">
          <a:solidFill>
            <a:srgbClr val="004D8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B805"/>
        </a:buClr>
        <a:buChar char="»"/>
        <a:defRPr sz="2000">
          <a:solidFill>
            <a:srgbClr val="004D8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B805"/>
        </a:buClr>
        <a:buChar char="»"/>
        <a:defRPr sz="2000">
          <a:solidFill>
            <a:srgbClr val="004D8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B805"/>
        </a:buClr>
        <a:buChar char="»"/>
        <a:defRPr sz="2000">
          <a:solidFill>
            <a:srgbClr val="004D8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applicable-federal-rat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1" cy="343205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defRPr sz="4800">
                <a:solidFill>
                  <a:srgbClr val="404040"/>
                </a:solidFill>
              </a:defRPr>
            </a:pPr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Estate Planning Opportunities in High and Low Interest Rate Environments</a:t>
            </a:r>
            <a:b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</a:br>
            <a:b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Portland Tax Forum</a:t>
            </a:r>
            <a:br>
              <a:rPr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November 7, 2024 </a:t>
            </a:r>
            <a:r>
              <a:rPr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•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Portland, OR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subTitle" idx="1"/>
          </p:nvPr>
        </p:nvSpPr>
        <p:spPr>
          <a:xfrm>
            <a:off x="1100050" y="4455619"/>
            <a:ext cx="10058401" cy="1890860"/>
          </a:xfrm>
        </p:spPr>
        <p:txBody>
          <a:bodyPr>
            <a:normAutofit lnSpcReduction="10000"/>
          </a:bodyPr>
          <a:lstStyle/>
          <a:p>
            <a:pPr algn="ctr" defTabSz="398463">
              <a:spcBef>
                <a:spcPts val="0"/>
              </a:spcBef>
            </a:pPr>
            <a:endParaRPr lang="en-US" b="1" dirty="0"/>
          </a:p>
          <a:p>
            <a:pPr marL="0" indent="0" algn="ctr" rtl="0" eaLnBrk="1" fontAlgn="t" latinLnBrk="0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1" i="0" u="none" strike="noStrike" kern="1200" dirty="0">
                <a:solidFill>
                  <a:srgbClr val="16161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Francisco Garcia, Jr.</a:t>
            </a:r>
          </a:p>
          <a:p>
            <a:pPr marL="0" indent="0" algn="ctr" rtl="0" eaLnBrk="1" fontAlgn="t" latinLnBrk="0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0" i="0" u="none" strike="noStrike" kern="1200" dirty="0">
                <a:solidFill>
                  <a:srgbClr val="16161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Higgs Fletcher &amp; Mack LLP</a:t>
            </a:r>
            <a:br>
              <a:rPr lang="en-US" sz="2400" b="0" i="0" u="none" strike="noStrike" kern="1200" dirty="0">
                <a:solidFill>
                  <a:srgbClr val="16161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0" i="0" u="none" strike="noStrike" kern="1200" dirty="0">
                <a:solidFill>
                  <a:srgbClr val="16161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San Diego, CA</a:t>
            </a:r>
            <a:br>
              <a:rPr lang="en-US" sz="2400" b="0" i="0" u="none" strike="noStrike" kern="1200" dirty="0">
                <a:solidFill>
                  <a:srgbClr val="16161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0" i="0" u="none" strike="noStrike" kern="1200" dirty="0">
                <a:solidFill>
                  <a:srgbClr val="16161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(619) 595-4391</a:t>
            </a:r>
            <a:br>
              <a:rPr lang="en-US" sz="2400" b="0" i="0" u="none" strike="noStrike" kern="1200" dirty="0">
                <a:solidFill>
                  <a:srgbClr val="16161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0" i="0" u="none" strike="noStrike" kern="1200" dirty="0" err="1">
                <a:solidFill>
                  <a:srgbClr val="161616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garciaf@higgslaw.com</a:t>
            </a:r>
            <a:endParaRPr lang="en-US" sz="2400" b="0" i="0" u="none" strike="noStrike" dirty="0">
              <a:effectLst/>
              <a:latin typeface="Arial" panose="020B0604020202020204" pitchFamily="34" charset="0"/>
            </a:endParaRPr>
          </a:p>
          <a:p>
            <a:pPr algn="ctr" defTabSz="398463"/>
            <a:endParaRPr lang="en-US" dirty="0"/>
          </a:p>
        </p:txBody>
      </p:sp>
      <p:sp>
        <p:nvSpPr>
          <p:cNvPr id="4" name="Shape 143"/>
          <p:cNvSpPr>
            <a:spLocks noGrp="1"/>
          </p:cNvSpPr>
          <p:nvPr>
            <p:ph type="sldNum" sz="quarter" idx="12"/>
          </p:nvPr>
        </p:nvSpPr>
        <p:spPr>
          <a:xfrm>
            <a:off x="11054428" y="6519238"/>
            <a:ext cx="158055" cy="24622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78FE8C-BCC8-A979-8178-055FDA338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965" marR="63627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</a:tabLst>
            </a:pPr>
            <a:r>
              <a:rPr lang="en-US" sz="2400" dirty="0"/>
              <a:t>Inverse</a:t>
            </a:r>
            <a:r>
              <a:rPr lang="en-US" sz="2400" spc="-40" dirty="0"/>
              <a:t> </a:t>
            </a:r>
            <a:r>
              <a:rPr lang="en-US" sz="2400" dirty="0"/>
              <a:t>of</a:t>
            </a:r>
            <a:r>
              <a:rPr lang="en-US" sz="2400" spc="-30" dirty="0"/>
              <a:t> </a:t>
            </a:r>
            <a:r>
              <a:rPr lang="en-US" sz="2400" dirty="0"/>
              <a:t>a</a:t>
            </a:r>
            <a:r>
              <a:rPr lang="en-US" sz="2400" spc="-35" dirty="0"/>
              <a:t> </a:t>
            </a:r>
            <a:r>
              <a:rPr lang="en-US" sz="2400" dirty="0"/>
              <a:t>CLAT,</a:t>
            </a:r>
            <a:r>
              <a:rPr lang="en-US" sz="2400" spc="-35" dirty="0"/>
              <a:t> </a:t>
            </a:r>
            <a:r>
              <a:rPr lang="en-US" sz="2400" dirty="0"/>
              <a:t>allows</a:t>
            </a:r>
            <a:r>
              <a:rPr lang="en-US" sz="2400" spc="-50" dirty="0"/>
              <a:t> </a:t>
            </a:r>
            <a:r>
              <a:rPr lang="en-US" sz="2400" dirty="0"/>
              <a:t>grantor</a:t>
            </a:r>
            <a:r>
              <a:rPr lang="en-US" sz="2400" spc="-20" dirty="0"/>
              <a:t> </a:t>
            </a:r>
            <a:r>
              <a:rPr lang="en-US" sz="2400" dirty="0"/>
              <a:t>to</a:t>
            </a:r>
            <a:r>
              <a:rPr lang="en-US" sz="2400" spc="-40" dirty="0"/>
              <a:t> </a:t>
            </a:r>
            <a:r>
              <a:rPr lang="en-US" sz="2400" dirty="0"/>
              <a:t>provide</a:t>
            </a:r>
            <a:r>
              <a:rPr lang="en-US" sz="2400" spc="-30" dirty="0"/>
              <a:t> </a:t>
            </a:r>
            <a:r>
              <a:rPr lang="en-US" sz="2400" dirty="0"/>
              <a:t>regular</a:t>
            </a:r>
            <a:r>
              <a:rPr lang="en-US" sz="2400" spc="-30" dirty="0"/>
              <a:t> </a:t>
            </a:r>
            <a:r>
              <a:rPr lang="en-US" sz="2400" dirty="0"/>
              <a:t>income</a:t>
            </a:r>
            <a:r>
              <a:rPr lang="en-US" sz="2400" spc="-35" dirty="0"/>
              <a:t> </a:t>
            </a:r>
            <a:r>
              <a:rPr lang="en-US" sz="2400" dirty="0"/>
              <a:t>stream</a:t>
            </a:r>
            <a:r>
              <a:rPr lang="en-US" sz="2400" spc="-30" dirty="0"/>
              <a:t> </a:t>
            </a:r>
            <a:r>
              <a:rPr lang="en-US" sz="2400" dirty="0"/>
              <a:t>to</a:t>
            </a:r>
            <a:r>
              <a:rPr lang="en-US" sz="2400" spc="-40" dirty="0"/>
              <a:t> </a:t>
            </a:r>
            <a:r>
              <a:rPr lang="en-US" sz="2400" spc="-20" dirty="0"/>
              <a:t>non- </a:t>
            </a:r>
            <a:r>
              <a:rPr lang="en-US" sz="2400" dirty="0"/>
              <a:t>charitable</a:t>
            </a:r>
            <a:r>
              <a:rPr lang="en-US" sz="2400" spc="-40" dirty="0"/>
              <a:t> </a:t>
            </a:r>
            <a:r>
              <a:rPr lang="en-US" sz="2400" dirty="0"/>
              <a:t>beneficiaries</a:t>
            </a:r>
            <a:r>
              <a:rPr lang="en-US" sz="2400" spc="-50" dirty="0"/>
              <a:t> </a:t>
            </a:r>
            <a:r>
              <a:rPr lang="en-US" sz="2400" dirty="0"/>
              <a:t>for</a:t>
            </a:r>
            <a:r>
              <a:rPr lang="en-US" sz="2400" spc="-25" dirty="0"/>
              <a:t> </a:t>
            </a:r>
            <a:r>
              <a:rPr lang="en-US" sz="2400" dirty="0"/>
              <a:t>term</a:t>
            </a:r>
            <a:r>
              <a:rPr lang="en-US" sz="2400" spc="-35" dirty="0"/>
              <a:t> </a:t>
            </a:r>
            <a:r>
              <a:rPr lang="en-US" sz="2400" dirty="0"/>
              <a:t>of</a:t>
            </a:r>
            <a:r>
              <a:rPr lang="en-US" sz="2400" spc="-40" dirty="0"/>
              <a:t> </a:t>
            </a:r>
            <a:r>
              <a:rPr lang="en-US" sz="2400" dirty="0"/>
              <a:t>trust,</a:t>
            </a:r>
            <a:r>
              <a:rPr lang="en-US" sz="2400" spc="-30" dirty="0"/>
              <a:t> </a:t>
            </a:r>
            <a:r>
              <a:rPr lang="en-US" sz="2400" dirty="0"/>
              <a:t>remaining</a:t>
            </a:r>
            <a:r>
              <a:rPr lang="en-US" sz="2400" spc="-35" dirty="0"/>
              <a:t> </a:t>
            </a:r>
            <a:r>
              <a:rPr lang="en-US" sz="2400" dirty="0"/>
              <a:t>trust</a:t>
            </a:r>
            <a:r>
              <a:rPr lang="en-US" sz="2400" spc="-40" dirty="0"/>
              <a:t> </a:t>
            </a:r>
            <a:r>
              <a:rPr lang="en-US" sz="2400" dirty="0"/>
              <a:t>assets</a:t>
            </a:r>
            <a:r>
              <a:rPr lang="en-US" sz="2400" spc="-50" dirty="0"/>
              <a:t> </a:t>
            </a:r>
            <a:r>
              <a:rPr lang="en-US" sz="2400" dirty="0"/>
              <a:t>left</a:t>
            </a:r>
            <a:r>
              <a:rPr lang="en-US" sz="2400" spc="-40" dirty="0"/>
              <a:t> </a:t>
            </a:r>
            <a:r>
              <a:rPr lang="en-US" sz="2400" dirty="0"/>
              <a:t>to</a:t>
            </a:r>
            <a:r>
              <a:rPr lang="en-US" sz="2400" spc="-35" dirty="0"/>
              <a:t> </a:t>
            </a:r>
            <a:r>
              <a:rPr lang="en-US" sz="2400" spc="-10" dirty="0"/>
              <a:t>charitable beneficiaries</a:t>
            </a:r>
          </a:p>
          <a:p>
            <a:pPr marL="354965" marR="683895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/>
              <a:t>Upon</a:t>
            </a:r>
            <a:r>
              <a:rPr lang="en-US" sz="2400" spc="-35" dirty="0"/>
              <a:t> </a:t>
            </a:r>
            <a:r>
              <a:rPr lang="en-US" sz="2400" dirty="0"/>
              <a:t>contribution</a:t>
            </a:r>
            <a:r>
              <a:rPr lang="en-US" sz="2400" spc="-35" dirty="0"/>
              <a:t> </a:t>
            </a:r>
            <a:r>
              <a:rPr lang="en-US" sz="2400" dirty="0"/>
              <a:t>to</a:t>
            </a:r>
            <a:r>
              <a:rPr lang="en-US" sz="2400" spc="-30" dirty="0"/>
              <a:t> </a:t>
            </a:r>
            <a:r>
              <a:rPr lang="en-US" sz="2400" dirty="0"/>
              <a:t>the</a:t>
            </a:r>
            <a:r>
              <a:rPr lang="en-US" sz="2400" spc="-35" dirty="0"/>
              <a:t> </a:t>
            </a:r>
            <a:r>
              <a:rPr lang="en-US" sz="2400" dirty="0"/>
              <a:t>CRT,</a:t>
            </a:r>
            <a:r>
              <a:rPr lang="en-US" sz="2400" spc="-35" dirty="0"/>
              <a:t> </a:t>
            </a:r>
            <a:r>
              <a:rPr lang="en-US" sz="2400" dirty="0"/>
              <a:t>grantor</a:t>
            </a:r>
            <a:r>
              <a:rPr lang="en-US" sz="2400" spc="-20" dirty="0"/>
              <a:t> </a:t>
            </a:r>
            <a:r>
              <a:rPr lang="en-US" sz="2400" dirty="0"/>
              <a:t>receives</a:t>
            </a:r>
            <a:r>
              <a:rPr lang="en-US" sz="2400" spc="-40" dirty="0"/>
              <a:t> </a:t>
            </a:r>
            <a:r>
              <a:rPr lang="en-US" sz="2400" dirty="0"/>
              <a:t>income</a:t>
            </a:r>
            <a:r>
              <a:rPr lang="en-US" sz="2400" spc="-40" dirty="0"/>
              <a:t> </a:t>
            </a:r>
            <a:r>
              <a:rPr lang="en-US" sz="2400" dirty="0"/>
              <a:t>tax</a:t>
            </a:r>
            <a:r>
              <a:rPr lang="en-US" sz="2400" spc="-35" dirty="0"/>
              <a:t> </a:t>
            </a:r>
            <a:r>
              <a:rPr lang="en-US" sz="2400" dirty="0"/>
              <a:t>deduction</a:t>
            </a:r>
            <a:r>
              <a:rPr lang="en-US" sz="2400" spc="-35" dirty="0"/>
              <a:t> </a:t>
            </a:r>
            <a:r>
              <a:rPr lang="en-US" sz="2400" dirty="0"/>
              <a:t>based</a:t>
            </a:r>
            <a:r>
              <a:rPr lang="en-US" sz="2400" spc="-35" dirty="0"/>
              <a:t> </a:t>
            </a:r>
            <a:r>
              <a:rPr lang="en-US" sz="2400" spc="-25" dirty="0"/>
              <a:t>on </a:t>
            </a:r>
            <a:r>
              <a:rPr lang="en-US" sz="2400" dirty="0"/>
              <a:t>remainder</a:t>
            </a:r>
            <a:r>
              <a:rPr lang="en-US" sz="2400" spc="-35" dirty="0"/>
              <a:t> </a:t>
            </a:r>
            <a:r>
              <a:rPr lang="en-US" sz="2400" dirty="0"/>
              <a:t>value</a:t>
            </a:r>
            <a:r>
              <a:rPr lang="en-US" sz="2400" spc="-55" dirty="0"/>
              <a:t> </a:t>
            </a:r>
            <a:r>
              <a:rPr lang="en-US" sz="2400" dirty="0"/>
              <a:t>being</a:t>
            </a:r>
            <a:r>
              <a:rPr lang="en-US" sz="2400" spc="-40" dirty="0"/>
              <a:t> </a:t>
            </a:r>
            <a:r>
              <a:rPr lang="en-US" sz="2400" dirty="0"/>
              <a:t>left</a:t>
            </a:r>
            <a:r>
              <a:rPr lang="en-US" sz="2400" spc="-45" dirty="0"/>
              <a:t> </a:t>
            </a:r>
            <a:r>
              <a:rPr lang="en-US" sz="2400" dirty="0"/>
              <a:t>to</a:t>
            </a:r>
            <a:r>
              <a:rPr lang="en-US" sz="2400" spc="-40" dirty="0"/>
              <a:t> </a:t>
            </a:r>
            <a:r>
              <a:rPr lang="en-US" sz="2400" spc="-10" dirty="0"/>
              <a:t>charity</a:t>
            </a:r>
          </a:p>
          <a:p>
            <a:pPr marL="354965" marR="130810" indent="-342900">
              <a:lnSpc>
                <a:spcPct val="100000"/>
              </a:lnSpc>
              <a:spcBef>
                <a:spcPts val="520"/>
              </a:spcBef>
              <a:buChar char="•"/>
              <a:tabLst>
                <a:tab pos="354965" algn="l"/>
              </a:tabLst>
            </a:pPr>
            <a:r>
              <a:rPr lang="en-US" sz="2400" dirty="0"/>
              <a:t>§7520</a:t>
            </a:r>
            <a:r>
              <a:rPr lang="en-US" sz="2400" spc="-40" dirty="0"/>
              <a:t> </a:t>
            </a:r>
            <a:r>
              <a:rPr lang="en-US" sz="2400" dirty="0"/>
              <a:t>rate</a:t>
            </a:r>
            <a:r>
              <a:rPr lang="en-US" sz="2400" spc="-40" dirty="0"/>
              <a:t> </a:t>
            </a:r>
            <a:r>
              <a:rPr lang="en-US" sz="2400" dirty="0"/>
              <a:t>used</a:t>
            </a:r>
            <a:r>
              <a:rPr lang="en-US" sz="2400" spc="-45" dirty="0"/>
              <a:t> </a:t>
            </a:r>
            <a:r>
              <a:rPr lang="en-US" sz="2400" dirty="0"/>
              <a:t>to</a:t>
            </a:r>
            <a:r>
              <a:rPr lang="en-US" sz="2400" spc="-40" dirty="0"/>
              <a:t> </a:t>
            </a:r>
            <a:r>
              <a:rPr lang="en-US" sz="2400" dirty="0"/>
              <a:t>calculate</a:t>
            </a:r>
            <a:r>
              <a:rPr lang="en-US" sz="2400" spc="-55" dirty="0"/>
              <a:t> </a:t>
            </a:r>
            <a:r>
              <a:rPr lang="en-US" sz="2400" dirty="0"/>
              <a:t>value</a:t>
            </a:r>
            <a:r>
              <a:rPr lang="en-US" sz="2400" spc="-55" dirty="0"/>
              <a:t> </a:t>
            </a:r>
            <a:r>
              <a:rPr lang="en-US" sz="2400" dirty="0"/>
              <a:t>of</a:t>
            </a:r>
            <a:r>
              <a:rPr lang="en-US" sz="2400" spc="-45" dirty="0"/>
              <a:t> </a:t>
            </a:r>
            <a:r>
              <a:rPr lang="en-US" sz="2400" dirty="0"/>
              <a:t>remainder</a:t>
            </a:r>
            <a:r>
              <a:rPr lang="en-US" sz="2400" spc="-35" dirty="0"/>
              <a:t> </a:t>
            </a:r>
            <a:r>
              <a:rPr lang="en-US" sz="2400" dirty="0"/>
              <a:t>to</a:t>
            </a:r>
            <a:r>
              <a:rPr lang="en-US" sz="2400" spc="-40" dirty="0"/>
              <a:t> </a:t>
            </a:r>
            <a:r>
              <a:rPr lang="en-US" sz="2400" dirty="0"/>
              <a:t>charity</a:t>
            </a:r>
            <a:r>
              <a:rPr lang="en-US" sz="2400" spc="-55" dirty="0"/>
              <a:t> </a:t>
            </a:r>
            <a:r>
              <a:rPr lang="en-US" sz="2400" dirty="0">
                <a:latin typeface="Wingdings"/>
                <a:cs typeface="Wingdings"/>
              </a:rPr>
              <a:t></a:t>
            </a:r>
            <a:r>
              <a:rPr lang="en-US" sz="2400" spc="5" dirty="0">
                <a:latin typeface="Times New Roman"/>
                <a:cs typeface="Times New Roman"/>
              </a:rPr>
              <a:t> </a:t>
            </a:r>
            <a:r>
              <a:rPr lang="en-US" sz="2400" dirty="0"/>
              <a:t>higher</a:t>
            </a:r>
            <a:r>
              <a:rPr lang="en-US" sz="2400" spc="-40" dirty="0"/>
              <a:t> </a:t>
            </a:r>
            <a:r>
              <a:rPr lang="en-US" sz="2400" dirty="0"/>
              <a:t>the</a:t>
            </a:r>
            <a:r>
              <a:rPr lang="en-US" sz="2400" spc="-35" dirty="0"/>
              <a:t> </a:t>
            </a:r>
            <a:r>
              <a:rPr lang="en-US" sz="2400" dirty="0"/>
              <a:t>§7520</a:t>
            </a:r>
            <a:r>
              <a:rPr lang="en-US" sz="2400" spc="-40" dirty="0"/>
              <a:t> </a:t>
            </a:r>
            <a:r>
              <a:rPr lang="en-US" sz="2400" spc="-10" dirty="0"/>
              <a:t>rate, </a:t>
            </a:r>
            <a:r>
              <a:rPr lang="en-US" sz="2400" dirty="0"/>
              <a:t>the</a:t>
            </a:r>
            <a:r>
              <a:rPr lang="en-US" sz="2400" spc="-40" dirty="0"/>
              <a:t> </a:t>
            </a:r>
            <a:r>
              <a:rPr lang="en-US" sz="2400" dirty="0"/>
              <a:t>higher</a:t>
            </a:r>
            <a:r>
              <a:rPr lang="en-US" sz="2400" spc="-45" dirty="0"/>
              <a:t> </a:t>
            </a:r>
            <a:r>
              <a:rPr lang="en-US" sz="2400" dirty="0"/>
              <a:t>potential</a:t>
            </a:r>
            <a:r>
              <a:rPr lang="en-US" sz="2400" spc="-45" dirty="0"/>
              <a:t> </a:t>
            </a:r>
            <a:r>
              <a:rPr lang="en-US" sz="2400" dirty="0"/>
              <a:t>income</a:t>
            </a:r>
            <a:r>
              <a:rPr lang="en-US" sz="2400" spc="-50" dirty="0"/>
              <a:t> </a:t>
            </a:r>
            <a:r>
              <a:rPr lang="en-US" sz="2400" dirty="0"/>
              <a:t>tax</a:t>
            </a:r>
            <a:r>
              <a:rPr lang="en-US" sz="2400" spc="-40" dirty="0"/>
              <a:t> </a:t>
            </a:r>
            <a:r>
              <a:rPr lang="en-US" sz="2400" dirty="0"/>
              <a:t>deduction</a:t>
            </a:r>
            <a:r>
              <a:rPr lang="en-US" sz="2400" spc="-45" dirty="0"/>
              <a:t> </a:t>
            </a:r>
            <a:r>
              <a:rPr lang="en-US" sz="2400" dirty="0"/>
              <a:t>for</a:t>
            </a:r>
            <a:r>
              <a:rPr lang="en-US" sz="2400" spc="-35" dirty="0"/>
              <a:t> </a:t>
            </a:r>
            <a:r>
              <a:rPr lang="en-US" sz="2400" spc="-10" dirty="0"/>
              <a:t>grantor</a:t>
            </a:r>
          </a:p>
          <a:p>
            <a:pPr marL="354965" marR="204470" indent="-342900">
              <a:lnSpc>
                <a:spcPct val="100000"/>
              </a:lnSpc>
              <a:spcBef>
                <a:spcPts val="535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</a:rPr>
              <a:t>Great</a:t>
            </a:r>
            <a:r>
              <a:rPr lang="en-US" sz="2400" spc="-1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option</a:t>
            </a:r>
            <a:r>
              <a:rPr lang="en-US" sz="2400" spc="-2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for</a:t>
            </a:r>
            <a:r>
              <a:rPr lang="en-US" sz="2400" spc="-1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low</a:t>
            </a:r>
            <a:r>
              <a:rPr lang="en-US" sz="2400" spc="-3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basis</a:t>
            </a:r>
            <a:r>
              <a:rPr lang="en-US" sz="2400" spc="-2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assets</a:t>
            </a:r>
            <a:r>
              <a:rPr lang="en-US" sz="2400" spc="-4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which</a:t>
            </a:r>
            <a:r>
              <a:rPr lang="en-US" sz="2400" spc="-3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can</a:t>
            </a:r>
            <a:r>
              <a:rPr lang="en-US" sz="2400" spc="-3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be</a:t>
            </a:r>
            <a:r>
              <a:rPr lang="en-US" sz="2400" spc="-2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sold</a:t>
            </a:r>
            <a:r>
              <a:rPr lang="en-US" sz="2400" spc="-3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by</a:t>
            </a:r>
            <a:r>
              <a:rPr lang="en-US" sz="2400" spc="-3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trustee</a:t>
            </a:r>
            <a:r>
              <a:rPr lang="en-US" sz="2400" spc="-1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of</a:t>
            </a:r>
            <a:r>
              <a:rPr lang="en-US" sz="2400" spc="-2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CRT</a:t>
            </a:r>
            <a:r>
              <a:rPr lang="en-US" sz="2400" spc="-2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in</a:t>
            </a:r>
            <a:r>
              <a:rPr lang="en-US" sz="2400" spc="-25" dirty="0">
                <a:solidFill>
                  <a:srgbClr val="1E222C"/>
                </a:solidFill>
              </a:rPr>
              <a:t> </a:t>
            </a:r>
            <a:r>
              <a:rPr lang="en-US" sz="2400" spc="-10" dirty="0">
                <a:solidFill>
                  <a:srgbClr val="1E222C"/>
                </a:solidFill>
              </a:rPr>
              <a:t>exchange </a:t>
            </a:r>
            <a:r>
              <a:rPr lang="en-US" sz="2400" dirty="0">
                <a:solidFill>
                  <a:srgbClr val="1E222C"/>
                </a:solidFill>
              </a:rPr>
              <a:t>for</a:t>
            </a:r>
            <a:r>
              <a:rPr lang="en-US" sz="2400" spc="-4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income</a:t>
            </a:r>
            <a:r>
              <a:rPr lang="en-US" sz="2400" spc="-4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producing</a:t>
            </a:r>
            <a:r>
              <a:rPr lang="en-US" sz="2400" spc="-4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assets</a:t>
            </a:r>
            <a:r>
              <a:rPr lang="en-US" sz="2400" spc="-6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(avoid</a:t>
            </a:r>
            <a:r>
              <a:rPr lang="en-US" sz="2400" spc="-4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gains,</a:t>
            </a:r>
            <a:r>
              <a:rPr lang="en-US" sz="2400" spc="-5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create</a:t>
            </a:r>
            <a:r>
              <a:rPr lang="en-US" sz="2400" spc="-4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income</a:t>
            </a:r>
            <a:r>
              <a:rPr lang="en-US" sz="2400" spc="-50" dirty="0">
                <a:solidFill>
                  <a:srgbClr val="1E222C"/>
                </a:solidFill>
              </a:rPr>
              <a:t> </a:t>
            </a:r>
            <a:r>
              <a:rPr lang="en-US" sz="2400" spc="-10" dirty="0">
                <a:solidFill>
                  <a:srgbClr val="1E222C"/>
                </a:solidFill>
              </a:rPr>
              <a:t>stream)</a:t>
            </a:r>
          </a:p>
          <a:p>
            <a:pPr marL="354965" marR="508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</a:rPr>
              <a:t>Consider</a:t>
            </a:r>
            <a:r>
              <a:rPr lang="en-US" sz="2400" spc="-5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for</a:t>
            </a:r>
            <a:r>
              <a:rPr lang="en-US" sz="2400" spc="-4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philanthropically</a:t>
            </a:r>
            <a:r>
              <a:rPr lang="en-US" sz="2400" spc="-5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inclined</a:t>
            </a:r>
            <a:r>
              <a:rPr lang="en-US" sz="2400" spc="-60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clients</a:t>
            </a:r>
            <a:r>
              <a:rPr lang="en-US" sz="2400" spc="-5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with</a:t>
            </a:r>
            <a:r>
              <a:rPr lang="en-US" sz="2400" spc="-5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taxable</a:t>
            </a:r>
            <a:r>
              <a:rPr lang="en-US" sz="2400" spc="-4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estates,</a:t>
            </a:r>
            <a:r>
              <a:rPr lang="en-US" sz="2400" spc="-5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particularly</a:t>
            </a:r>
            <a:r>
              <a:rPr lang="en-US" sz="2400" spc="-50" dirty="0">
                <a:solidFill>
                  <a:srgbClr val="1E222C"/>
                </a:solidFill>
              </a:rPr>
              <a:t> </a:t>
            </a:r>
            <a:r>
              <a:rPr lang="en-US" sz="2400" spc="-10" dirty="0">
                <a:solidFill>
                  <a:srgbClr val="1E222C"/>
                </a:solidFill>
              </a:rPr>
              <a:t>before </a:t>
            </a:r>
            <a:r>
              <a:rPr lang="en-US" sz="2400" dirty="0">
                <a:solidFill>
                  <a:srgbClr val="1E222C"/>
                </a:solidFill>
              </a:rPr>
              <a:t>2026</a:t>
            </a:r>
            <a:r>
              <a:rPr lang="en-US" sz="2400" spc="-65" dirty="0">
                <a:solidFill>
                  <a:srgbClr val="1E222C"/>
                </a:solidFill>
              </a:rPr>
              <a:t> </a:t>
            </a:r>
            <a:r>
              <a:rPr lang="en-US" sz="2400" dirty="0">
                <a:solidFill>
                  <a:srgbClr val="1E222C"/>
                </a:solidFill>
              </a:rPr>
              <a:t>exemption</a:t>
            </a:r>
            <a:r>
              <a:rPr lang="en-US" sz="2400" spc="-65" dirty="0">
                <a:solidFill>
                  <a:srgbClr val="1E222C"/>
                </a:solidFill>
              </a:rPr>
              <a:t> </a:t>
            </a:r>
            <a:r>
              <a:rPr lang="en-US" sz="2400" spc="-20" dirty="0">
                <a:solidFill>
                  <a:srgbClr val="1E222C"/>
                </a:solidFill>
              </a:rPr>
              <a:t>drop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4CABC1-592A-C8D5-9B4C-4784B216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28" y="83869"/>
            <a:ext cx="9753600" cy="8382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Charitable</a:t>
            </a:r>
            <a:r>
              <a:rPr lang="en-US" sz="2800" spc="-7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Remainder</a:t>
            </a:r>
            <a:r>
              <a:rPr lang="en-US" sz="2800" spc="-55" dirty="0">
                <a:solidFill>
                  <a:schemeClr val="bg1"/>
                </a:solidFill>
              </a:rPr>
              <a:t> </a:t>
            </a:r>
            <a:r>
              <a:rPr lang="en-US" sz="2800" spc="-10" dirty="0">
                <a:solidFill>
                  <a:schemeClr val="bg1"/>
                </a:solidFill>
              </a:rPr>
              <a:t>Trusts</a:t>
            </a:r>
            <a:endParaRPr lang="en-US" sz="2800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08B69-BC18-7739-A21F-49024F6162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4496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78FE8C-BCC8-A979-8178-055FDA338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u="sng" dirty="0"/>
          </a:p>
          <a:p>
            <a:endParaRPr lang="en-US" sz="1800" u="sng" dirty="0"/>
          </a:p>
          <a:p>
            <a:pPr marL="354965" indent="-342265">
              <a:lnSpc>
                <a:spcPct val="100000"/>
              </a:lnSpc>
              <a:spcBef>
                <a:spcPts val="625"/>
              </a:spcBef>
              <a:buClr>
                <a:srgbClr val="1E222C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Look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at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higher</a:t>
            </a:r>
            <a:r>
              <a:rPr lang="en-US" sz="2400" spc="-2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basis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assets,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income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generation,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income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needs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of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client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Document</a:t>
            </a:r>
            <a:r>
              <a:rPr lang="en-US" sz="2400" spc="-6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carefully!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Consider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decanting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(for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those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states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where</a:t>
            </a:r>
            <a:r>
              <a:rPr lang="en-US" sz="2400" spc="-4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an</a:t>
            </a:r>
            <a:r>
              <a:rPr lang="en-US" sz="2400" spc="-4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option)</a:t>
            </a:r>
            <a:endParaRPr lang="en-US" sz="2400" dirty="0">
              <a:latin typeface="Arial"/>
              <a:cs typeface="Arial"/>
            </a:endParaRPr>
          </a:p>
          <a:p>
            <a:pPr marL="354965" marR="335915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Discuss</a:t>
            </a:r>
            <a:r>
              <a:rPr lang="en-US" sz="2400" spc="-6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family</a:t>
            </a:r>
            <a:r>
              <a:rPr lang="en-US" sz="2400" spc="-4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dynamics</a:t>
            </a:r>
            <a:r>
              <a:rPr lang="en-US" sz="2400" spc="-4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and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expectations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if</a:t>
            </a:r>
            <a:r>
              <a:rPr lang="en-US" sz="2400" spc="-4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beneficiaries</a:t>
            </a:r>
            <a:r>
              <a:rPr lang="en-US" sz="2400" spc="-4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are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not</a:t>
            </a:r>
            <a:r>
              <a:rPr lang="en-US" sz="2400" spc="-2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synonymous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between</a:t>
            </a:r>
            <a:r>
              <a:rPr lang="en-US" sz="2400" spc="-2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trusts/plans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Obtain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qualified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appraisal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(if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values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not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apparent,</a:t>
            </a:r>
            <a:r>
              <a:rPr lang="en-US" sz="2400" spc="-2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obvious,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self-proving)</a:t>
            </a:r>
            <a:endParaRPr lang="en-US" sz="24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Consider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discounts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and/or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fractional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interest</a:t>
            </a:r>
            <a:r>
              <a:rPr lang="en-US" sz="2400" spc="-4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in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family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partnerships</a:t>
            </a:r>
            <a:r>
              <a:rPr lang="en-US" sz="2400" spc="-4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or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LLC—</a:t>
            </a:r>
            <a:r>
              <a:rPr lang="en-US" sz="2400" spc="-25" dirty="0">
                <a:solidFill>
                  <a:srgbClr val="1E222C"/>
                </a:solidFill>
                <a:latin typeface="Arial"/>
                <a:cs typeface="Arial"/>
              </a:rPr>
              <a:t>but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watch</a:t>
            </a:r>
            <a:r>
              <a:rPr lang="en-US" sz="2400" spc="-5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out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for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related</a:t>
            </a:r>
            <a:r>
              <a:rPr lang="en-US" sz="2400" spc="-4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party</a:t>
            </a:r>
            <a:r>
              <a:rPr lang="en-US" sz="2400" spc="-3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transactions,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use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disinterested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trustees,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and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“don’t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25" dirty="0">
                <a:solidFill>
                  <a:srgbClr val="1E222C"/>
                </a:solidFill>
                <a:latin typeface="Arial"/>
                <a:cs typeface="Arial"/>
              </a:rPr>
              <a:t>get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cute”</a:t>
            </a:r>
            <a:r>
              <a:rPr lang="en-US" sz="2400" spc="-6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with</a:t>
            </a:r>
            <a:r>
              <a:rPr lang="en-US" sz="2400" spc="-7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interpretation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of</a:t>
            </a:r>
            <a:r>
              <a:rPr lang="en-US" sz="2400" spc="-6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§672(c)</a:t>
            </a:r>
            <a:endParaRPr lang="en-US" sz="2400" dirty="0">
              <a:latin typeface="Arial"/>
              <a:cs typeface="Arial"/>
            </a:endParaRP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4CABC1-592A-C8D5-9B4C-4784B216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28" y="262597"/>
            <a:ext cx="9753600" cy="8382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Exercising</a:t>
            </a:r>
            <a:r>
              <a:rPr lang="en-US" sz="2800" spc="-85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Swap</a:t>
            </a:r>
            <a:r>
              <a:rPr lang="en-US" sz="2800" spc="-90" dirty="0">
                <a:solidFill>
                  <a:schemeClr val="bg1"/>
                </a:solidFill>
              </a:rPr>
              <a:t> </a:t>
            </a:r>
            <a:r>
              <a:rPr lang="en-US" sz="2800" spc="-10" dirty="0">
                <a:solidFill>
                  <a:schemeClr val="bg1"/>
                </a:solidFill>
              </a:rPr>
              <a:t>Powers</a:t>
            </a:r>
            <a:endParaRPr lang="en-US" sz="2800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08B69-BC18-7739-A21F-49024F6162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507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22FB17-435C-E99B-6CB3-E467B8F03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965" marR="850900" indent="-342900">
              <a:lnSpc>
                <a:spcPct val="100000"/>
              </a:lnSpc>
              <a:spcBef>
                <a:spcPts val="100"/>
              </a:spcBef>
              <a:buClr>
                <a:srgbClr val="1E222C"/>
              </a:buClr>
              <a:buFont typeface="Arial"/>
              <a:buChar char="•"/>
              <a:tabLst>
                <a:tab pos="354965" algn="l"/>
                <a:tab pos="6795770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Loan</a:t>
            </a:r>
            <a:r>
              <a:rPr lang="en-US" sz="2400" spc="-7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forgiveness</a:t>
            </a:r>
            <a:r>
              <a:rPr lang="en-US" sz="2400" spc="-8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on</a:t>
            </a:r>
            <a:r>
              <a:rPr lang="en-US" sz="2400" spc="-7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death</a:t>
            </a:r>
            <a:r>
              <a:rPr lang="en-US" sz="2400" spc="-7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documents? 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Look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twice</a:t>
            </a:r>
            <a:r>
              <a:rPr lang="en-US" sz="2400" spc="-5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to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avoid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inclusion,</a:t>
            </a:r>
            <a:r>
              <a:rPr lang="en-US" sz="2400" spc="-114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consider</a:t>
            </a:r>
            <a:r>
              <a:rPr lang="en-US" sz="2400" spc="-11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forgiveness</a:t>
            </a:r>
            <a:r>
              <a:rPr lang="en-US" sz="2400" spc="-114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before</a:t>
            </a:r>
            <a:r>
              <a:rPr lang="en-US" sz="2400" spc="-11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1E222C"/>
                </a:solidFill>
                <a:latin typeface="Arial"/>
                <a:cs typeface="Arial"/>
              </a:rPr>
              <a:t>2026</a:t>
            </a:r>
            <a:endParaRPr lang="en-US" sz="24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Does</a:t>
            </a:r>
            <a:r>
              <a:rPr lang="en-US" sz="2400" spc="-7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that</a:t>
            </a:r>
            <a:r>
              <a:rPr lang="en-US" sz="2400" spc="-8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GSTT</a:t>
            </a:r>
            <a:r>
              <a:rPr lang="en-US" sz="2400" spc="-8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clause</a:t>
            </a:r>
            <a:r>
              <a:rPr lang="en-US" sz="2400" spc="-7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still</a:t>
            </a:r>
            <a:r>
              <a:rPr lang="en-US" sz="2400" spc="-7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make</a:t>
            </a:r>
            <a:r>
              <a:rPr lang="en-US" sz="2400" spc="-8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sense?</a:t>
            </a:r>
            <a:r>
              <a:rPr lang="en-US" sz="2400" spc="-7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“Remember</a:t>
            </a:r>
            <a:r>
              <a:rPr lang="en-US" sz="2400" spc="-5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when”</a:t>
            </a:r>
            <a:r>
              <a:rPr lang="en-US" sz="2400" spc="-6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isn’t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all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that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long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1E222C"/>
                </a:solidFill>
                <a:latin typeface="Arial"/>
                <a:cs typeface="Arial"/>
              </a:rPr>
              <a:t>ago…</a:t>
            </a:r>
            <a:endParaRPr lang="en-US" sz="2400" dirty="0">
              <a:latin typeface="Arial"/>
              <a:cs typeface="Arial"/>
            </a:endParaRPr>
          </a:p>
          <a:p>
            <a:pPr marL="354965" marR="67564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What</a:t>
            </a:r>
            <a:r>
              <a:rPr lang="en-US" sz="2400" spc="-7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about</a:t>
            </a:r>
            <a:r>
              <a:rPr lang="en-US" sz="2400" spc="-6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large</a:t>
            </a:r>
            <a:r>
              <a:rPr lang="en-US" sz="2400" spc="-5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specific</a:t>
            </a:r>
            <a:r>
              <a:rPr lang="en-US" sz="2400" spc="-7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gifts,</a:t>
            </a:r>
            <a:r>
              <a:rPr lang="en-US" sz="2400" spc="-8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with</a:t>
            </a:r>
            <a:r>
              <a:rPr lang="en-US" sz="2400" spc="-6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remainder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to</a:t>
            </a:r>
            <a:r>
              <a:rPr lang="en-US" sz="2400" spc="-7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others?</a:t>
            </a:r>
            <a:r>
              <a:rPr lang="en-US" sz="2400" spc="-6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1E222C"/>
                </a:solidFill>
                <a:latin typeface="Arial"/>
                <a:cs typeface="Arial"/>
              </a:rPr>
              <a:t>Will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there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be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sufficient</a:t>
            </a:r>
            <a:r>
              <a:rPr lang="en-US" sz="2400" spc="-5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assets</a:t>
            </a:r>
            <a:r>
              <a:rPr lang="en-US" sz="2400" spc="-5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to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pay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estate</a:t>
            </a:r>
            <a:r>
              <a:rPr lang="en-US" sz="2400" spc="-5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tax</a:t>
            </a:r>
            <a:r>
              <a:rPr lang="en-US" sz="2400" spc="-5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on</a:t>
            </a:r>
            <a:r>
              <a:rPr lang="en-US" sz="2400" spc="-4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death?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Review</a:t>
            </a:r>
            <a:r>
              <a:rPr lang="en-US" sz="2400" spc="-6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anything</a:t>
            </a:r>
            <a:r>
              <a:rPr lang="en-US" sz="2400" spc="-7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with</a:t>
            </a:r>
            <a:r>
              <a:rPr lang="en-US" sz="2400" spc="-7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a</a:t>
            </a:r>
            <a:r>
              <a:rPr lang="en-US" sz="2400" spc="-7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foreign</a:t>
            </a:r>
            <a:r>
              <a:rPr lang="en-US" sz="2400" spc="-60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spouse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1E222C"/>
                </a:solidFill>
                <a:latin typeface="Arial"/>
                <a:cs typeface="Arial"/>
              </a:rPr>
              <a:t>Old</a:t>
            </a:r>
            <a:r>
              <a:rPr lang="en-US" sz="2400" spc="-35" dirty="0">
                <a:solidFill>
                  <a:srgbClr val="1E222C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1E222C"/>
                </a:solidFill>
                <a:latin typeface="Arial"/>
                <a:cs typeface="Arial"/>
              </a:rPr>
              <a:t>A/B/Cs?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37854-F289-9C5B-66FA-736638F1F6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73B94D8B-223C-CB98-613C-466C25758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28" y="16846"/>
            <a:ext cx="9753600" cy="8382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Review</a:t>
            </a:r>
            <a:r>
              <a:rPr lang="en-US" sz="2800" spc="-55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Trusts</a:t>
            </a:r>
            <a:r>
              <a:rPr lang="en-US" sz="2800" spc="-6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With</a:t>
            </a:r>
            <a:r>
              <a:rPr lang="en-US" sz="2800" spc="-5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Formula</a:t>
            </a:r>
            <a:r>
              <a:rPr lang="en-US" sz="2800" spc="-60" dirty="0">
                <a:solidFill>
                  <a:schemeClr val="bg1"/>
                </a:solidFill>
              </a:rPr>
              <a:t> </a:t>
            </a:r>
            <a:r>
              <a:rPr lang="en-US" sz="2800" spc="-10" dirty="0">
                <a:solidFill>
                  <a:schemeClr val="bg1"/>
                </a:solidFill>
              </a:rPr>
              <a:t>Clauses</a:t>
            </a:r>
            <a:endParaRPr lang="en-US" sz="2800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088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85480-5F33-F8E5-366B-F64B8DA70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>
              <a:latin typeface="+mn-lt"/>
            </a:endParaRPr>
          </a:p>
          <a:p>
            <a:r>
              <a:rPr lang="en-US" altLang="en-US" dirty="0">
                <a:latin typeface="+mn-lt"/>
              </a:rPr>
              <a:t>Francisco Garcia, Jr. may be contacted at (619) 595-4293 or at </a:t>
            </a:r>
            <a:r>
              <a:rPr lang="en-US" altLang="en-US" dirty="0" err="1">
                <a:latin typeface="+mn-lt"/>
              </a:rPr>
              <a:t>garciaf@higgslaw.com</a:t>
            </a:r>
            <a:r>
              <a:rPr lang="en-US" altLang="en-US" dirty="0">
                <a:latin typeface="+mn-lt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C45E2-3D2D-48CE-E1F6-A7A12C11B0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CBD22DD7-601A-90ED-8FAB-74BD75A87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7994"/>
            <a:ext cx="9753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ptos ExtraBold" panose="020B0004020202020204" pitchFamily="34" charset="0"/>
              </a:rPr>
              <a:t>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4063399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C651B1-AF10-548D-E2CD-A0875E3D47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6171366-ED2E-C1DB-8E61-36D4CA9F4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0099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Montserrat" pitchFamily="2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Montserrat" pitchFamily="2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Montserrat" pitchFamily="2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Montserrat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7F8FA9">
                    <a:lumMod val="25000"/>
                  </a:srgbClr>
                </a:solidFill>
                <a:effectLst/>
                <a:uLnTx/>
                <a:uFillTx/>
                <a:latin typeface="Aptos ExtraBold" panose="020B0004020202020204" pitchFamily="34" charset="0"/>
                <a:ea typeface="+mj-ea"/>
                <a:cs typeface="+mj-cs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72575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09C99E-785B-4763-B9DE-1EF431079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28" y="1295400"/>
            <a:ext cx="5487572" cy="4724400"/>
          </a:xfrm>
        </p:spPr>
        <p:txBody>
          <a:bodyPr/>
          <a:lstStyle/>
          <a:p>
            <a:pPr marL="0" lvl="1" indent="0">
              <a:buNone/>
              <a:tabLst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Low Rates</a:t>
            </a:r>
          </a:p>
          <a:p>
            <a:pPr marL="0" lvl="1" indent="0"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• Intrafamily loans and</a:t>
            </a:r>
          </a:p>
          <a:p>
            <a:pPr marL="0" lvl="1" indent="0"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forgiveness gifting</a:t>
            </a:r>
          </a:p>
          <a:p>
            <a:pPr marL="0" lvl="1" indent="0"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• Installment Sales to IDGTs</a:t>
            </a:r>
          </a:p>
          <a:p>
            <a:pPr marL="0" lvl="1" indent="0"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• Grantor Retained Annuity</a:t>
            </a:r>
          </a:p>
          <a:p>
            <a:pPr marL="0" lvl="1" indent="0"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Trusts (GRATs)</a:t>
            </a:r>
          </a:p>
          <a:p>
            <a:pPr marL="0" lvl="1" indent="0"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• Charitable Remainder Annuity</a:t>
            </a:r>
          </a:p>
          <a:p>
            <a:pPr marL="0" lvl="1" indent="0"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Trusts (CRATs)</a:t>
            </a:r>
          </a:p>
          <a:p>
            <a:pPr marL="0" lvl="1" indent="0">
              <a:buNone/>
              <a:tabLst>
                <a:tab pos="685800" algn="l"/>
              </a:tabLst>
            </a:pPr>
            <a:endParaRPr lang="en-US" sz="18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3A71DF-6765-46E7-8C21-A57A64AE9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Interest Rate Planning Strategies</a:t>
            </a:r>
            <a:endParaRPr lang="en-US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1101D-0896-42E6-ABEA-32C6CA8C0B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4E548C19-C4DD-DDC3-93F3-D23511CA3A64}"/>
              </a:ext>
            </a:extLst>
          </p:cNvPr>
          <p:cNvSpPr txBox="1">
            <a:spLocks/>
          </p:cNvSpPr>
          <p:nvPr/>
        </p:nvSpPr>
        <p:spPr bwMode="auto">
          <a:xfrm>
            <a:off x="6096000" y="1304795"/>
            <a:ext cx="5487572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 sz="2800" baseline="0">
                <a:solidFill>
                  <a:schemeClr val="accent4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 sz="2800" baseline="0">
                <a:solidFill>
                  <a:schemeClr val="accent4">
                    <a:lumMod val="25000"/>
                  </a:schemeClr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 sz="2400" baseline="0">
                <a:solidFill>
                  <a:schemeClr val="accent4">
                    <a:lumMod val="25000"/>
                  </a:schemeClr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 sz="2000" baseline="0">
                <a:solidFill>
                  <a:schemeClr val="accent4">
                    <a:lumMod val="25000"/>
                  </a:schemeClr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 sz="2000" baseline="0">
                <a:solidFill>
                  <a:schemeClr val="accent4">
                    <a:lumMod val="25000"/>
                  </a:schemeClr>
                </a:solidFill>
                <a:latin typeface="Arial" panose="020B060402020202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B805"/>
              </a:buClr>
              <a:buChar char="»"/>
              <a:defRPr sz="2000">
                <a:solidFill>
                  <a:srgbClr val="004D8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B805"/>
              </a:buClr>
              <a:buChar char="»"/>
              <a:defRPr sz="2000">
                <a:solidFill>
                  <a:srgbClr val="004D8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B805"/>
              </a:buClr>
              <a:buChar char="»"/>
              <a:defRPr sz="2000">
                <a:solidFill>
                  <a:srgbClr val="004D8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B805"/>
              </a:buClr>
              <a:buChar char="»"/>
              <a:defRPr sz="2000">
                <a:solidFill>
                  <a:srgbClr val="004D82"/>
                </a:solidFill>
                <a:latin typeface="+mn-lt"/>
              </a:defRPr>
            </a:lvl9pPr>
          </a:lstStyle>
          <a:p>
            <a:pPr marL="0" lvl="1" indent="0">
              <a:buFont typeface="Arial" panose="020B0604020202020204" pitchFamily="34" charset="0"/>
              <a:buNone/>
              <a:tabLst>
                <a:tab pos="685800" algn="l"/>
              </a:tabLst>
            </a:pPr>
            <a:r>
              <a:rPr lang="en-US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</a:rPr>
              <a:t>High Rates</a:t>
            </a:r>
          </a:p>
          <a:p>
            <a:pPr marL="0" lvl="1" indent="0">
              <a:buFont typeface="Arial" panose="020B0604020202020204" pitchFamily="34" charset="0"/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latin typeface="+mn-lt"/>
                <a:ea typeface="Calibri" panose="020F0502020204030204" pitchFamily="34" charset="0"/>
              </a:rPr>
              <a:t>• Qualified Personal Residence</a:t>
            </a:r>
          </a:p>
          <a:p>
            <a:pPr marL="0" lvl="1" indent="0">
              <a:buFont typeface="Arial" panose="020B0604020202020204" pitchFamily="34" charset="0"/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latin typeface="+mn-lt"/>
                <a:ea typeface="Calibri" panose="020F0502020204030204" pitchFamily="34" charset="0"/>
              </a:rPr>
              <a:t>Trusts (QPRTs)</a:t>
            </a:r>
          </a:p>
          <a:p>
            <a:pPr marL="0" lvl="1" indent="0">
              <a:buFont typeface="Arial" panose="020B0604020202020204" pitchFamily="34" charset="0"/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latin typeface="+mn-lt"/>
                <a:ea typeface="Calibri" panose="020F0502020204030204" pitchFamily="34" charset="0"/>
              </a:rPr>
              <a:t>• Grantor Retained Income</a:t>
            </a:r>
          </a:p>
          <a:p>
            <a:pPr marL="0" lvl="1" indent="0">
              <a:buFont typeface="Arial" panose="020B0604020202020204" pitchFamily="34" charset="0"/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latin typeface="+mn-lt"/>
                <a:ea typeface="Calibri" panose="020F0502020204030204" pitchFamily="34" charset="0"/>
              </a:rPr>
              <a:t>Trusts (GRITs)</a:t>
            </a:r>
          </a:p>
          <a:p>
            <a:pPr marL="0" lvl="1" indent="0">
              <a:buFont typeface="Arial" panose="020B0604020202020204" pitchFamily="34" charset="0"/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latin typeface="+mn-lt"/>
                <a:ea typeface="Calibri" panose="020F0502020204030204" pitchFamily="34" charset="0"/>
              </a:rPr>
              <a:t>• Charitable Remainder Trusts</a:t>
            </a:r>
          </a:p>
          <a:p>
            <a:pPr marL="0" lvl="1" indent="0">
              <a:buFont typeface="Arial" panose="020B0604020202020204" pitchFamily="34" charset="0"/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latin typeface="+mn-lt"/>
                <a:ea typeface="Calibri" panose="020F0502020204030204" pitchFamily="34" charset="0"/>
              </a:rPr>
              <a:t>• Consider swapping assets of</a:t>
            </a:r>
          </a:p>
          <a:p>
            <a:pPr marL="0" lvl="1" indent="0">
              <a:buFont typeface="Arial" panose="020B0604020202020204" pitchFamily="34" charset="0"/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latin typeface="+mn-lt"/>
                <a:ea typeface="Calibri" panose="020F0502020204030204" pitchFamily="34" charset="0"/>
              </a:rPr>
              <a:t>equal value to achieve new</a:t>
            </a:r>
          </a:p>
          <a:p>
            <a:pPr marL="0" lvl="1" indent="0">
              <a:buFont typeface="Arial" panose="020B0604020202020204" pitchFamily="34" charset="0"/>
              <a:buNone/>
              <a:tabLst>
                <a:tab pos="685800" algn="l"/>
              </a:tabLst>
            </a:pPr>
            <a:r>
              <a:rPr lang="en-US" dirty="0">
                <a:solidFill>
                  <a:schemeClr val="bg1"/>
                </a:solidFill>
                <a:latin typeface="+mn-lt"/>
                <a:ea typeface="Calibri" panose="020F0502020204030204" pitchFamily="34" charset="0"/>
              </a:rPr>
              <a:t>basis on death*</a:t>
            </a:r>
          </a:p>
          <a:p>
            <a:pPr marL="0" lvl="1" indent="0">
              <a:buFont typeface="Arial" panose="020B0604020202020204" pitchFamily="34" charset="0"/>
              <a:buNone/>
              <a:tabLst>
                <a:tab pos="685800" algn="l"/>
              </a:tabLst>
            </a:pPr>
            <a:endParaRPr lang="en-US" sz="1800" dirty="0">
              <a:latin typeface="+mn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2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4CABC1-592A-C8D5-9B4C-4784B216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28" y="83869"/>
            <a:ext cx="9753600" cy="8382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Rates</a:t>
            </a:r>
            <a:r>
              <a:rPr lang="en-US" sz="2800" spc="-3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and</a:t>
            </a:r>
            <a:r>
              <a:rPr lang="en-US" sz="2800" spc="-4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Planning</a:t>
            </a:r>
            <a:r>
              <a:rPr lang="en-US" sz="2800" spc="-4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–</a:t>
            </a:r>
            <a:r>
              <a:rPr lang="en-US" sz="2800" spc="-4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A</a:t>
            </a:r>
            <a:r>
              <a:rPr lang="en-US" sz="2800" spc="-15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Chain</a:t>
            </a:r>
            <a:r>
              <a:rPr lang="en-US" sz="2800" spc="-40" dirty="0">
                <a:solidFill>
                  <a:schemeClr val="bg1"/>
                </a:solidFill>
              </a:rPr>
              <a:t> </a:t>
            </a:r>
            <a:r>
              <a:rPr lang="en-US" sz="2800" spc="-10" dirty="0">
                <a:solidFill>
                  <a:schemeClr val="bg1"/>
                </a:solidFill>
              </a:rPr>
              <a:t>Reaction</a:t>
            </a:r>
            <a:endParaRPr lang="en-US" sz="2800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08B69-BC18-7739-A21F-49024F6162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6" name="object 3">
            <a:extLst>
              <a:ext uri="{FF2B5EF4-FFF2-40B4-BE49-F238E27FC236}">
                <a16:creationId xmlns:a16="http://schemas.microsoft.com/office/drawing/2014/main" id="{16B55D0C-042B-155F-0A20-56206A9AF02A}"/>
              </a:ext>
            </a:extLst>
          </p:cNvPr>
          <p:cNvGrpSpPr/>
          <p:nvPr/>
        </p:nvGrpSpPr>
        <p:grpSpPr>
          <a:xfrm>
            <a:off x="216281" y="3028060"/>
            <a:ext cx="3554729" cy="1031240"/>
            <a:chOff x="216281" y="3028060"/>
            <a:chExt cx="3554729" cy="1031240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CBBA454E-7B0E-0250-32ED-28F97DCFC048}"/>
                </a:ext>
              </a:extLst>
            </p:cNvPr>
            <p:cNvSpPr/>
            <p:nvPr/>
          </p:nvSpPr>
          <p:spPr>
            <a:xfrm>
              <a:off x="228981" y="3040760"/>
              <a:ext cx="3529329" cy="1005840"/>
            </a:xfrm>
            <a:custGeom>
              <a:avLst/>
              <a:gdLst/>
              <a:ahLst/>
              <a:cxnLst/>
              <a:rect l="l" t="t" r="r" b="b"/>
              <a:pathLst>
                <a:path w="3529329" h="1005839">
                  <a:moveTo>
                    <a:pt x="3025902" y="0"/>
                  </a:moveTo>
                  <a:lnTo>
                    <a:pt x="0" y="0"/>
                  </a:lnTo>
                  <a:lnTo>
                    <a:pt x="0" y="1005840"/>
                  </a:lnTo>
                  <a:lnTo>
                    <a:pt x="3025902" y="1005840"/>
                  </a:lnTo>
                  <a:lnTo>
                    <a:pt x="3528822" y="502920"/>
                  </a:lnTo>
                  <a:lnTo>
                    <a:pt x="3025902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BC5477C7-3317-FC01-9731-DADB53D726A2}"/>
                </a:ext>
              </a:extLst>
            </p:cNvPr>
            <p:cNvSpPr/>
            <p:nvPr/>
          </p:nvSpPr>
          <p:spPr>
            <a:xfrm>
              <a:off x="228981" y="3040760"/>
              <a:ext cx="3529329" cy="1005840"/>
            </a:xfrm>
            <a:custGeom>
              <a:avLst/>
              <a:gdLst/>
              <a:ahLst/>
              <a:cxnLst/>
              <a:rect l="l" t="t" r="r" b="b"/>
              <a:pathLst>
                <a:path w="3529329" h="1005839">
                  <a:moveTo>
                    <a:pt x="0" y="0"/>
                  </a:moveTo>
                  <a:lnTo>
                    <a:pt x="3025902" y="0"/>
                  </a:lnTo>
                  <a:lnTo>
                    <a:pt x="3528822" y="502920"/>
                  </a:lnTo>
                  <a:lnTo>
                    <a:pt x="3025902" y="1005840"/>
                  </a:lnTo>
                  <a:lnTo>
                    <a:pt x="0" y="100584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6">
            <a:extLst>
              <a:ext uri="{FF2B5EF4-FFF2-40B4-BE49-F238E27FC236}">
                <a16:creationId xmlns:a16="http://schemas.microsoft.com/office/drawing/2014/main" id="{9D3E20D9-E3DC-B689-BC03-07DCC2F82ADE}"/>
              </a:ext>
            </a:extLst>
          </p:cNvPr>
          <p:cNvSpPr txBox="1"/>
          <p:nvPr/>
        </p:nvSpPr>
        <p:spPr>
          <a:xfrm>
            <a:off x="835718" y="3110480"/>
            <a:ext cx="21424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marR="5080" indent="-7620">
              <a:lnSpc>
                <a:spcPct val="12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Federal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Fund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Rate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(intrabank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lending)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0" name="object 7">
            <a:extLst>
              <a:ext uri="{FF2B5EF4-FFF2-40B4-BE49-F238E27FC236}">
                <a16:creationId xmlns:a16="http://schemas.microsoft.com/office/drawing/2014/main" id="{884DEAEF-7ADB-3044-0DE9-F75C18C929A6}"/>
              </a:ext>
            </a:extLst>
          </p:cNvPr>
          <p:cNvGrpSpPr/>
          <p:nvPr/>
        </p:nvGrpSpPr>
        <p:grpSpPr>
          <a:xfrm>
            <a:off x="3242182" y="3028060"/>
            <a:ext cx="4787265" cy="1031240"/>
            <a:chOff x="3242182" y="3028060"/>
            <a:chExt cx="4787265" cy="1031240"/>
          </a:xfrm>
        </p:grpSpPr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14A278FF-ECD7-6A9C-6E20-7F650B808D11}"/>
                </a:ext>
              </a:extLst>
            </p:cNvPr>
            <p:cNvSpPr/>
            <p:nvPr/>
          </p:nvSpPr>
          <p:spPr>
            <a:xfrm>
              <a:off x="3254882" y="3040760"/>
              <a:ext cx="4761865" cy="1005840"/>
            </a:xfrm>
            <a:custGeom>
              <a:avLst/>
              <a:gdLst/>
              <a:ahLst/>
              <a:cxnLst/>
              <a:rect l="l" t="t" r="r" b="b"/>
              <a:pathLst>
                <a:path w="4761865" h="1005839">
                  <a:moveTo>
                    <a:pt x="4258818" y="0"/>
                  </a:moveTo>
                  <a:lnTo>
                    <a:pt x="0" y="0"/>
                  </a:lnTo>
                  <a:lnTo>
                    <a:pt x="502920" y="502920"/>
                  </a:lnTo>
                  <a:lnTo>
                    <a:pt x="0" y="1005840"/>
                  </a:lnTo>
                  <a:lnTo>
                    <a:pt x="4258818" y="1005840"/>
                  </a:lnTo>
                  <a:lnTo>
                    <a:pt x="4761738" y="502920"/>
                  </a:lnTo>
                  <a:lnTo>
                    <a:pt x="4258818" y="0"/>
                  </a:lnTo>
                  <a:close/>
                </a:path>
              </a:pathLst>
            </a:custGeom>
            <a:solidFill>
              <a:srgbClr val="00B1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33AD186-E495-15F1-F246-176F345253A9}"/>
                </a:ext>
              </a:extLst>
            </p:cNvPr>
            <p:cNvSpPr/>
            <p:nvPr/>
          </p:nvSpPr>
          <p:spPr>
            <a:xfrm>
              <a:off x="3254882" y="3040760"/>
              <a:ext cx="4761865" cy="1005840"/>
            </a:xfrm>
            <a:custGeom>
              <a:avLst/>
              <a:gdLst/>
              <a:ahLst/>
              <a:cxnLst/>
              <a:rect l="l" t="t" r="r" b="b"/>
              <a:pathLst>
                <a:path w="4761865" h="1005839">
                  <a:moveTo>
                    <a:pt x="0" y="0"/>
                  </a:moveTo>
                  <a:lnTo>
                    <a:pt x="4258818" y="0"/>
                  </a:lnTo>
                  <a:lnTo>
                    <a:pt x="4761738" y="502920"/>
                  </a:lnTo>
                  <a:lnTo>
                    <a:pt x="4258818" y="1005840"/>
                  </a:lnTo>
                  <a:lnTo>
                    <a:pt x="0" y="1005840"/>
                  </a:lnTo>
                  <a:lnTo>
                    <a:pt x="502920" y="502920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0">
            <a:extLst>
              <a:ext uri="{FF2B5EF4-FFF2-40B4-BE49-F238E27FC236}">
                <a16:creationId xmlns:a16="http://schemas.microsoft.com/office/drawing/2014/main" id="{F2A42A71-267C-7337-7842-1400D6085FF5}"/>
              </a:ext>
            </a:extLst>
          </p:cNvPr>
          <p:cNvSpPr txBox="1"/>
          <p:nvPr/>
        </p:nvSpPr>
        <p:spPr>
          <a:xfrm>
            <a:off x="4060561" y="2979035"/>
            <a:ext cx="3201670" cy="101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53135">
              <a:lnSpc>
                <a:spcPct val="12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Prime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Rate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(consumer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lending,</a:t>
            </a:r>
            <a:r>
              <a:rPr sz="20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inflation,</a:t>
            </a:r>
            <a:endParaRPr sz="2000">
              <a:latin typeface="Arial"/>
              <a:cs typeface="Arial"/>
            </a:endParaRPr>
          </a:p>
          <a:p>
            <a:pPr marL="513715">
              <a:lnSpc>
                <a:spcPts val="207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exemption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amount)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4" name="object 11">
            <a:extLst>
              <a:ext uri="{FF2B5EF4-FFF2-40B4-BE49-F238E27FC236}">
                <a16:creationId xmlns:a16="http://schemas.microsoft.com/office/drawing/2014/main" id="{7653CB2C-95C1-C552-A04E-3BE9B70FC545}"/>
              </a:ext>
            </a:extLst>
          </p:cNvPr>
          <p:cNvGrpSpPr/>
          <p:nvPr/>
        </p:nvGrpSpPr>
        <p:grpSpPr>
          <a:xfrm>
            <a:off x="7501001" y="3028060"/>
            <a:ext cx="2540000" cy="1031240"/>
            <a:chOff x="7501001" y="3028060"/>
            <a:chExt cx="2540000" cy="1031240"/>
          </a:xfrm>
        </p:grpSpPr>
        <p:sp>
          <p:nvSpPr>
            <p:cNvPr id="15" name="object 12">
              <a:extLst>
                <a:ext uri="{FF2B5EF4-FFF2-40B4-BE49-F238E27FC236}">
                  <a16:creationId xmlns:a16="http://schemas.microsoft.com/office/drawing/2014/main" id="{22843AC8-32F0-32E3-75C4-69CCB20498E5}"/>
                </a:ext>
              </a:extLst>
            </p:cNvPr>
            <p:cNvSpPr/>
            <p:nvPr/>
          </p:nvSpPr>
          <p:spPr>
            <a:xfrm>
              <a:off x="7513701" y="3040760"/>
              <a:ext cx="2514600" cy="1005840"/>
            </a:xfrm>
            <a:custGeom>
              <a:avLst/>
              <a:gdLst/>
              <a:ahLst/>
              <a:cxnLst/>
              <a:rect l="l" t="t" r="r" b="b"/>
              <a:pathLst>
                <a:path w="2514600" h="1005839">
                  <a:moveTo>
                    <a:pt x="2011680" y="0"/>
                  </a:moveTo>
                  <a:lnTo>
                    <a:pt x="0" y="0"/>
                  </a:lnTo>
                  <a:lnTo>
                    <a:pt x="502920" y="502920"/>
                  </a:lnTo>
                  <a:lnTo>
                    <a:pt x="0" y="1005840"/>
                  </a:lnTo>
                  <a:lnTo>
                    <a:pt x="2011680" y="1005840"/>
                  </a:lnTo>
                  <a:lnTo>
                    <a:pt x="2514600" y="502920"/>
                  </a:lnTo>
                  <a:lnTo>
                    <a:pt x="2011680" y="0"/>
                  </a:lnTo>
                  <a:close/>
                </a:path>
              </a:pathLst>
            </a:custGeom>
            <a:solidFill>
              <a:srgbClr val="F88D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3">
              <a:extLst>
                <a:ext uri="{FF2B5EF4-FFF2-40B4-BE49-F238E27FC236}">
                  <a16:creationId xmlns:a16="http://schemas.microsoft.com/office/drawing/2014/main" id="{C89AF230-2305-53B9-72E3-1139144E9C33}"/>
                </a:ext>
              </a:extLst>
            </p:cNvPr>
            <p:cNvSpPr/>
            <p:nvPr/>
          </p:nvSpPr>
          <p:spPr>
            <a:xfrm>
              <a:off x="7513701" y="3040760"/>
              <a:ext cx="2514600" cy="1005840"/>
            </a:xfrm>
            <a:custGeom>
              <a:avLst/>
              <a:gdLst/>
              <a:ahLst/>
              <a:cxnLst/>
              <a:rect l="l" t="t" r="r" b="b"/>
              <a:pathLst>
                <a:path w="2514600" h="1005839">
                  <a:moveTo>
                    <a:pt x="0" y="0"/>
                  </a:moveTo>
                  <a:lnTo>
                    <a:pt x="2011680" y="0"/>
                  </a:lnTo>
                  <a:lnTo>
                    <a:pt x="2514600" y="502920"/>
                  </a:lnTo>
                  <a:lnTo>
                    <a:pt x="2011680" y="1005840"/>
                  </a:lnTo>
                  <a:lnTo>
                    <a:pt x="0" y="1005840"/>
                  </a:lnTo>
                  <a:lnTo>
                    <a:pt x="502920" y="50292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4">
            <a:extLst>
              <a:ext uri="{FF2B5EF4-FFF2-40B4-BE49-F238E27FC236}">
                <a16:creationId xmlns:a16="http://schemas.microsoft.com/office/drawing/2014/main" id="{F1CF92F4-C376-E36A-606B-6CB4ADD61BBA}"/>
              </a:ext>
            </a:extLst>
          </p:cNvPr>
          <p:cNvSpPr txBox="1"/>
          <p:nvPr/>
        </p:nvSpPr>
        <p:spPr>
          <a:xfrm>
            <a:off x="8177276" y="3110480"/>
            <a:ext cx="1240155" cy="75692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80"/>
              </a:spcBef>
            </a:pP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AFR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75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§7520</a:t>
            </a:r>
            <a:r>
              <a:rPr sz="20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rate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8" name="object 15">
            <a:extLst>
              <a:ext uri="{FF2B5EF4-FFF2-40B4-BE49-F238E27FC236}">
                <a16:creationId xmlns:a16="http://schemas.microsoft.com/office/drawing/2014/main" id="{0F4FCFD5-B5F9-3E67-76B4-9DE8FA7AD8F0}"/>
              </a:ext>
            </a:extLst>
          </p:cNvPr>
          <p:cNvGrpSpPr/>
          <p:nvPr/>
        </p:nvGrpSpPr>
        <p:grpSpPr>
          <a:xfrm>
            <a:off x="9512681" y="3028060"/>
            <a:ext cx="2540000" cy="1031240"/>
            <a:chOff x="9512681" y="3028060"/>
            <a:chExt cx="2540000" cy="1031240"/>
          </a:xfrm>
        </p:grpSpPr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9E1A8EDC-5AE2-E8F4-DFE5-5F2702573D33}"/>
                </a:ext>
              </a:extLst>
            </p:cNvPr>
            <p:cNvSpPr/>
            <p:nvPr/>
          </p:nvSpPr>
          <p:spPr>
            <a:xfrm>
              <a:off x="9525381" y="3040760"/>
              <a:ext cx="2514600" cy="1005840"/>
            </a:xfrm>
            <a:custGeom>
              <a:avLst/>
              <a:gdLst/>
              <a:ahLst/>
              <a:cxnLst/>
              <a:rect l="l" t="t" r="r" b="b"/>
              <a:pathLst>
                <a:path w="2514600" h="1005839">
                  <a:moveTo>
                    <a:pt x="2011680" y="0"/>
                  </a:moveTo>
                  <a:lnTo>
                    <a:pt x="0" y="0"/>
                  </a:lnTo>
                  <a:lnTo>
                    <a:pt x="502920" y="502920"/>
                  </a:lnTo>
                  <a:lnTo>
                    <a:pt x="0" y="1005840"/>
                  </a:lnTo>
                  <a:lnTo>
                    <a:pt x="2011680" y="1005840"/>
                  </a:lnTo>
                  <a:lnTo>
                    <a:pt x="2514600" y="502920"/>
                  </a:lnTo>
                  <a:lnTo>
                    <a:pt x="201168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D7517374-D89D-AD9C-9BCB-07027250BB93}"/>
                </a:ext>
              </a:extLst>
            </p:cNvPr>
            <p:cNvSpPr/>
            <p:nvPr/>
          </p:nvSpPr>
          <p:spPr>
            <a:xfrm>
              <a:off x="9525381" y="3040760"/>
              <a:ext cx="2514600" cy="1005840"/>
            </a:xfrm>
            <a:custGeom>
              <a:avLst/>
              <a:gdLst/>
              <a:ahLst/>
              <a:cxnLst/>
              <a:rect l="l" t="t" r="r" b="b"/>
              <a:pathLst>
                <a:path w="2514600" h="1005839">
                  <a:moveTo>
                    <a:pt x="0" y="0"/>
                  </a:moveTo>
                  <a:lnTo>
                    <a:pt x="2011680" y="0"/>
                  </a:lnTo>
                  <a:lnTo>
                    <a:pt x="2514600" y="502920"/>
                  </a:lnTo>
                  <a:lnTo>
                    <a:pt x="2011680" y="1005840"/>
                  </a:lnTo>
                  <a:lnTo>
                    <a:pt x="0" y="1005840"/>
                  </a:lnTo>
                  <a:lnTo>
                    <a:pt x="502920" y="50292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18">
            <a:extLst>
              <a:ext uri="{FF2B5EF4-FFF2-40B4-BE49-F238E27FC236}">
                <a16:creationId xmlns:a16="http://schemas.microsoft.com/office/drawing/2014/main" id="{212D1734-5260-76FA-7612-2150F6E59114}"/>
              </a:ext>
            </a:extLst>
          </p:cNvPr>
          <p:cNvSpPr txBox="1"/>
          <p:nvPr/>
        </p:nvSpPr>
        <p:spPr>
          <a:xfrm>
            <a:off x="10154341" y="3222750"/>
            <a:ext cx="1308100" cy="59309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indent="147320">
              <a:lnSpc>
                <a:spcPts val="2070"/>
              </a:lnSpc>
              <a:spcBef>
                <a:spcPts val="440"/>
              </a:spcBef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Planning 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Techniques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71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37854-F289-9C5B-66FA-736638F1F6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73B94D8B-223C-CB98-613C-466C25758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28" y="83869"/>
            <a:ext cx="9753600" cy="838200"/>
          </a:xfrm>
        </p:spPr>
        <p:txBody>
          <a:bodyPr/>
          <a:lstStyle/>
          <a:p>
            <a:r>
              <a:rPr lang="en-US" sz="2800" kern="0" dirty="0">
                <a:solidFill>
                  <a:schemeClr val="bg1"/>
                </a:solidFill>
                <a:effectLst/>
                <a:latin typeface="Aptos ExtraBold" panose="020B0004020202020204" pitchFamily="34" charset="0"/>
                <a:ea typeface="Aptos" panose="020B0004020202020204" pitchFamily="34" charset="0"/>
              </a:rPr>
              <a:t>Interest Rates</a:t>
            </a:r>
            <a:endParaRPr lang="en-US" sz="2800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046AD5F9-2434-3C9A-7156-3D362428B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242222"/>
              </p:ext>
            </p:extLst>
          </p:nvPr>
        </p:nvGraphicFramePr>
        <p:xfrm>
          <a:off x="603250" y="1289050"/>
          <a:ext cx="10971530" cy="4509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6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6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966A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Applicable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Federal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Rate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966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Short</a:t>
                      </a:r>
                      <a:r>
                        <a:rPr sz="2000" spc="-8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6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Term</a:t>
                      </a:r>
                      <a:r>
                        <a:rPr sz="2000" spc="-114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AFR</a:t>
                      </a:r>
                      <a:endParaRPr sz="20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2E2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Loan</a:t>
                      </a:r>
                      <a:r>
                        <a:rPr sz="2000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term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0-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2000" spc="-3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1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Midterm</a:t>
                      </a:r>
                      <a:r>
                        <a:rPr sz="2000" spc="-10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AFR</a:t>
                      </a:r>
                      <a:endParaRPr sz="20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AF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Loan</a:t>
                      </a:r>
                      <a:r>
                        <a:rPr sz="2000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term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3-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sz="2000" spc="-3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Long</a:t>
                      </a:r>
                      <a:r>
                        <a:rPr sz="2000" spc="-9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6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Term</a:t>
                      </a:r>
                      <a:r>
                        <a:rPr sz="2000" spc="-11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AFR</a:t>
                      </a:r>
                      <a:endParaRPr sz="20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2E2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Loan</a:t>
                      </a:r>
                      <a:r>
                        <a:rPr sz="2000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term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9+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0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§7520</a:t>
                      </a:r>
                      <a:r>
                        <a:rPr sz="2000" spc="-7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Rate</a:t>
                      </a:r>
                      <a:endParaRPr sz="20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AF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AFR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used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spc="-6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determine</a:t>
                      </a:r>
                      <a:r>
                        <a:rPr sz="2000" spc="-5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present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value</a:t>
                      </a:r>
                      <a:r>
                        <a:rPr sz="2000" spc="-5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spc="-6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</a:t>
                      </a:r>
                      <a:endParaRPr sz="20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pPr marL="90805" marR="327025">
                        <a:lnSpc>
                          <a:spcPct val="100000"/>
                        </a:lnSpc>
                      </a:pPr>
                      <a:r>
                        <a:rPr sz="2000" spc="-2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annuity,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interest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life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term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years,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remainder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reversionary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interest,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transfer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spc="-5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CRAT</a:t>
                      </a:r>
                      <a:endParaRPr sz="20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20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0805" marR="13144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Equal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120%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midterm</a:t>
                      </a:r>
                      <a:r>
                        <a:rPr sz="2000" spc="-1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AFR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(compounded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annually)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2000" spc="-6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month</a:t>
                      </a:r>
                      <a:r>
                        <a:rPr sz="2000" spc="-5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during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which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valuation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date</a:t>
                      </a:r>
                      <a:r>
                        <a:rPr sz="2000" spc="-6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is,</a:t>
                      </a:r>
                      <a:r>
                        <a:rPr sz="2000" spc="-5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then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rounded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nearest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0.2%</a:t>
                      </a:r>
                      <a:endParaRPr sz="20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40">
                <a:tc gridSpan="2">
                  <a:txBody>
                    <a:bodyPr/>
                    <a:lstStyle/>
                    <a:p>
                      <a:pPr marL="3065780" marR="2430780" indent="-62992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IRS</a:t>
                      </a:r>
                      <a:r>
                        <a:rPr sz="2000" spc="-8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publishes</a:t>
                      </a:r>
                      <a:r>
                        <a:rPr sz="2000" spc="-3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spc="-13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AFR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monthly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2000" spc="-5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000" spc="-6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revenue</a:t>
                      </a:r>
                      <a:r>
                        <a:rPr sz="2000" spc="-4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ruling</a:t>
                      </a:r>
                      <a:r>
                        <a:rPr sz="2000" spc="-4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at: </a:t>
                      </a:r>
                      <a:r>
                        <a:rPr sz="2000" u="sng" spc="-20" dirty="0">
                          <a:solidFill>
                            <a:srgbClr val="9454C3"/>
                          </a:solidFill>
                          <a:uFill>
                            <a:solidFill>
                              <a:srgbClr val="9353C3"/>
                            </a:solidFill>
                          </a:uFill>
                          <a:latin typeface="Arial"/>
                          <a:cs typeface="Arial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https://www.irs.gov/applicable-</a:t>
                      </a:r>
                      <a:r>
                        <a:rPr sz="2000" u="sng" spc="-10" dirty="0">
                          <a:solidFill>
                            <a:schemeClr val="bg1"/>
                          </a:solidFill>
                          <a:uFill>
                            <a:solidFill>
                              <a:srgbClr val="9353C3"/>
                            </a:solidFill>
                          </a:uFill>
                          <a:latin typeface="Arial"/>
                          <a:cs typeface="Arial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federal-rates</a:t>
                      </a:r>
                      <a:endParaRPr sz="20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2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97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22FB17-435C-E99B-6CB3-E467B8F03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</a:tabLst>
            </a:pPr>
            <a:r>
              <a:rPr lang="en-US" sz="2200" dirty="0">
                <a:latin typeface="Arial"/>
                <a:cs typeface="Arial"/>
              </a:rPr>
              <a:t>Private</a:t>
            </a:r>
            <a:r>
              <a:rPr lang="en-US" sz="2200" spc="-5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loan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between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family</a:t>
            </a:r>
            <a:r>
              <a:rPr lang="en-US" sz="2200" spc="-50" dirty="0">
                <a:latin typeface="Arial"/>
                <a:cs typeface="Arial"/>
              </a:rPr>
              <a:t> </a:t>
            </a:r>
            <a:r>
              <a:rPr lang="en-US" sz="2200" spc="-10" dirty="0">
                <a:latin typeface="Arial"/>
                <a:cs typeface="Arial"/>
              </a:rPr>
              <a:t>members</a:t>
            </a:r>
            <a:endParaRPr lang="en-US" sz="22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200" dirty="0">
                <a:latin typeface="Arial"/>
                <a:cs typeface="Arial"/>
              </a:rPr>
              <a:t>Help</a:t>
            </a:r>
            <a:r>
              <a:rPr lang="en-US" sz="2200" spc="-5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children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purchase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home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or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spc="-10" dirty="0">
                <a:latin typeface="Arial"/>
                <a:cs typeface="Arial"/>
              </a:rPr>
              <a:t>business</a:t>
            </a:r>
            <a:endParaRPr lang="en-US" sz="2200" dirty="0">
              <a:latin typeface="Arial"/>
              <a:cs typeface="Arial"/>
            </a:endParaRPr>
          </a:p>
          <a:p>
            <a:pPr marL="354965" marR="67945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200" dirty="0">
                <a:latin typeface="Arial"/>
                <a:cs typeface="Arial"/>
              </a:rPr>
              <a:t>Value</a:t>
            </a:r>
            <a:r>
              <a:rPr lang="en-US" sz="2200" spc="-6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of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the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asset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being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loaned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is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frozen</a:t>
            </a:r>
            <a:r>
              <a:rPr lang="en-US" sz="2200" spc="-3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and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the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appreciation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passes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to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spc="-10" dirty="0">
                <a:latin typeface="Arial"/>
                <a:cs typeface="Arial"/>
              </a:rPr>
              <a:t>beneficiary </a:t>
            </a:r>
            <a:r>
              <a:rPr lang="en-US" sz="2200" dirty="0">
                <a:latin typeface="Arial"/>
                <a:cs typeface="Arial"/>
              </a:rPr>
              <a:t>free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of</a:t>
            </a:r>
            <a:r>
              <a:rPr lang="en-US" sz="2200" spc="-3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estate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and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gift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spc="-20" dirty="0">
                <a:latin typeface="Arial"/>
                <a:cs typeface="Arial"/>
              </a:rPr>
              <a:t>tax,</a:t>
            </a:r>
            <a:endParaRPr lang="en-US" sz="22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200" dirty="0">
                <a:latin typeface="Arial"/>
                <a:cs typeface="Arial"/>
              </a:rPr>
              <a:t>Avoid</a:t>
            </a:r>
            <a:r>
              <a:rPr lang="en-US" sz="2200" spc="-5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imputed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interest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by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using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spc="-25" dirty="0">
                <a:latin typeface="Arial"/>
                <a:cs typeface="Arial"/>
              </a:rPr>
              <a:t>AFR</a:t>
            </a:r>
            <a:endParaRPr lang="en-US" sz="22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20"/>
              </a:spcBef>
              <a:buChar char="•"/>
              <a:tabLst>
                <a:tab pos="354965" algn="l"/>
              </a:tabLst>
            </a:pPr>
            <a:r>
              <a:rPr lang="en-US" sz="2200" dirty="0">
                <a:latin typeface="Arial"/>
                <a:cs typeface="Arial"/>
              </a:rPr>
              <a:t>Structure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as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an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arms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distance</a:t>
            </a:r>
            <a:r>
              <a:rPr lang="en-US" sz="2200" spc="-5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transaction</a:t>
            </a:r>
            <a:r>
              <a:rPr lang="en-US" sz="2200" spc="-50" dirty="0">
                <a:latin typeface="Arial"/>
                <a:cs typeface="Arial"/>
              </a:rPr>
              <a:t> </a:t>
            </a:r>
            <a:r>
              <a:rPr lang="en-US" sz="2200" dirty="0">
                <a:latin typeface="Wingdings"/>
                <a:cs typeface="Wingdings"/>
              </a:rPr>
              <a:t></a:t>
            </a:r>
            <a:r>
              <a:rPr lang="en-US" sz="2200" spc="20" dirty="0">
                <a:latin typeface="Times New Roman"/>
                <a:cs typeface="Times New Roman"/>
              </a:rPr>
              <a:t> </a:t>
            </a:r>
            <a:r>
              <a:rPr lang="en-US" sz="2200" dirty="0">
                <a:latin typeface="Arial"/>
                <a:cs typeface="Arial"/>
              </a:rPr>
              <a:t>need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purchase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and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sale</a:t>
            </a:r>
            <a:r>
              <a:rPr lang="en-US" sz="2200" spc="-50" dirty="0">
                <a:latin typeface="Arial"/>
                <a:cs typeface="Arial"/>
              </a:rPr>
              <a:t> </a:t>
            </a:r>
            <a:r>
              <a:rPr lang="en-US" sz="2200" spc="-10" dirty="0">
                <a:latin typeface="Arial"/>
                <a:cs typeface="Arial"/>
              </a:rPr>
              <a:t>contract</a:t>
            </a:r>
            <a:endParaRPr lang="en-US" sz="22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5"/>
              </a:spcBef>
              <a:buChar char="•"/>
              <a:tabLst>
                <a:tab pos="354965" algn="l"/>
              </a:tabLst>
            </a:pPr>
            <a:r>
              <a:rPr lang="en-US" sz="2200" dirty="0">
                <a:latin typeface="Arial"/>
                <a:cs typeface="Arial"/>
              </a:rPr>
              <a:t>Consider</a:t>
            </a:r>
            <a:r>
              <a:rPr lang="en-US" sz="2200" spc="-5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title</a:t>
            </a:r>
            <a:r>
              <a:rPr lang="en-US" sz="2200" spc="-6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company</a:t>
            </a:r>
            <a:r>
              <a:rPr lang="en-US" sz="2200" spc="-6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costs/fees,</a:t>
            </a:r>
            <a:r>
              <a:rPr lang="en-US" sz="2200" spc="-6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attorney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fees,</a:t>
            </a:r>
            <a:r>
              <a:rPr lang="en-US" sz="2200" spc="-5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recording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fees,</a:t>
            </a:r>
            <a:r>
              <a:rPr lang="en-US" sz="2200" spc="-50" dirty="0">
                <a:latin typeface="Arial"/>
                <a:cs typeface="Arial"/>
              </a:rPr>
              <a:t> </a:t>
            </a:r>
            <a:r>
              <a:rPr lang="en-US" sz="2200" spc="-20" dirty="0">
                <a:latin typeface="Arial"/>
                <a:cs typeface="Arial"/>
              </a:rPr>
              <a:t>etc.</a:t>
            </a:r>
            <a:endParaRPr lang="en-US" sz="22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200" dirty="0">
                <a:latin typeface="Arial"/>
                <a:cs typeface="Arial"/>
              </a:rPr>
              <a:t>Still</a:t>
            </a:r>
            <a:r>
              <a:rPr lang="en-US" sz="2200" spc="-7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frequently</a:t>
            </a:r>
            <a:r>
              <a:rPr lang="en-US" sz="2200" spc="-5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more</a:t>
            </a:r>
            <a:r>
              <a:rPr lang="en-US" sz="2200" spc="-5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favorable</a:t>
            </a:r>
            <a:r>
              <a:rPr lang="en-US" sz="2200" spc="-6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than</a:t>
            </a:r>
            <a:r>
              <a:rPr lang="en-US" sz="2200" spc="-5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present</a:t>
            </a:r>
            <a:r>
              <a:rPr lang="en-US" sz="2200" spc="-5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commercial</a:t>
            </a:r>
            <a:r>
              <a:rPr lang="en-US" sz="2200" spc="-6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lending</a:t>
            </a:r>
            <a:r>
              <a:rPr lang="en-US" sz="2200" spc="-55" dirty="0">
                <a:latin typeface="Arial"/>
                <a:cs typeface="Arial"/>
              </a:rPr>
              <a:t> </a:t>
            </a:r>
            <a:r>
              <a:rPr lang="en-US" sz="2200" spc="-10" dirty="0">
                <a:latin typeface="Arial"/>
                <a:cs typeface="Arial"/>
              </a:rPr>
              <a:t>rates</a:t>
            </a:r>
            <a:endParaRPr lang="en-US" sz="22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200" dirty="0">
                <a:latin typeface="Arial"/>
                <a:cs typeface="Arial"/>
              </a:rPr>
              <a:t>Use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discounts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by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having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lender/grantor</a:t>
            </a:r>
            <a:r>
              <a:rPr lang="en-US" sz="2200" spc="-1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purchase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as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TIC,</a:t>
            </a:r>
            <a:r>
              <a:rPr lang="en-US" sz="2200" spc="-3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hold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</a:t>
            </a:r>
            <a:r>
              <a:rPr lang="en-US" sz="2200" spc="-3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seller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carried</a:t>
            </a:r>
            <a:r>
              <a:rPr lang="en-US" sz="2200" spc="-30" dirty="0">
                <a:latin typeface="Arial"/>
                <a:cs typeface="Arial"/>
              </a:rPr>
              <a:t> </a:t>
            </a:r>
            <a:r>
              <a:rPr lang="en-US" sz="2200" spc="-20" dirty="0">
                <a:latin typeface="Arial"/>
                <a:cs typeface="Arial"/>
              </a:rPr>
              <a:t>note</a:t>
            </a:r>
            <a:endParaRPr lang="en-US" sz="22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200" dirty="0">
                <a:latin typeface="Arial"/>
                <a:cs typeface="Arial"/>
              </a:rPr>
              <a:t>Consider</a:t>
            </a:r>
            <a:r>
              <a:rPr lang="en-US" sz="2200" spc="-3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using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annual</a:t>
            </a:r>
            <a:r>
              <a:rPr lang="en-US" sz="2200" spc="-2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gift</a:t>
            </a:r>
            <a:r>
              <a:rPr lang="en-US" sz="2200" spc="-2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tax</a:t>
            </a:r>
            <a:r>
              <a:rPr lang="en-US" sz="2200" spc="-2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exclusion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for</a:t>
            </a:r>
            <a:r>
              <a:rPr lang="en-US" sz="2200" spc="-15" dirty="0">
                <a:latin typeface="Arial"/>
                <a:cs typeface="Arial"/>
              </a:rPr>
              <a:t> </a:t>
            </a:r>
            <a:r>
              <a:rPr lang="en-US" sz="2200" spc="-10" dirty="0">
                <a:latin typeface="Arial"/>
                <a:cs typeface="Arial"/>
              </a:rPr>
              <a:t>forgiveness</a:t>
            </a:r>
            <a:endParaRPr lang="en-US" sz="2200" dirty="0">
              <a:latin typeface="Arial"/>
              <a:cs typeface="Arial"/>
            </a:endParaRPr>
          </a:p>
          <a:p>
            <a:pPr marL="354965" marR="518795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200" dirty="0">
                <a:latin typeface="Arial"/>
                <a:cs typeface="Arial"/>
              </a:rPr>
              <a:t>But…</a:t>
            </a:r>
            <a:r>
              <a:rPr lang="en-US" sz="2200" spc="-5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forgiven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interest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is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income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to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spc="-10" dirty="0">
                <a:latin typeface="Arial"/>
                <a:cs typeface="Arial"/>
              </a:rPr>
              <a:t>borrower/beneficiary,</a:t>
            </a:r>
            <a:r>
              <a:rPr lang="en-US" sz="2200" spc="-2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and</a:t>
            </a:r>
            <a:r>
              <a:rPr lang="en-US" sz="2200" spc="-3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forgiven</a:t>
            </a:r>
            <a:r>
              <a:rPr lang="en-US" sz="2200" spc="-3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interest</a:t>
            </a:r>
            <a:r>
              <a:rPr lang="en-US" sz="2200" spc="-40" dirty="0">
                <a:latin typeface="Arial"/>
                <a:cs typeface="Arial"/>
              </a:rPr>
              <a:t> </a:t>
            </a:r>
            <a:r>
              <a:rPr lang="en-US" sz="2200" spc="-25" dirty="0">
                <a:latin typeface="Arial"/>
                <a:cs typeface="Arial"/>
              </a:rPr>
              <a:t>is </a:t>
            </a:r>
            <a:r>
              <a:rPr lang="en-US" sz="2200" dirty="0">
                <a:latin typeface="Arial"/>
                <a:cs typeface="Arial"/>
              </a:rPr>
              <a:t>income</a:t>
            </a:r>
            <a:r>
              <a:rPr lang="en-US" sz="2200" spc="-7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to</a:t>
            </a:r>
            <a:r>
              <a:rPr lang="en-US" sz="2200" spc="-5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lender/grantor</a:t>
            </a:r>
            <a:r>
              <a:rPr lang="en-US" sz="2200" spc="-4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unless</a:t>
            </a:r>
            <a:r>
              <a:rPr lang="en-US" sz="2200" spc="-60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otherwise</a:t>
            </a:r>
            <a:r>
              <a:rPr lang="en-US" sz="2200" spc="-60" dirty="0">
                <a:latin typeface="Arial"/>
                <a:cs typeface="Arial"/>
              </a:rPr>
              <a:t> </a:t>
            </a:r>
            <a:r>
              <a:rPr lang="en-US" sz="2200" spc="-10" dirty="0">
                <a:latin typeface="Arial"/>
                <a:cs typeface="Arial"/>
              </a:rPr>
              <a:t>deductible</a:t>
            </a:r>
            <a:endParaRPr lang="en-US" sz="2200" dirty="0">
              <a:latin typeface="Arial"/>
              <a:cs typeface="Arial"/>
            </a:endParaRPr>
          </a:p>
          <a:p>
            <a:pPr lvl="1"/>
            <a:endParaRPr lang="en-US" sz="1800" dirty="0">
              <a:latin typeface="+mj-lt"/>
            </a:endParaRPr>
          </a:p>
          <a:p>
            <a:pPr marL="4572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37854-F289-9C5B-66FA-736638F1F6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73B94D8B-223C-CB98-613C-466C25758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28" y="54424"/>
            <a:ext cx="9753600" cy="8382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Intrafamily</a:t>
            </a:r>
            <a:r>
              <a:rPr lang="en-US" sz="2800" spc="-20" dirty="0">
                <a:solidFill>
                  <a:schemeClr val="bg1"/>
                </a:solidFill>
              </a:rPr>
              <a:t> </a:t>
            </a:r>
            <a:r>
              <a:rPr lang="en-US" sz="2800" spc="-10" dirty="0">
                <a:solidFill>
                  <a:schemeClr val="bg1"/>
                </a:solidFill>
              </a:rPr>
              <a:t>Loans</a:t>
            </a:r>
            <a:endParaRPr lang="en-US" sz="2800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453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22FB17-435C-E99B-6CB3-E467B8F03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28" y="1295399"/>
            <a:ext cx="10972800" cy="4854879"/>
          </a:xfrm>
        </p:spPr>
        <p:txBody>
          <a:bodyPr/>
          <a:lstStyle/>
          <a:p>
            <a:pPr marL="354965" marR="50355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Grantor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generally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makes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initial</a:t>
            </a:r>
            <a:r>
              <a:rPr lang="en-US" sz="2400" spc="-5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lump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sum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gift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to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irrevocable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trust,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and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then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spc="-25" dirty="0">
                <a:latin typeface="Arial"/>
                <a:cs typeface="Arial"/>
              </a:rPr>
              <a:t>can </a:t>
            </a:r>
            <a:r>
              <a:rPr lang="en-US" sz="2400" dirty="0">
                <a:latin typeface="Arial"/>
                <a:cs typeface="Arial"/>
              </a:rPr>
              <a:t>subsequently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sell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or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loan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additional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assets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to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trust.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Since</a:t>
            </a:r>
            <a:r>
              <a:rPr lang="en-US" sz="2400" spc="-5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trust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irrevocable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and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completed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gift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to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trust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by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grantor,</a:t>
            </a:r>
            <a:r>
              <a:rPr lang="en-US" sz="2400" spc="-2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no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inclusion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estate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Trust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structured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so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grantor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still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taxed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on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trust’s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income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(why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“defective”)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Grantor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receives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interest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bearing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promissory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note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</a:t>
            </a:r>
            <a:r>
              <a:rPr lang="en-US" sz="2400" spc="-5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collateral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for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spc="-20" dirty="0">
                <a:latin typeface="Arial"/>
                <a:cs typeface="Arial"/>
              </a:rPr>
              <a:t>loan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If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assets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sold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to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IDGT,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done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and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installment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spc="-20" dirty="0">
                <a:latin typeface="Arial"/>
                <a:cs typeface="Arial"/>
              </a:rPr>
              <a:t>sale</a:t>
            </a:r>
            <a:endParaRPr lang="en-US" sz="24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Rate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on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note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determined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by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AFR,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so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lower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rate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higher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appreciation </a:t>
            </a:r>
            <a:r>
              <a:rPr lang="en-US" sz="2400" dirty="0">
                <a:latin typeface="Arial"/>
                <a:cs typeface="Arial"/>
              </a:rPr>
              <a:t>of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2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assets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trust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result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of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lower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note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payments</a:t>
            </a:r>
            <a:endParaRPr lang="en-US" sz="2400" dirty="0">
              <a:latin typeface="Arial"/>
              <a:cs typeface="Arial"/>
            </a:endParaRPr>
          </a:p>
          <a:p>
            <a:pPr marL="354965" marR="3937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Assets</a:t>
            </a:r>
            <a:r>
              <a:rPr lang="en-US" sz="2400" spc="-6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generally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need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to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appreciate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excess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of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interest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rate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for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this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to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spc="-25" dirty="0">
                <a:latin typeface="Arial"/>
                <a:cs typeface="Arial"/>
              </a:rPr>
              <a:t>be </a:t>
            </a:r>
            <a:r>
              <a:rPr lang="en-US" sz="2400" spc="-10" dirty="0">
                <a:latin typeface="Arial"/>
                <a:cs typeface="Arial"/>
              </a:rPr>
              <a:t>advantageous—</a:t>
            </a:r>
            <a:r>
              <a:rPr lang="en-US" sz="2400" dirty="0">
                <a:latin typeface="Arial"/>
                <a:cs typeface="Arial"/>
              </a:rPr>
              <a:t>determining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appropriate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assets/combination</a:t>
            </a:r>
            <a:r>
              <a:rPr lang="en-US" sz="2400" spc="-7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of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assets</a:t>
            </a:r>
            <a:r>
              <a:rPr lang="en-US" sz="2400" spc="-6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is</a:t>
            </a:r>
            <a:r>
              <a:rPr lang="en-US" sz="2400" spc="-6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crucial</a:t>
            </a:r>
            <a:r>
              <a:rPr lang="en-US" sz="2400" spc="-60" dirty="0">
                <a:latin typeface="Arial"/>
                <a:cs typeface="Arial"/>
              </a:rPr>
              <a:t> </a:t>
            </a:r>
            <a:r>
              <a:rPr lang="en-US" sz="2400" spc="-25" dirty="0">
                <a:latin typeface="Arial"/>
                <a:cs typeface="Arial"/>
              </a:rPr>
              <a:t>to </a:t>
            </a:r>
            <a:r>
              <a:rPr lang="en-US" sz="2400" dirty="0">
                <a:latin typeface="Arial"/>
                <a:cs typeface="Arial"/>
              </a:rPr>
              <a:t>garner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benefit</a:t>
            </a:r>
            <a:endParaRPr lang="en-US" sz="2400" dirty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37854-F289-9C5B-66FA-736638F1F6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73B94D8B-223C-CB98-613C-466C25758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28" y="87682"/>
            <a:ext cx="9753600" cy="8382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Intentionally</a:t>
            </a:r>
            <a:r>
              <a:rPr lang="en-US" sz="2800" spc="-5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Defective</a:t>
            </a:r>
            <a:r>
              <a:rPr lang="en-US" sz="2800" spc="-35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Grantor</a:t>
            </a:r>
            <a:r>
              <a:rPr lang="en-US" sz="2800" spc="-35" dirty="0">
                <a:solidFill>
                  <a:schemeClr val="bg1"/>
                </a:solidFill>
              </a:rPr>
              <a:t> </a:t>
            </a:r>
            <a:r>
              <a:rPr lang="en-US" sz="2800" spc="-10" dirty="0">
                <a:solidFill>
                  <a:schemeClr val="bg1"/>
                </a:solidFill>
              </a:rPr>
              <a:t>Trusts</a:t>
            </a:r>
            <a:endParaRPr lang="en-US" sz="2800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07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22FB17-435C-E99B-6CB3-E467B8F03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Grantor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contributes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assets</a:t>
            </a:r>
            <a:r>
              <a:rPr lang="en-US" sz="2400" spc="-7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to</a:t>
            </a:r>
            <a:r>
              <a:rPr lang="en-US" sz="2400" spc="-50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trust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Grantor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receives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income</a:t>
            </a:r>
            <a:r>
              <a:rPr lang="en-US" sz="2400" spc="-5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stream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for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set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term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or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until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death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(annuity)</a:t>
            </a:r>
            <a:endParaRPr lang="en-US" sz="24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Upon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expiration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of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term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or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on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grantor’s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death,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assets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pass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to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beneficiaries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and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spc="-25" dirty="0">
                <a:latin typeface="Arial"/>
                <a:cs typeface="Arial"/>
              </a:rPr>
              <a:t>not </a:t>
            </a:r>
            <a:r>
              <a:rPr lang="en-US" sz="2400" dirty="0">
                <a:latin typeface="Arial"/>
                <a:cs typeface="Arial"/>
              </a:rPr>
              <a:t>included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grantor’s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gross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estate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Usually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best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for</a:t>
            </a:r>
            <a:r>
              <a:rPr lang="en-US" sz="2400" spc="-2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highly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appreciable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assets</a:t>
            </a:r>
            <a:endParaRPr lang="en-US" sz="24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Amount</a:t>
            </a:r>
            <a:r>
              <a:rPr lang="en-US" sz="2400" spc="-5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of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interest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grantor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receives</a:t>
            </a:r>
            <a:r>
              <a:rPr lang="en-US" sz="2400" spc="-5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is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5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§7520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rate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(hurdle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rate)</a:t>
            </a:r>
            <a:endParaRPr lang="en-US" sz="2400" dirty="0">
              <a:latin typeface="Arial"/>
              <a:cs typeface="Arial"/>
            </a:endParaRPr>
          </a:p>
          <a:p>
            <a:pPr marL="354965" marR="676275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Any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appreciation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on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assets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excess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of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hurdle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rate</a:t>
            </a:r>
            <a:r>
              <a:rPr lang="en-US" sz="2400" spc="-2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passes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to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beneficiary </a:t>
            </a:r>
            <a:r>
              <a:rPr lang="en-US" sz="2400" dirty="0">
                <a:latin typeface="Arial"/>
                <a:cs typeface="Arial"/>
              </a:rPr>
              <a:t>outside</a:t>
            </a:r>
            <a:r>
              <a:rPr lang="en-US" sz="2400" spc="-6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of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grantor’s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taxable</a:t>
            </a:r>
            <a:r>
              <a:rPr lang="en-US" sz="2400" spc="-60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estate</a:t>
            </a:r>
            <a:endParaRPr lang="en-US" sz="2400" dirty="0">
              <a:latin typeface="Arial"/>
              <a:cs typeface="Arial"/>
            </a:endParaRPr>
          </a:p>
          <a:p>
            <a:pPr marL="354965" marR="459105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latin typeface="Arial"/>
                <a:cs typeface="Arial"/>
              </a:rPr>
              <a:t>§7520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rate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is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fixed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for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duration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of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GRAT,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so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when</a:t>
            </a:r>
            <a:r>
              <a:rPr lang="en-US" sz="2400" spc="-3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rates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are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low,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spc="-20" dirty="0">
                <a:latin typeface="Arial"/>
                <a:cs typeface="Arial"/>
              </a:rPr>
              <a:t>less </a:t>
            </a:r>
            <a:r>
              <a:rPr lang="en-US" sz="2400" dirty="0">
                <a:latin typeface="Arial"/>
                <a:cs typeface="Arial"/>
              </a:rPr>
              <a:t>”hurdle”</a:t>
            </a:r>
            <a:r>
              <a:rPr lang="en-US" sz="2400" spc="-2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and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higher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amount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of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assets</a:t>
            </a:r>
            <a:r>
              <a:rPr lang="en-US" sz="2400" spc="-5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pass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to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the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beneficiaries</a:t>
            </a:r>
            <a:r>
              <a:rPr lang="en-US" sz="2400" spc="-4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without</a:t>
            </a:r>
            <a:r>
              <a:rPr lang="en-US" sz="2400" spc="-6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§2036 </a:t>
            </a:r>
            <a:r>
              <a:rPr lang="en-US" sz="2400" dirty="0">
                <a:latin typeface="Arial"/>
                <a:cs typeface="Arial"/>
              </a:rPr>
              <a:t>inclusion</a:t>
            </a:r>
            <a:r>
              <a:rPr lang="en-US" sz="2400" spc="-60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in</a:t>
            </a:r>
            <a:r>
              <a:rPr lang="en-US" sz="2400" spc="-45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grantor’s</a:t>
            </a:r>
            <a:r>
              <a:rPr lang="en-US" sz="2400" spc="-3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estate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37854-F289-9C5B-66FA-736638F1F6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73B94D8B-223C-CB98-613C-466C25758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028" y="95351"/>
            <a:ext cx="9753600" cy="8382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Grantor</a:t>
            </a:r>
            <a:r>
              <a:rPr lang="en-US" sz="2800" spc="-3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Retained</a:t>
            </a:r>
            <a:r>
              <a:rPr lang="en-US" sz="2800" spc="-4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Annuity</a:t>
            </a:r>
            <a:r>
              <a:rPr lang="en-US" sz="2800" spc="-45" dirty="0">
                <a:solidFill>
                  <a:schemeClr val="bg1"/>
                </a:solidFill>
              </a:rPr>
              <a:t> </a:t>
            </a:r>
            <a:r>
              <a:rPr lang="en-US" sz="2800" spc="-10" dirty="0">
                <a:solidFill>
                  <a:schemeClr val="bg1"/>
                </a:solidFill>
              </a:rPr>
              <a:t>Trusts</a:t>
            </a:r>
            <a:endParaRPr lang="en-US" sz="2800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325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78FE8C-BCC8-A979-8178-055FDA338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60147"/>
            <a:ext cx="10972800" cy="5342206"/>
          </a:xfrm>
        </p:spPr>
        <p:txBody>
          <a:bodyPr/>
          <a:lstStyle/>
          <a:p>
            <a:pPr marL="354965" marR="594995" indent="-342900">
              <a:lnSpc>
                <a:spcPct val="100000"/>
              </a:lnSpc>
              <a:spcBef>
                <a:spcPts val="100"/>
              </a:spcBef>
              <a:buClr>
                <a:srgbClr val="555558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Grantor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contributes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real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property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to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irrevocable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QPRT,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retains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the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right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to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live</a:t>
            </a:r>
            <a:r>
              <a:rPr lang="en-US" sz="2200" spc="-5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in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property</a:t>
            </a:r>
            <a:r>
              <a:rPr lang="en-US" sz="2200" spc="-20" dirty="0">
                <a:solidFill>
                  <a:srgbClr val="555558"/>
                </a:solidFill>
                <a:latin typeface="Arial"/>
                <a:cs typeface="Arial"/>
              </a:rPr>
              <a:t> rent-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free</a:t>
            </a:r>
            <a:r>
              <a:rPr lang="en-US" sz="2200" spc="-1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for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a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set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number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of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years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(QPRT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10" dirty="0">
                <a:solidFill>
                  <a:srgbClr val="555558"/>
                </a:solidFill>
                <a:latin typeface="Arial"/>
                <a:cs typeface="Arial"/>
              </a:rPr>
              <a:t>term)</a:t>
            </a:r>
            <a:endParaRPr lang="en-US" sz="2200" dirty="0">
              <a:latin typeface="Arial"/>
              <a:cs typeface="Arial"/>
            </a:endParaRPr>
          </a:p>
          <a:p>
            <a:pPr marL="354965" marR="21336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Taxable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gift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=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appraised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value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of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property,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less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value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of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grantor’s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right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to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live</a:t>
            </a:r>
            <a:r>
              <a:rPr lang="en-US" sz="2200" spc="-5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in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the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residence,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as</a:t>
            </a:r>
            <a:r>
              <a:rPr lang="en-US" sz="2200" spc="-5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determined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by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a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calculation</a:t>
            </a:r>
            <a:r>
              <a:rPr lang="en-US" sz="2200" spc="-6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involving</a:t>
            </a:r>
            <a:r>
              <a:rPr lang="en-US" sz="2200" spc="-6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AFR,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grantor’s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age,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value</a:t>
            </a:r>
            <a:r>
              <a:rPr lang="en-US" sz="2200" spc="-5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of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property,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and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length</a:t>
            </a:r>
            <a:r>
              <a:rPr lang="en-US" sz="2200" spc="-5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of</a:t>
            </a:r>
            <a:r>
              <a:rPr lang="en-US" sz="2200" spc="-5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QPRT</a:t>
            </a:r>
            <a:r>
              <a:rPr lang="en-US" sz="2200" spc="-5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20" dirty="0">
                <a:solidFill>
                  <a:srgbClr val="555558"/>
                </a:solidFill>
                <a:latin typeface="Arial"/>
                <a:cs typeface="Arial"/>
              </a:rPr>
              <a:t>term</a:t>
            </a:r>
            <a:endParaRPr lang="en-US" sz="22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High</a:t>
            </a:r>
            <a:r>
              <a:rPr lang="en-US" sz="2200" spc="-5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interest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rates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=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lower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present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value,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lower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gift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value,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and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lower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E&amp;G</a:t>
            </a:r>
            <a:r>
              <a:rPr lang="en-US" sz="2200" spc="-5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tax</a:t>
            </a:r>
            <a:endParaRPr lang="en-US" sz="22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Grantor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must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outlive</a:t>
            </a:r>
            <a:r>
              <a:rPr lang="en-US" sz="2200" spc="-5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term,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otherwise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inclusion</a:t>
            </a:r>
            <a:r>
              <a:rPr lang="en-US" sz="2200" spc="-6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for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remainder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interest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value</a:t>
            </a:r>
            <a:r>
              <a:rPr lang="en-US" sz="2200" spc="-5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in</a:t>
            </a:r>
            <a:r>
              <a:rPr lang="en-US" sz="2200" spc="-5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20" dirty="0">
                <a:solidFill>
                  <a:srgbClr val="555558"/>
                </a:solidFill>
                <a:latin typeface="Arial"/>
                <a:cs typeface="Arial"/>
              </a:rPr>
              <a:t>term</a:t>
            </a:r>
            <a:endParaRPr lang="en-US" sz="22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Trade</a:t>
            </a:r>
            <a:r>
              <a:rPr lang="en-US" sz="2200" spc="-1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off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is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no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20" dirty="0">
                <a:solidFill>
                  <a:srgbClr val="555558"/>
                </a:solidFill>
                <a:latin typeface="Arial"/>
                <a:cs typeface="Arial"/>
              </a:rPr>
              <a:t>stepped-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up</a:t>
            </a:r>
            <a:r>
              <a:rPr lang="en-US" sz="2200" spc="-1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10" dirty="0">
                <a:solidFill>
                  <a:srgbClr val="555558"/>
                </a:solidFill>
                <a:latin typeface="Arial"/>
                <a:cs typeface="Arial"/>
              </a:rPr>
              <a:t>basis</a:t>
            </a:r>
            <a:endParaRPr lang="en-US" sz="2200" dirty="0">
              <a:latin typeface="Arial"/>
              <a:cs typeface="Arial"/>
            </a:endParaRPr>
          </a:p>
          <a:p>
            <a:pPr marL="354965" marR="762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Great</a:t>
            </a:r>
            <a:r>
              <a:rPr lang="en-US" sz="2200" spc="-2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for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vacation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homes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which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will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stay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in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family,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remember</a:t>
            </a:r>
            <a:r>
              <a:rPr lang="en-US" sz="2200" spc="-1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to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lease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back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if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10" dirty="0">
                <a:solidFill>
                  <a:srgbClr val="555558"/>
                </a:solidFill>
                <a:latin typeface="Arial"/>
                <a:cs typeface="Arial"/>
              </a:rPr>
              <a:t>grantor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still</a:t>
            </a:r>
            <a:r>
              <a:rPr lang="en-US" sz="2200" spc="-6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living</a:t>
            </a:r>
            <a:r>
              <a:rPr lang="en-US" sz="2200" spc="-6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there/primary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use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person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upon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expiration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of</a:t>
            </a:r>
            <a:r>
              <a:rPr lang="en-US" sz="2200" spc="-5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20" dirty="0">
                <a:solidFill>
                  <a:srgbClr val="555558"/>
                </a:solidFill>
                <a:latin typeface="Arial"/>
                <a:cs typeface="Arial"/>
              </a:rPr>
              <a:t>term</a:t>
            </a:r>
            <a:endParaRPr lang="en-US" sz="22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Use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of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fractional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interest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discounts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helpful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(i.e.,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take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out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of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joint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tenancy,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move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into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50" dirty="0">
                <a:solidFill>
                  <a:srgbClr val="555558"/>
                </a:solidFill>
                <a:latin typeface="Arial"/>
                <a:cs typeface="Arial"/>
              </a:rPr>
              <a:t>a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TIC,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take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discount</a:t>
            </a:r>
            <a:r>
              <a:rPr lang="en-US" sz="2200" spc="-4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results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in</a:t>
            </a:r>
            <a:r>
              <a:rPr lang="en-US" sz="2200" spc="-4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transfer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property</a:t>
            </a:r>
            <a:r>
              <a:rPr lang="en-US" sz="2200" spc="-2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at</a:t>
            </a:r>
            <a:r>
              <a:rPr lang="en-US" sz="2200" spc="-2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a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lower</a:t>
            </a:r>
            <a:r>
              <a:rPr lang="en-US" sz="2200" spc="-35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value/less</a:t>
            </a:r>
            <a:r>
              <a:rPr lang="en-US" sz="2200" spc="-5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exemption</a:t>
            </a:r>
            <a:r>
              <a:rPr lang="en-US" sz="2200" spc="-30" dirty="0">
                <a:solidFill>
                  <a:srgbClr val="555558"/>
                </a:solidFill>
                <a:latin typeface="Arial"/>
                <a:cs typeface="Arial"/>
              </a:rPr>
              <a:t> </a:t>
            </a:r>
            <a:r>
              <a:rPr lang="en-US" sz="2200" spc="-20" dirty="0">
                <a:solidFill>
                  <a:srgbClr val="555558"/>
                </a:solidFill>
                <a:latin typeface="Arial"/>
                <a:cs typeface="Arial"/>
              </a:rPr>
              <a:t>used </a:t>
            </a:r>
            <a:r>
              <a:rPr lang="en-US" sz="2200" dirty="0">
                <a:solidFill>
                  <a:srgbClr val="555558"/>
                </a:solidFill>
                <a:latin typeface="Arial"/>
                <a:cs typeface="Arial"/>
              </a:rPr>
              <a:t>by </a:t>
            </a:r>
            <a:r>
              <a:rPr lang="en-US" sz="2200" spc="-10" dirty="0">
                <a:solidFill>
                  <a:srgbClr val="555558"/>
                </a:solidFill>
                <a:latin typeface="Arial"/>
                <a:cs typeface="Arial"/>
              </a:rPr>
              <a:t>grantor(s))</a:t>
            </a:r>
            <a:endParaRPr lang="en-US" sz="2200" dirty="0">
              <a:latin typeface="Arial"/>
              <a:cs typeface="Arial"/>
            </a:endParaRPr>
          </a:p>
          <a:p>
            <a:pPr marL="0" indent="0">
              <a:spcBef>
                <a:spcPct val="0"/>
              </a:spcBef>
              <a:buNone/>
            </a:pPr>
            <a:endParaRPr lang="en-US" sz="1800" i="1" dirty="0">
              <a:latin typeface="Aptos Display" panose="020B00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800" dirty="0">
                <a:solidFill>
                  <a:srgbClr val="1E232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4CABC1-592A-C8D5-9B4C-4784B216F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Qualified</a:t>
            </a:r>
            <a:r>
              <a:rPr lang="en-US" sz="2800" spc="-45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Personal</a:t>
            </a:r>
            <a:r>
              <a:rPr lang="en-US" sz="2800" spc="-4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Residence</a:t>
            </a:r>
            <a:r>
              <a:rPr lang="en-US" sz="2800" spc="-50" dirty="0">
                <a:solidFill>
                  <a:schemeClr val="bg1"/>
                </a:solidFill>
              </a:rPr>
              <a:t> </a:t>
            </a:r>
            <a:r>
              <a:rPr lang="en-US" sz="2800" spc="-10" dirty="0">
                <a:solidFill>
                  <a:schemeClr val="bg1"/>
                </a:solidFill>
              </a:rPr>
              <a:t>Trusts</a:t>
            </a:r>
            <a:endParaRPr lang="en-US" sz="2800" i="1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08B69-BC18-7739-A21F-49024F6162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808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78FE8C-BCC8-A979-8178-055FDA338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342206"/>
          </a:xfrm>
        </p:spPr>
        <p:txBody>
          <a:bodyPr/>
          <a:lstStyle/>
          <a:p>
            <a:pPr marL="354965" marR="512445" indent="-342900">
              <a:lnSpc>
                <a:spcPct val="100000"/>
              </a:lnSpc>
              <a:spcBef>
                <a:spcPts val="100"/>
              </a:spcBef>
              <a:buClr>
                <a:srgbClr val="484E53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484E53"/>
                </a:solidFill>
              </a:rPr>
              <a:t>Grantor</a:t>
            </a:r>
            <a:r>
              <a:rPr lang="en-US" sz="2400" spc="-2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transfers</a:t>
            </a:r>
            <a:r>
              <a:rPr lang="en-US" sz="2400" spc="-2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assets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to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irrevocable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trust,</a:t>
            </a:r>
            <a:r>
              <a:rPr lang="en-US" sz="2400" spc="-3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retains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interest</a:t>
            </a:r>
            <a:r>
              <a:rPr lang="en-US" sz="2400" spc="-3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in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all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net</a:t>
            </a:r>
            <a:r>
              <a:rPr lang="en-US" sz="2400" spc="-3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income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spc="-25" dirty="0">
                <a:solidFill>
                  <a:srgbClr val="484E53"/>
                </a:solidFill>
              </a:rPr>
              <a:t>for </a:t>
            </a:r>
            <a:r>
              <a:rPr lang="en-US" sz="2400" dirty="0">
                <a:solidFill>
                  <a:srgbClr val="484E53"/>
                </a:solidFill>
              </a:rPr>
              <a:t>term</a:t>
            </a:r>
            <a:r>
              <a:rPr lang="en-US" sz="2400" spc="-2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of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spc="-20" dirty="0">
                <a:solidFill>
                  <a:srgbClr val="484E53"/>
                </a:solidFill>
              </a:rPr>
              <a:t>years</a:t>
            </a:r>
          </a:p>
          <a:p>
            <a:pPr marL="354965" marR="1304925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484E53"/>
                </a:solidFill>
              </a:rPr>
              <a:t>When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term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ends/on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death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of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grantor,</a:t>
            </a:r>
            <a:r>
              <a:rPr lang="en-US" sz="2400" spc="-3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remaining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assets</a:t>
            </a:r>
            <a:r>
              <a:rPr lang="en-US" sz="2400" spc="-6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pass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to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spc="-10" dirty="0">
                <a:solidFill>
                  <a:srgbClr val="484E53"/>
                </a:solidFill>
              </a:rPr>
              <a:t>remainder beneficiaries</a:t>
            </a:r>
          </a:p>
          <a:p>
            <a:pPr marL="354965" marR="113411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484E53"/>
                </a:solidFill>
              </a:rPr>
              <a:t>Value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of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grantor’s</a:t>
            </a:r>
            <a:r>
              <a:rPr lang="en-US" sz="2400" spc="-2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retained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interest</a:t>
            </a:r>
            <a:r>
              <a:rPr lang="en-US" sz="2400" spc="-3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in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trust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reduces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value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of</a:t>
            </a:r>
            <a:r>
              <a:rPr lang="en-US" sz="2400" spc="-3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trust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for</a:t>
            </a:r>
            <a:r>
              <a:rPr lang="en-US" sz="2400" spc="-2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gift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spc="-25" dirty="0">
                <a:solidFill>
                  <a:srgbClr val="484E53"/>
                </a:solidFill>
              </a:rPr>
              <a:t>tax </a:t>
            </a:r>
            <a:r>
              <a:rPr lang="en-US" sz="2400" dirty="0">
                <a:solidFill>
                  <a:srgbClr val="484E53"/>
                </a:solidFill>
              </a:rPr>
              <a:t>purposes,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but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u="sng" dirty="0">
                <a:solidFill>
                  <a:srgbClr val="484E53"/>
                </a:solidFill>
                <a:uFill>
                  <a:solidFill>
                    <a:srgbClr val="484E53"/>
                  </a:solidFill>
                </a:uFill>
              </a:rPr>
              <a:t>only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if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beneficiaries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are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u="sng" dirty="0">
                <a:solidFill>
                  <a:srgbClr val="484E53"/>
                </a:solidFill>
                <a:uFill>
                  <a:solidFill>
                    <a:srgbClr val="484E53"/>
                  </a:solidFill>
                </a:uFill>
              </a:rPr>
              <a:t>not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members</a:t>
            </a:r>
            <a:r>
              <a:rPr lang="en-US" sz="2400" spc="-3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of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grantor’s</a:t>
            </a:r>
            <a:r>
              <a:rPr lang="en-US" sz="2400" spc="-30" dirty="0">
                <a:solidFill>
                  <a:srgbClr val="484E53"/>
                </a:solidFill>
              </a:rPr>
              <a:t> </a:t>
            </a:r>
            <a:r>
              <a:rPr lang="en-US" sz="2400" spc="-10" dirty="0">
                <a:solidFill>
                  <a:srgbClr val="484E53"/>
                </a:solidFill>
              </a:rPr>
              <a:t>family</a:t>
            </a:r>
          </a:p>
          <a:p>
            <a:pPr marL="354965" marR="5080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484E53"/>
                </a:solidFill>
              </a:rPr>
              <a:t>Members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of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the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grantor’s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family</a:t>
            </a:r>
            <a:r>
              <a:rPr lang="en-US" sz="2400" spc="-5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=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grantor’s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spouse,</a:t>
            </a:r>
            <a:r>
              <a:rPr lang="en-US" sz="2400" spc="-5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lineal</a:t>
            </a:r>
            <a:r>
              <a:rPr lang="en-US" sz="2400" spc="-5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descendants</a:t>
            </a:r>
            <a:r>
              <a:rPr lang="en-US" sz="2400" spc="-5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of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grantor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spc="-25" dirty="0">
                <a:solidFill>
                  <a:srgbClr val="484E53"/>
                </a:solidFill>
              </a:rPr>
              <a:t>or </a:t>
            </a:r>
            <a:r>
              <a:rPr lang="en-US" sz="2400" dirty="0">
                <a:solidFill>
                  <a:srgbClr val="484E53"/>
                </a:solidFill>
              </a:rPr>
              <a:t>grantor’s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spouse,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and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siblings</a:t>
            </a:r>
            <a:r>
              <a:rPr lang="en-US" sz="2400" spc="-6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of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grantor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or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grantor’s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spc="-10" dirty="0">
                <a:solidFill>
                  <a:srgbClr val="484E53"/>
                </a:solidFill>
              </a:rPr>
              <a:t>spouse</a:t>
            </a:r>
          </a:p>
          <a:p>
            <a:pPr marL="354965" marR="760095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484E53"/>
                </a:solidFill>
              </a:rPr>
              <a:t>Great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technique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for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unmarried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couples,</a:t>
            </a:r>
            <a:r>
              <a:rPr lang="en-US" sz="2400" spc="-6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friends,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nieces/nephews,</a:t>
            </a:r>
            <a:r>
              <a:rPr lang="en-US" sz="2400" spc="-5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more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spc="-10" dirty="0">
                <a:solidFill>
                  <a:srgbClr val="484E53"/>
                </a:solidFill>
              </a:rPr>
              <a:t>distant relatives—</a:t>
            </a:r>
            <a:r>
              <a:rPr lang="en-US" sz="2400" dirty="0">
                <a:solidFill>
                  <a:srgbClr val="484E53"/>
                </a:solidFill>
              </a:rPr>
              <a:t>consider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for</a:t>
            </a:r>
            <a:r>
              <a:rPr lang="en-US" sz="2400" spc="-2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unmarried,</a:t>
            </a:r>
            <a:r>
              <a:rPr lang="en-US" sz="2400" spc="-1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childless</a:t>
            </a:r>
            <a:r>
              <a:rPr lang="en-US" sz="2400" spc="-45" dirty="0">
                <a:solidFill>
                  <a:srgbClr val="484E53"/>
                </a:solidFill>
              </a:rPr>
              <a:t> </a:t>
            </a:r>
            <a:r>
              <a:rPr lang="en-US" sz="2400" spc="-10" dirty="0">
                <a:solidFill>
                  <a:srgbClr val="484E53"/>
                </a:solidFill>
              </a:rPr>
              <a:t>clients</a:t>
            </a:r>
          </a:p>
          <a:p>
            <a:pPr marL="354965" marR="56007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</a:tabLst>
            </a:pPr>
            <a:r>
              <a:rPr lang="en-US" sz="2400" dirty="0">
                <a:solidFill>
                  <a:srgbClr val="484E53"/>
                </a:solidFill>
              </a:rPr>
              <a:t>As</a:t>
            </a:r>
            <a:r>
              <a:rPr lang="en-US" sz="2400" spc="-5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§7520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rate</a:t>
            </a:r>
            <a:r>
              <a:rPr lang="en-US" sz="2400" spc="-3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increases,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value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of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remainder</a:t>
            </a:r>
            <a:r>
              <a:rPr lang="en-US" sz="2400" spc="-3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interest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and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taxable</a:t>
            </a:r>
            <a:r>
              <a:rPr lang="en-US" sz="2400" spc="-4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gift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spc="-10" dirty="0">
                <a:solidFill>
                  <a:srgbClr val="484E53"/>
                </a:solidFill>
              </a:rPr>
              <a:t>decreases </a:t>
            </a:r>
            <a:r>
              <a:rPr lang="en-US" sz="2400" dirty="0">
                <a:solidFill>
                  <a:srgbClr val="484E53"/>
                </a:solidFill>
              </a:rPr>
              <a:t>(term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must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be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set</a:t>
            </a:r>
            <a:r>
              <a:rPr lang="en-US" sz="2400" spc="-50" dirty="0">
                <a:solidFill>
                  <a:srgbClr val="484E53"/>
                </a:solidFill>
              </a:rPr>
              <a:t> </a:t>
            </a:r>
            <a:r>
              <a:rPr lang="en-US" sz="2400" dirty="0">
                <a:solidFill>
                  <a:srgbClr val="484E53"/>
                </a:solidFill>
              </a:rPr>
              <a:t>upon</a:t>
            </a:r>
            <a:r>
              <a:rPr lang="en-US" sz="2400" spc="-35" dirty="0">
                <a:solidFill>
                  <a:srgbClr val="484E53"/>
                </a:solidFill>
              </a:rPr>
              <a:t> </a:t>
            </a:r>
            <a:r>
              <a:rPr lang="en-US" sz="2400" spc="-10" dirty="0">
                <a:solidFill>
                  <a:srgbClr val="484E53"/>
                </a:solidFill>
              </a:rPr>
              <a:t>contribution)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4CABC1-592A-C8D5-9B4C-4784B216F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Grantor</a:t>
            </a:r>
            <a:r>
              <a:rPr lang="en-US" sz="2800" spc="-35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Retained</a:t>
            </a:r>
            <a:r>
              <a:rPr lang="en-US" sz="2800" spc="-45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Income</a:t>
            </a:r>
            <a:r>
              <a:rPr lang="en-US" sz="2800" spc="-40" dirty="0">
                <a:solidFill>
                  <a:schemeClr val="bg1"/>
                </a:solidFill>
              </a:rPr>
              <a:t> </a:t>
            </a:r>
            <a:r>
              <a:rPr lang="en-US" sz="2800" spc="-10" dirty="0">
                <a:solidFill>
                  <a:schemeClr val="bg1"/>
                </a:solidFill>
              </a:rPr>
              <a:t>Trusts</a:t>
            </a:r>
            <a:endParaRPr lang="en-US" sz="2800" i="1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08B69-BC18-7739-A21F-49024F6162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A77885-3D27-4EE0-9410-D13AE973D0E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89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0000FF"/>
      </a:hlink>
      <a:folHlink>
        <a:srgbClr val="FF00FF"/>
      </a:folHlink>
    </a:clrScheme>
    <a:fontScheme name="Retrospec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1276</Words>
  <Application>Microsoft Macintosh PowerPoint</Application>
  <PresentationFormat>Widescreen</PresentationFormat>
  <Paragraphs>129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Aptos Display</vt:lpstr>
      <vt:lpstr>Aptos ExtraBold</vt:lpstr>
      <vt:lpstr>Arial</vt:lpstr>
      <vt:lpstr>Calibri</vt:lpstr>
      <vt:lpstr>Calibri Light</vt:lpstr>
      <vt:lpstr>Times New Roman</vt:lpstr>
      <vt:lpstr>Wingdings</vt:lpstr>
      <vt:lpstr>Office Theme</vt:lpstr>
      <vt:lpstr>Default Design</vt:lpstr>
      <vt:lpstr>Estate Planning Opportunities in High and Low Interest Rate Environments  Portland Tax Forum November 7, 2024 • Portland, OR</vt:lpstr>
      <vt:lpstr>Interest Rate Planning Strategies</vt:lpstr>
      <vt:lpstr>Rates and Planning – A Chain Reaction</vt:lpstr>
      <vt:lpstr>Interest Rates</vt:lpstr>
      <vt:lpstr>Intrafamily Loans</vt:lpstr>
      <vt:lpstr>Intentionally Defective Grantor Trusts</vt:lpstr>
      <vt:lpstr>Grantor Retained Annuity Trusts</vt:lpstr>
      <vt:lpstr>Qualified Personal Residence Trusts</vt:lpstr>
      <vt:lpstr>Grantor Retained Income Trusts</vt:lpstr>
      <vt:lpstr>Charitable Remainder Trusts</vt:lpstr>
      <vt:lpstr>Exercising Swap Powers</vt:lpstr>
      <vt:lpstr>Review Trusts With Formula Clauses</vt:lpstr>
      <vt:lpstr>For more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Wealth Transfer Taxation  STEP International Tax and Estate Planning Forum Pre-Conference Seminar May 4, 2016 • Laguna Beach, California</dc:title>
  <dc:creator>Brian Tsu</dc:creator>
  <cp:lastModifiedBy>Roberta Mann</cp:lastModifiedBy>
  <cp:revision>51</cp:revision>
  <cp:lastPrinted>2017-10-13T20:34:48Z</cp:lastPrinted>
  <dcterms:modified xsi:type="dcterms:W3CDTF">2024-11-06T18:56:33Z</dcterms:modified>
</cp:coreProperties>
</file>