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18288000" cy="10287000"/>
  <p:notesSz cx="6858000" cy="9144000"/>
  <p:custDataLst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8488"/>
    <a:srgbClr val="CC6E3D"/>
    <a:srgbClr val="CC6D3C"/>
    <a:srgbClr val="62B6AA"/>
    <a:srgbClr val="0D3452"/>
    <a:srgbClr val="1F497D"/>
    <a:srgbClr val="185781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67146" autoAdjust="0"/>
  </p:normalViewPr>
  <p:slideViewPr>
    <p:cSldViewPr>
      <p:cViewPr varScale="1">
        <p:scale>
          <a:sx n="50" d="100"/>
          <a:sy n="50" d="100"/>
        </p:scale>
        <p:origin x="191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notesMaster" Target="notesMasters/notesMaster1.xml" Id="rId18" /><Relationship Type="http://schemas.openxmlformats.org/officeDocument/2006/relationships/slide" Target="slides/slide2.xml" Id="rId3" /><Relationship Type="http://schemas.openxmlformats.org/officeDocument/2006/relationships/viewProps" Target="viewProps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presProps" Target="presProps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tableStyles" Target="tableStyles.xml" Id="rId23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theme" Target="theme/theme1.xml" Id="rId2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BB981-706E-4E4D-AD9E-44F25BA3FFC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DF6B4-E2CA-42B8-87A3-35150EA41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47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4509"/>
      </p:ext>
    </p:extLst>
  </p:cSld>
  <p:clrMapOvr>
    <a:masterClrMapping/>
  </p:clrMapOvr>
</p:notes>
</file>

<file path=ppt/notesSlides/notesSlide10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95A96-6B62-417D-E062-00B365710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3EDF7C-C9D8-DE8B-A804-B530868B81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C28B5-ACB4-B536-A4B0-4A00D9D81C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48896"/>
      </p:ext>
    </p:extLst>
  </p:cSld>
  <p:clrMapOvr>
    <a:masterClrMapping/>
  </p:clrMapOvr>
</p:notes>
</file>

<file path=ppt/notesSlides/notesSlide11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1DD90-BCC3-DAF9-6199-2E9C6B3A8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8623A1B-6204-F2C8-81AB-C647B37B9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ABBAF-9C7A-5C3F-819B-6EA3B842B2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63257"/>
      </p:ext>
    </p:extLst>
  </p:cSld>
  <p:clrMapOvr>
    <a:masterClrMapping/>
  </p:clrMapOvr>
</p:notes>
</file>

<file path=ppt/notesSlides/notesSlide12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9CDB49-1143-E15F-2D12-EF353498B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7B0D5A-769B-BE3A-CFA4-E63F432DE1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7B1D5-7148-2DF8-58F1-B6F9E8DE94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9808"/>
      </p:ext>
    </p:extLst>
  </p:cSld>
  <p:clrMapOvr>
    <a:masterClrMapping/>
  </p:clrMapOvr>
</p:notes>
</file>

<file path=ppt/notesSlides/notesSlide13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29D54D-02F5-16F9-7F6F-B8A14A396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887C6D-ED08-150A-73B6-6BC101B441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69E3E-7180-8D76-B885-FF66128EC1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84691"/>
      </p:ext>
    </p:extLst>
  </p:cSld>
  <p:clrMapOvr>
    <a:masterClrMapping/>
  </p:clrMapOvr>
</p:notes>
</file>

<file path=ppt/notesSlides/notesSlide14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D9A96-E92F-986B-CCEF-731F28AD5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979D72-2188-3A4F-069A-D64E80308B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56C13-FB31-4C99-DED1-0540A041CC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14761"/>
      </p:ext>
    </p:extLst>
  </p:cSld>
  <p:clrMapOvr>
    <a:masterClrMapping/>
  </p:clrMapOvr>
</p:notes>
</file>

<file path=ppt/notesSlides/notesSlide15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02E90-2DFA-DC88-C08F-195626FA9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D9B09E-FCB6-74AF-78C6-6A1B7C24E2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9DDA6-892E-9753-2ED1-A78ACF0203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05316"/>
      </p:ext>
    </p:extLst>
  </p:cSld>
  <p:clrMapOvr>
    <a:masterClrMapping/>
  </p:clrMapOvr>
</p:notes>
</file>

<file path=ppt/notesSlides/notesSlide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10558"/>
      </p:ext>
    </p:extLst>
  </p:cSld>
  <p:clrMapOvr>
    <a:masterClrMapping/>
  </p:clrMapOvr>
</p:notes>
</file>

<file path=ppt/notesSlides/notesSlide3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08A75-0CE8-6290-CAF3-49BAE0FC2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9D97A3-3D46-A39A-A128-5BF61744D6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6C707-BDEB-A70A-93D8-71E872F123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93158"/>
      </p:ext>
    </p:extLst>
  </p:cSld>
  <p:clrMapOvr>
    <a:masterClrMapping/>
  </p:clrMapOvr>
</p:notes>
</file>

<file path=ppt/notesSlides/notesSlide4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53E13-6743-40B4-3500-C1D0EC459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40682C-97B5-1512-329D-C3C34D5251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3F949-3B97-58D8-B0D4-3A0C549647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14370"/>
      </p:ext>
    </p:extLst>
  </p:cSld>
  <p:clrMapOvr>
    <a:masterClrMapping/>
  </p:clrMapOvr>
</p:notes>
</file>

<file path=ppt/notesSlides/notesSlide5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813E8-4F7B-C075-45B1-271A037A18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79F5BE-58E2-6C91-1247-E606A7D212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AF4FF-3099-F4F4-45E4-B06784B9B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9460"/>
      </p:ext>
    </p:extLst>
  </p:cSld>
  <p:clrMapOvr>
    <a:masterClrMapping/>
  </p:clrMapOvr>
</p:notes>
</file>

<file path=ppt/notesSlides/notesSlide6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3684EC-BA5F-5C4C-5E16-F3415BF1C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D0A0E1-F583-6B60-DA50-E237AC7D1D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9798A-24B0-DCE0-DE85-A2CDCB03A7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67438"/>
      </p:ext>
    </p:extLst>
  </p:cSld>
  <p:clrMapOvr>
    <a:masterClrMapping/>
  </p:clrMapOvr>
</p:notes>
</file>

<file path=ppt/notesSlides/notesSlide7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0947A-1F49-0228-3774-74C674E7A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AFB2A4-3582-2E45-E3DB-AC63716067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58760-5C4D-342A-A2EF-8A80A94106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39459"/>
      </p:ext>
    </p:extLst>
  </p:cSld>
  <p:clrMapOvr>
    <a:masterClrMapping/>
  </p:clrMapOvr>
</p:notes>
</file>

<file path=ppt/notesSlides/notesSlide8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0D172-83BB-8B63-709B-07C771635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2E0EC5-7B98-9248-DA85-F76CC6E88E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70798-5887-97FA-5D5C-8CEFC42542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8035"/>
      </p:ext>
    </p:extLst>
  </p:cSld>
  <p:clrMapOvr>
    <a:masterClrMapping/>
  </p:clrMapOvr>
</p:notes>
</file>

<file path=ppt/notesSlides/notesSlide9.xml><?xml version="1.0" encoding="utf-8"?>
<p:notes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4DB1A-3B33-7A94-489D-59679BE63F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BD2141-6538-D805-2316-1591A51EEC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A5264-CFC8-3338-126F-B1D54FF69D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DF6B4-E2CA-42B8-87A3-35150EA41A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4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>
            <a:extLst>
              <a:ext uri="{FF2B5EF4-FFF2-40B4-BE49-F238E27FC236}">
                <a16:creationId xmlns:a16="http://schemas.microsoft.com/office/drawing/2014/main" id="{55C62828-28F1-E9E9-9902-C8550D951441}"/>
              </a:ext>
            </a:extLst>
          </p:cNvPr>
          <p:cNvSpPr/>
          <p:nvPr userDrawn="1"/>
        </p:nvSpPr>
        <p:spPr>
          <a:xfrm>
            <a:off x="7715894" y="1832029"/>
            <a:ext cx="7706695" cy="6622941"/>
          </a:xfrm>
          <a:custGeom>
            <a:avLst/>
            <a:gdLst/>
            <a:ahLst/>
            <a:cxnLst/>
            <a:rect l="l" t="t" r="r" b="b"/>
            <a:pathLst>
              <a:path w="812800" h="698500">
                <a:moveTo>
                  <a:pt x="812800" y="349250"/>
                </a:moveTo>
                <a:lnTo>
                  <a:pt x="609600" y="698500"/>
                </a:lnTo>
                <a:lnTo>
                  <a:pt x="203200" y="698500"/>
                </a:lnTo>
                <a:lnTo>
                  <a:pt x="0" y="349250"/>
                </a:lnTo>
                <a:lnTo>
                  <a:pt x="203200" y="0"/>
                </a:lnTo>
                <a:lnTo>
                  <a:pt x="609600" y="0"/>
                </a:lnTo>
                <a:lnTo>
                  <a:pt x="812800" y="34925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13988201-3159-3C9F-87F8-9AED80A78BC4}"/>
              </a:ext>
            </a:extLst>
          </p:cNvPr>
          <p:cNvSpPr/>
          <p:nvPr userDrawn="1"/>
        </p:nvSpPr>
        <p:spPr>
          <a:xfrm>
            <a:off x="12280996" y="2604221"/>
            <a:ext cx="6534491" cy="5511342"/>
          </a:xfrm>
          <a:custGeom>
            <a:avLst/>
            <a:gdLst/>
            <a:ahLst/>
            <a:cxnLst/>
            <a:rect l="l" t="t" r="r" b="b"/>
            <a:pathLst>
              <a:path w="1721018" h="1451547">
                <a:moveTo>
                  <a:pt x="0" y="0"/>
                </a:moveTo>
                <a:lnTo>
                  <a:pt x="1721018" y="0"/>
                </a:lnTo>
                <a:lnTo>
                  <a:pt x="1721018" y="1451547"/>
                </a:lnTo>
                <a:lnTo>
                  <a:pt x="0" y="1451547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A63EBFCD-9BC6-D747-A146-E6E0F07E7844}"/>
              </a:ext>
            </a:extLst>
          </p:cNvPr>
          <p:cNvSpPr/>
          <p:nvPr userDrawn="1"/>
        </p:nvSpPr>
        <p:spPr>
          <a:xfrm>
            <a:off x="-1038975" y="9447772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31" name="Freeform 12">
            <a:extLst>
              <a:ext uri="{FF2B5EF4-FFF2-40B4-BE49-F238E27FC236}">
                <a16:creationId xmlns:a16="http://schemas.microsoft.com/office/drawing/2014/main" id="{47107E2C-733E-BB0A-EAB3-4374C2B93A8E}"/>
              </a:ext>
            </a:extLst>
          </p:cNvPr>
          <p:cNvSpPr/>
          <p:nvPr userDrawn="1"/>
        </p:nvSpPr>
        <p:spPr>
          <a:xfrm>
            <a:off x="11718414" y="0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32" name="Freeform 15">
            <a:extLst>
              <a:ext uri="{FF2B5EF4-FFF2-40B4-BE49-F238E27FC236}">
                <a16:creationId xmlns:a16="http://schemas.microsoft.com/office/drawing/2014/main" id="{27C2B748-6E52-F914-701C-7BA17CA9B795}"/>
              </a:ext>
            </a:extLst>
          </p:cNvPr>
          <p:cNvSpPr/>
          <p:nvPr userDrawn="1"/>
        </p:nvSpPr>
        <p:spPr>
          <a:xfrm>
            <a:off x="247820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6" name="Freeform 18">
            <a:extLst>
              <a:ext uri="{FF2B5EF4-FFF2-40B4-BE49-F238E27FC236}">
                <a16:creationId xmlns:a16="http://schemas.microsoft.com/office/drawing/2014/main" id="{D023134C-F199-6A0E-C257-B248FF193C26}"/>
              </a:ext>
            </a:extLst>
          </p:cNvPr>
          <p:cNvSpPr/>
          <p:nvPr userDrawn="1"/>
        </p:nvSpPr>
        <p:spPr>
          <a:xfrm>
            <a:off x="1523559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7" name="Freeform 21">
            <a:extLst>
              <a:ext uri="{FF2B5EF4-FFF2-40B4-BE49-F238E27FC236}">
                <a16:creationId xmlns:a16="http://schemas.microsoft.com/office/drawing/2014/main" id="{ADF26B2B-7DB5-FCB2-0A13-11EA0AA3EF3E}"/>
              </a:ext>
            </a:extLst>
          </p:cNvPr>
          <p:cNvSpPr/>
          <p:nvPr userDrawn="1"/>
        </p:nvSpPr>
        <p:spPr>
          <a:xfrm>
            <a:off x="408861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38" name="Freeform 24">
            <a:extLst>
              <a:ext uri="{FF2B5EF4-FFF2-40B4-BE49-F238E27FC236}">
                <a16:creationId xmlns:a16="http://schemas.microsoft.com/office/drawing/2014/main" id="{8351F52B-F646-3989-E6B7-2FA2FA32CFB8}"/>
              </a:ext>
            </a:extLst>
          </p:cNvPr>
          <p:cNvSpPr/>
          <p:nvPr userDrawn="1"/>
        </p:nvSpPr>
        <p:spPr>
          <a:xfrm>
            <a:off x="1684600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39" name="Group 26">
            <a:extLst>
              <a:ext uri="{FF2B5EF4-FFF2-40B4-BE49-F238E27FC236}">
                <a16:creationId xmlns:a16="http://schemas.microsoft.com/office/drawing/2014/main" id="{27C35A8D-29FC-1163-EE54-6308AF42FC55}"/>
              </a:ext>
            </a:extLst>
          </p:cNvPr>
          <p:cNvGrpSpPr/>
          <p:nvPr userDrawn="1"/>
        </p:nvGrpSpPr>
        <p:grpSpPr>
          <a:xfrm>
            <a:off x="8214615" y="2220949"/>
            <a:ext cx="6709253" cy="5845101"/>
            <a:chOff x="0" y="0"/>
            <a:chExt cx="6350000" cy="5532120"/>
          </a:xfrm>
        </p:grpSpPr>
        <p:sp>
          <p:nvSpPr>
            <p:cNvPr id="40" name="Freeform 27">
              <a:extLst>
                <a:ext uri="{FF2B5EF4-FFF2-40B4-BE49-F238E27FC236}">
                  <a16:creationId xmlns:a16="http://schemas.microsoft.com/office/drawing/2014/main" id="{577FCA77-360C-D827-B99D-3DF37B1D22CA}"/>
                </a:ext>
              </a:extLst>
            </p:cNvPr>
            <p:cNvSpPr/>
            <p:nvPr/>
          </p:nvSpPr>
          <p:spPr>
            <a:xfrm>
              <a:off x="0" y="0"/>
              <a:ext cx="6350000" cy="5532120"/>
            </a:xfrm>
            <a:custGeom>
              <a:avLst/>
              <a:gdLst/>
              <a:ahLst/>
              <a:cxnLst/>
              <a:rect l="l" t="t" r="r" b="b"/>
              <a:pathLst>
                <a:path w="6350000" h="5532120">
                  <a:moveTo>
                    <a:pt x="4762500" y="0"/>
                  </a:moveTo>
                  <a:lnTo>
                    <a:pt x="1587500" y="0"/>
                  </a:lnTo>
                  <a:lnTo>
                    <a:pt x="0" y="2766060"/>
                  </a:lnTo>
                  <a:lnTo>
                    <a:pt x="1587500" y="5532120"/>
                  </a:lnTo>
                  <a:lnTo>
                    <a:pt x="4762500" y="5532120"/>
                  </a:lnTo>
                  <a:lnTo>
                    <a:pt x="6350000" y="2766060"/>
                  </a:lnTo>
                  <a:lnTo>
                    <a:pt x="4762500" y="0"/>
                  </a:lnTo>
                  <a:lnTo>
                    <a:pt x="4762500" y="0"/>
                  </a:lnTo>
                  <a:close/>
                  <a:moveTo>
                    <a:pt x="4676140" y="5382260"/>
                  </a:moveTo>
                  <a:lnTo>
                    <a:pt x="1673860" y="5382260"/>
                  </a:lnTo>
                  <a:lnTo>
                    <a:pt x="172720" y="2766060"/>
                  </a:lnTo>
                  <a:lnTo>
                    <a:pt x="1673860" y="149860"/>
                  </a:lnTo>
                  <a:lnTo>
                    <a:pt x="4676140" y="149860"/>
                  </a:lnTo>
                  <a:lnTo>
                    <a:pt x="6177280" y="2766060"/>
                  </a:lnTo>
                  <a:lnTo>
                    <a:pt x="4676140" y="53822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30">
            <a:extLst>
              <a:ext uri="{FF2B5EF4-FFF2-40B4-BE49-F238E27FC236}">
                <a16:creationId xmlns:a16="http://schemas.microsoft.com/office/drawing/2014/main" id="{0302F1C0-9205-A8EC-9282-6E8E7229FFA7}"/>
              </a:ext>
            </a:extLst>
          </p:cNvPr>
          <p:cNvSpPr/>
          <p:nvPr userDrawn="1"/>
        </p:nvSpPr>
        <p:spPr>
          <a:xfrm rot="-3705113">
            <a:off x="14186364" y="6585475"/>
            <a:ext cx="3470359" cy="5914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2" name="AutoShape 31">
            <a:extLst>
              <a:ext uri="{FF2B5EF4-FFF2-40B4-BE49-F238E27FC236}">
                <a16:creationId xmlns:a16="http://schemas.microsoft.com/office/drawing/2014/main" id="{38C05C8F-DE05-292A-542C-352745E59139}"/>
              </a:ext>
            </a:extLst>
          </p:cNvPr>
          <p:cNvSpPr/>
          <p:nvPr userDrawn="1"/>
        </p:nvSpPr>
        <p:spPr>
          <a:xfrm rot="-7186693">
            <a:off x="14263267" y="3658214"/>
            <a:ext cx="3317663" cy="0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81C2AF48-6B52-37B1-CB53-3F3DFB30DF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4" y="326626"/>
            <a:ext cx="3131112" cy="5126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>
            <a:extLst>
              <a:ext uri="{FF2B5EF4-FFF2-40B4-BE49-F238E27FC236}">
                <a16:creationId xmlns:a16="http://schemas.microsoft.com/office/drawing/2014/main" id="{9238AC8E-1E94-208F-ACE1-D885B99BAB74}"/>
              </a:ext>
            </a:extLst>
          </p:cNvPr>
          <p:cNvSpPr/>
          <p:nvPr userDrawn="1"/>
        </p:nvSpPr>
        <p:spPr>
          <a:xfrm>
            <a:off x="7715894" y="1832029"/>
            <a:ext cx="7706695" cy="6622941"/>
          </a:xfrm>
          <a:custGeom>
            <a:avLst/>
            <a:gdLst/>
            <a:ahLst/>
            <a:cxnLst/>
            <a:rect l="l" t="t" r="r" b="b"/>
            <a:pathLst>
              <a:path w="812800" h="698500">
                <a:moveTo>
                  <a:pt x="812800" y="349250"/>
                </a:moveTo>
                <a:lnTo>
                  <a:pt x="609600" y="698500"/>
                </a:lnTo>
                <a:lnTo>
                  <a:pt x="203200" y="698500"/>
                </a:lnTo>
                <a:lnTo>
                  <a:pt x="0" y="349250"/>
                </a:lnTo>
                <a:lnTo>
                  <a:pt x="203200" y="0"/>
                </a:lnTo>
                <a:lnTo>
                  <a:pt x="609600" y="0"/>
                </a:lnTo>
                <a:lnTo>
                  <a:pt x="812800" y="34925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CB1247B9-F4F8-446A-C22B-4BB2145BFF5A}"/>
              </a:ext>
            </a:extLst>
          </p:cNvPr>
          <p:cNvSpPr/>
          <p:nvPr userDrawn="1"/>
        </p:nvSpPr>
        <p:spPr>
          <a:xfrm>
            <a:off x="12280996" y="2604221"/>
            <a:ext cx="6534491" cy="5511342"/>
          </a:xfrm>
          <a:custGeom>
            <a:avLst/>
            <a:gdLst/>
            <a:ahLst/>
            <a:cxnLst/>
            <a:rect l="l" t="t" r="r" b="b"/>
            <a:pathLst>
              <a:path w="1721018" h="1451547">
                <a:moveTo>
                  <a:pt x="0" y="0"/>
                </a:moveTo>
                <a:lnTo>
                  <a:pt x="1721018" y="0"/>
                </a:lnTo>
                <a:lnTo>
                  <a:pt x="1721018" y="1451547"/>
                </a:lnTo>
                <a:lnTo>
                  <a:pt x="0" y="1451547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2BC7C91D-70FB-44E8-CCDA-ADD91F8324C3}"/>
              </a:ext>
            </a:extLst>
          </p:cNvPr>
          <p:cNvSpPr/>
          <p:nvPr userDrawn="1"/>
        </p:nvSpPr>
        <p:spPr>
          <a:xfrm>
            <a:off x="-1038975" y="9447772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31" name="Freeform 12">
            <a:extLst>
              <a:ext uri="{FF2B5EF4-FFF2-40B4-BE49-F238E27FC236}">
                <a16:creationId xmlns:a16="http://schemas.microsoft.com/office/drawing/2014/main" id="{C72F3037-8B84-7871-8AE5-6EF99708CBE5}"/>
              </a:ext>
            </a:extLst>
          </p:cNvPr>
          <p:cNvSpPr/>
          <p:nvPr userDrawn="1"/>
        </p:nvSpPr>
        <p:spPr>
          <a:xfrm>
            <a:off x="11718414" y="0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32" name="Freeform 15">
            <a:extLst>
              <a:ext uri="{FF2B5EF4-FFF2-40B4-BE49-F238E27FC236}">
                <a16:creationId xmlns:a16="http://schemas.microsoft.com/office/drawing/2014/main" id="{C16F97CB-8E6F-3692-91CA-6DC1BBA13740}"/>
              </a:ext>
            </a:extLst>
          </p:cNvPr>
          <p:cNvSpPr/>
          <p:nvPr userDrawn="1"/>
        </p:nvSpPr>
        <p:spPr>
          <a:xfrm>
            <a:off x="247820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6" name="Freeform 18">
            <a:extLst>
              <a:ext uri="{FF2B5EF4-FFF2-40B4-BE49-F238E27FC236}">
                <a16:creationId xmlns:a16="http://schemas.microsoft.com/office/drawing/2014/main" id="{4881E82C-27B9-B237-186D-CC1B2FABD563}"/>
              </a:ext>
            </a:extLst>
          </p:cNvPr>
          <p:cNvSpPr/>
          <p:nvPr userDrawn="1"/>
        </p:nvSpPr>
        <p:spPr>
          <a:xfrm>
            <a:off x="1523559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7" name="Freeform 21">
            <a:extLst>
              <a:ext uri="{FF2B5EF4-FFF2-40B4-BE49-F238E27FC236}">
                <a16:creationId xmlns:a16="http://schemas.microsoft.com/office/drawing/2014/main" id="{CAD5A24C-5592-2F2D-03AC-3F6524B6273C}"/>
              </a:ext>
            </a:extLst>
          </p:cNvPr>
          <p:cNvSpPr/>
          <p:nvPr userDrawn="1"/>
        </p:nvSpPr>
        <p:spPr>
          <a:xfrm>
            <a:off x="408861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38" name="Freeform 24">
            <a:extLst>
              <a:ext uri="{FF2B5EF4-FFF2-40B4-BE49-F238E27FC236}">
                <a16:creationId xmlns:a16="http://schemas.microsoft.com/office/drawing/2014/main" id="{571F785F-E487-26E2-C969-7A427CD0FD76}"/>
              </a:ext>
            </a:extLst>
          </p:cNvPr>
          <p:cNvSpPr/>
          <p:nvPr userDrawn="1"/>
        </p:nvSpPr>
        <p:spPr>
          <a:xfrm>
            <a:off x="1684600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39" name="Group 26">
            <a:extLst>
              <a:ext uri="{FF2B5EF4-FFF2-40B4-BE49-F238E27FC236}">
                <a16:creationId xmlns:a16="http://schemas.microsoft.com/office/drawing/2014/main" id="{FA82EDB9-0466-60DD-2730-728B7C1BB71D}"/>
              </a:ext>
            </a:extLst>
          </p:cNvPr>
          <p:cNvGrpSpPr/>
          <p:nvPr userDrawn="1"/>
        </p:nvGrpSpPr>
        <p:grpSpPr>
          <a:xfrm>
            <a:off x="8214615" y="2220949"/>
            <a:ext cx="6709253" cy="5845101"/>
            <a:chOff x="0" y="0"/>
            <a:chExt cx="6350000" cy="5532120"/>
          </a:xfrm>
        </p:grpSpPr>
        <p:sp>
          <p:nvSpPr>
            <p:cNvPr id="40" name="Freeform 27">
              <a:extLst>
                <a:ext uri="{FF2B5EF4-FFF2-40B4-BE49-F238E27FC236}">
                  <a16:creationId xmlns:a16="http://schemas.microsoft.com/office/drawing/2014/main" id="{B2DFF963-1E18-CDDA-8951-50AF52241BE5}"/>
                </a:ext>
              </a:extLst>
            </p:cNvPr>
            <p:cNvSpPr/>
            <p:nvPr/>
          </p:nvSpPr>
          <p:spPr>
            <a:xfrm>
              <a:off x="0" y="0"/>
              <a:ext cx="6350000" cy="5532120"/>
            </a:xfrm>
            <a:custGeom>
              <a:avLst/>
              <a:gdLst/>
              <a:ahLst/>
              <a:cxnLst/>
              <a:rect l="l" t="t" r="r" b="b"/>
              <a:pathLst>
                <a:path w="6350000" h="5532120">
                  <a:moveTo>
                    <a:pt x="4762500" y="0"/>
                  </a:moveTo>
                  <a:lnTo>
                    <a:pt x="1587500" y="0"/>
                  </a:lnTo>
                  <a:lnTo>
                    <a:pt x="0" y="2766060"/>
                  </a:lnTo>
                  <a:lnTo>
                    <a:pt x="1587500" y="5532120"/>
                  </a:lnTo>
                  <a:lnTo>
                    <a:pt x="4762500" y="5532120"/>
                  </a:lnTo>
                  <a:lnTo>
                    <a:pt x="6350000" y="2766060"/>
                  </a:lnTo>
                  <a:lnTo>
                    <a:pt x="4762500" y="0"/>
                  </a:lnTo>
                  <a:lnTo>
                    <a:pt x="4762500" y="0"/>
                  </a:lnTo>
                  <a:close/>
                  <a:moveTo>
                    <a:pt x="4676140" y="5382260"/>
                  </a:moveTo>
                  <a:lnTo>
                    <a:pt x="1673860" y="5382260"/>
                  </a:lnTo>
                  <a:lnTo>
                    <a:pt x="172720" y="2766060"/>
                  </a:lnTo>
                  <a:lnTo>
                    <a:pt x="1673860" y="149860"/>
                  </a:lnTo>
                  <a:lnTo>
                    <a:pt x="4676140" y="149860"/>
                  </a:lnTo>
                  <a:lnTo>
                    <a:pt x="6177280" y="2766060"/>
                  </a:lnTo>
                  <a:lnTo>
                    <a:pt x="4676140" y="53822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30">
            <a:extLst>
              <a:ext uri="{FF2B5EF4-FFF2-40B4-BE49-F238E27FC236}">
                <a16:creationId xmlns:a16="http://schemas.microsoft.com/office/drawing/2014/main" id="{17F7B890-4DAB-FEDA-9ABB-B64AA1859A7F}"/>
              </a:ext>
            </a:extLst>
          </p:cNvPr>
          <p:cNvSpPr/>
          <p:nvPr userDrawn="1"/>
        </p:nvSpPr>
        <p:spPr>
          <a:xfrm rot="-3705113">
            <a:off x="14186364" y="6585475"/>
            <a:ext cx="3470359" cy="5914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2" name="AutoShape 31">
            <a:extLst>
              <a:ext uri="{FF2B5EF4-FFF2-40B4-BE49-F238E27FC236}">
                <a16:creationId xmlns:a16="http://schemas.microsoft.com/office/drawing/2014/main" id="{423FF5D6-7CA9-ADFC-E90A-4E82107F811B}"/>
              </a:ext>
            </a:extLst>
          </p:cNvPr>
          <p:cNvSpPr/>
          <p:nvPr userDrawn="1"/>
        </p:nvSpPr>
        <p:spPr>
          <a:xfrm rot="-7186693">
            <a:off x="14263267" y="3658214"/>
            <a:ext cx="3317663" cy="0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BC8DE1ED-9948-EE36-DF04-19D66BDAF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4" y="326626"/>
            <a:ext cx="3131112" cy="51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11489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9">
            <a:extLst>
              <a:ext uri="{FF2B5EF4-FFF2-40B4-BE49-F238E27FC236}">
                <a16:creationId xmlns:a16="http://schemas.microsoft.com/office/drawing/2014/main" id="{B107C385-0686-5581-8FF6-F282E9A1A0F1}"/>
              </a:ext>
            </a:extLst>
          </p:cNvPr>
          <p:cNvSpPr/>
          <p:nvPr userDrawn="1"/>
        </p:nvSpPr>
        <p:spPr>
          <a:xfrm>
            <a:off x="-1038975" y="9447772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23" name="Freeform 12">
            <a:extLst>
              <a:ext uri="{FF2B5EF4-FFF2-40B4-BE49-F238E27FC236}">
                <a16:creationId xmlns:a16="http://schemas.microsoft.com/office/drawing/2014/main" id="{1434957F-7675-95F4-D51B-7CE001651156}"/>
              </a:ext>
            </a:extLst>
          </p:cNvPr>
          <p:cNvSpPr/>
          <p:nvPr userDrawn="1"/>
        </p:nvSpPr>
        <p:spPr>
          <a:xfrm>
            <a:off x="11718414" y="0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24" name="Freeform 15">
            <a:extLst>
              <a:ext uri="{FF2B5EF4-FFF2-40B4-BE49-F238E27FC236}">
                <a16:creationId xmlns:a16="http://schemas.microsoft.com/office/drawing/2014/main" id="{A659DBD7-6002-3293-84C5-5EAFA94F16E2}"/>
              </a:ext>
            </a:extLst>
          </p:cNvPr>
          <p:cNvSpPr/>
          <p:nvPr userDrawn="1"/>
        </p:nvSpPr>
        <p:spPr>
          <a:xfrm>
            <a:off x="247820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25" name="Freeform 18">
            <a:extLst>
              <a:ext uri="{FF2B5EF4-FFF2-40B4-BE49-F238E27FC236}">
                <a16:creationId xmlns:a16="http://schemas.microsoft.com/office/drawing/2014/main" id="{56BA264C-1A2E-9E87-C6BD-2E0811CD62BC}"/>
              </a:ext>
            </a:extLst>
          </p:cNvPr>
          <p:cNvSpPr/>
          <p:nvPr userDrawn="1"/>
        </p:nvSpPr>
        <p:spPr>
          <a:xfrm>
            <a:off x="1523559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26" name="Freeform 21">
            <a:extLst>
              <a:ext uri="{FF2B5EF4-FFF2-40B4-BE49-F238E27FC236}">
                <a16:creationId xmlns:a16="http://schemas.microsoft.com/office/drawing/2014/main" id="{07E789F1-240E-B98F-024A-C7D58CD5D599}"/>
              </a:ext>
            </a:extLst>
          </p:cNvPr>
          <p:cNvSpPr/>
          <p:nvPr userDrawn="1"/>
        </p:nvSpPr>
        <p:spPr>
          <a:xfrm>
            <a:off x="408861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A3E91479-EA59-60BC-BB95-1F0BAFE19D4B}"/>
              </a:ext>
            </a:extLst>
          </p:cNvPr>
          <p:cNvSpPr/>
          <p:nvPr userDrawn="1"/>
        </p:nvSpPr>
        <p:spPr>
          <a:xfrm>
            <a:off x="1684600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28" name="Group 26">
            <a:extLst>
              <a:ext uri="{FF2B5EF4-FFF2-40B4-BE49-F238E27FC236}">
                <a16:creationId xmlns:a16="http://schemas.microsoft.com/office/drawing/2014/main" id="{A6479E71-C2B5-F5AF-506A-4C89FA7C9CD7}"/>
              </a:ext>
            </a:extLst>
          </p:cNvPr>
          <p:cNvGrpSpPr/>
          <p:nvPr userDrawn="1"/>
        </p:nvGrpSpPr>
        <p:grpSpPr>
          <a:xfrm>
            <a:off x="8214615" y="2220949"/>
            <a:ext cx="6709253" cy="5845101"/>
            <a:chOff x="0" y="0"/>
            <a:chExt cx="6350000" cy="5532120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DC65DD27-450D-FE7C-1061-CFA4DB677244}"/>
                </a:ext>
              </a:extLst>
            </p:cNvPr>
            <p:cNvSpPr/>
            <p:nvPr/>
          </p:nvSpPr>
          <p:spPr>
            <a:xfrm>
              <a:off x="0" y="0"/>
              <a:ext cx="6350000" cy="5532120"/>
            </a:xfrm>
            <a:custGeom>
              <a:avLst/>
              <a:gdLst/>
              <a:ahLst/>
              <a:cxnLst/>
              <a:rect l="l" t="t" r="r" b="b"/>
              <a:pathLst>
                <a:path w="6350000" h="5532120">
                  <a:moveTo>
                    <a:pt x="4762500" y="0"/>
                  </a:moveTo>
                  <a:lnTo>
                    <a:pt x="1587500" y="0"/>
                  </a:lnTo>
                  <a:lnTo>
                    <a:pt x="0" y="2766060"/>
                  </a:lnTo>
                  <a:lnTo>
                    <a:pt x="1587500" y="5532120"/>
                  </a:lnTo>
                  <a:lnTo>
                    <a:pt x="4762500" y="5532120"/>
                  </a:lnTo>
                  <a:lnTo>
                    <a:pt x="6350000" y="2766060"/>
                  </a:lnTo>
                  <a:lnTo>
                    <a:pt x="4762500" y="0"/>
                  </a:lnTo>
                  <a:lnTo>
                    <a:pt x="4762500" y="0"/>
                  </a:lnTo>
                  <a:close/>
                  <a:moveTo>
                    <a:pt x="4676140" y="5382260"/>
                  </a:moveTo>
                  <a:lnTo>
                    <a:pt x="1673860" y="5382260"/>
                  </a:lnTo>
                  <a:lnTo>
                    <a:pt x="172720" y="2766060"/>
                  </a:lnTo>
                  <a:lnTo>
                    <a:pt x="1673860" y="149860"/>
                  </a:lnTo>
                  <a:lnTo>
                    <a:pt x="4676140" y="149860"/>
                  </a:lnTo>
                  <a:lnTo>
                    <a:pt x="6177280" y="2766060"/>
                  </a:lnTo>
                  <a:lnTo>
                    <a:pt x="4676140" y="53822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AutoShape 30">
            <a:extLst>
              <a:ext uri="{FF2B5EF4-FFF2-40B4-BE49-F238E27FC236}">
                <a16:creationId xmlns:a16="http://schemas.microsoft.com/office/drawing/2014/main" id="{6F9A58CE-6325-0308-7EB2-666527E09811}"/>
              </a:ext>
            </a:extLst>
          </p:cNvPr>
          <p:cNvSpPr/>
          <p:nvPr userDrawn="1"/>
        </p:nvSpPr>
        <p:spPr>
          <a:xfrm rot="-3705113">
            <a:off x="14186364" y="6585475"/>
            <a:ext cx="3470359" cy="5914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FE39DC6D-F360-B92D-1D6A-784704ABAC16}"/>
              </a:ext>
            </a:extLst>
          </p:cNvPr>
          <p:cNvSpPr/>
          <p:nvPr userDrawn="1"/>
        </p:nvSpPr>
        <p:spPr>
          <a:xfrm rot="-7186693">
            <a:off x="14263267" y="3658214"/>
            <a:ext cx="3317663" cy="0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32" name="Picture 31" descr="A close up of a logo&#10;&#10;Description automatically generated">
            <a:extLst>
              <a:ext uri="{FF2B5EF4-FFF2-40B4-BE49-F238E27FC236}">
                <a16:creationId xmlns:a16="http://schemas.microsoft.com/office/drawing/2014/main" id="{62907681-F81A-E09A-7409-C0121C03E6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4" y="326626"/>
            <a:ext cx="3131112" cy="51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995717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817FF30B-DFA7-C1E7-2056-9E364BEEEF99}"/>
              </a:ext>
            </a:extLst>
          </p:cNvPr>
          <p:cNvSpPr/>
          <p:nvPr userDrawn="1"/>
        </p:nvSpPr>
        <p:spPr>
          <a:xfrm>
            <a:off x="-762000" y="0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3FCC4593-F6A4-449F-E25A-6605CAAA9060}"/>
              </a:ext>
            </a:extLst>
          </p:cNvPr>
          <p:cNvSpPr/>
          <p:nvPr userDrawn="1"/>
        </p:nvSpPr>
        <p:spPr>
          <a:xfrm>
            <a:off x="11547668" y="9473172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97A2BA74-016A-1CE2-9BD8-17974F3A53EB}"/>
              </a:ext>
            </a:extLst>
          </p:cNvPr>
          <p:cNvSpPr/>
          <p:nvPr userDrawn="1"/>
        </p:nvSpPr>
        <p:spPr>
          <a:xfrm>
            <a:off x="2667000" y="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A84D3440-6672-C402-2562-F26F39B3B409}"/>
              </a:ext>
            </a:extLst>
          </p:cNvPr>
          <p:cNvSpPr/>
          <p:nvPr userDrawn="1"/>
        </p:nvSpPr>
        <p:spPr>
          <a:xfrm>
            <a:off x="15064845" y="92837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Freeform 21">
            <a:extLst>
              <a:ext uri="{FF2B5EF4-FFF2-40B4-BE49-F238E27FC236}">
                <a16:creationId xmlns:a16="http://schemas.microsoft.com/office/drawing/2014/main" id="{80C46ACF-3516-5D55-A666-91C7D4C09BD9}"/>
              </a:ext>
            </a:extLst>
          </p:cNvPr>
          <p:cNvSpPr/>
          <p:nvPr userDrawn="1"/>
        </p:nvSpPr>
        <p:spPr>
          <a:xfrm>
            <a:off x="4396039" y="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20" name="Freeform 24">
            <a:extLst>
              <a:ext uri="{FF2B5EF4-FFF2-40B4-BE49-F238E27FC236}">
                <a16:creationId xmlns:a16="http://schemas.microsoft.com/office/drawing/2014/main" id="{E4C03311-59B3-D791-A35E-8E1C89529623}"/>
              </a:ext>
            </a:extLst>
          </p:cNvPr>
          <p:cNvSpPr/>
          <p:nvPr userDrawn="1"/>
        </p:nvSpPr>
        <p:spPr>
          <a:xfrm>
            <a:off x="16675255" y="92837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pic>
        <p:nvPicPr>
          <p:cNvPr id="40" name="Picture 39" descr="A close up of a logo&#10;&#10;Description automatically generated">
            <a:extLst>
              <a:ext uri="{FF2B5EF4-FFF2-40B4-BE49-F238E27FC236}">
                <a16:creationId xmlns:a16="http://schemas.microsoft.com/office/drawing/2014/main" id="{E68A2678-CF01-E746-CD23-455A89D6F9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81350"/>
            <a:ext cx="2057400" cy="3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4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>
            <a:extLst>
              <a:ext uri="{FF2B5EF4-FFF2-40B4-BE49-F238E27FC236}">
                <a16:creationId xmlns:a16="http://schemas.microsoft.com/office/drawing/2014/main" id="{5874D49C-22FD-6014-C222-7B31756B9A8B}"/>
              </a:ext>
            </a:extLst>
          </p:cNvPr>
          <p:cNvSpPr/>
          <p:nvPr userDrawn="1"/>
        </p:nvSpPr>
        <p:spPr>
          <a:xfrm>
            <a:off x="7715894" y="1832029"/>
            <a:ext cx="7706695" cy="6622941"/>
          </a:xfrm>
          <a:custGeom>
            <a:avLst/>
            <a:gdLst/>
            <a:ahLst/>
            <a:cxnLst/>
            <a:rect l="l" t="t" r="r" b="b"/>
            <a:pathLst>
              <a:path w="812800" h="698500">
                <a:moveTo>
                  <a:pt x="812800" y="349250"/>
                </a:moveTo>
                <a:lnTo>
                  <a:pt x="609600" y="698500"/>
                </a:lnTo>
                <a:lnTo>
                  <a:pt x="203200" y="698500"/>
                </a:lnTo>
                <a:lnTo>
                  <a:pt x="0" y="349250"/>
                </a:lnTo>
                <a:lnTo>
                  <a:pt x="203200" y="0"/>
                </a:lnTo>
                <a:lnTo>
                  <a:pt x="609600" y="0"/>
                </a:lnTo>
                <a:lnTo>
                  <a:pt x="812800" y="34925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8D0C47E7-EEC8-7E25-8D49-8CFCFE4FFA03}"/>
              </a:ext>
            </a:extLst>
          </p:cNvPr>
          <p:cNvSpPr/>
          <p:nvPr userDrawn="1"/>
        </p:nvSpPr>
        <p:spPr>
          <a:xfrm>
            <a:off x="12280996" y="2604221"/>
            <a:ext cx="6534491" cy="5511342"/>
          </a:xfrm>
          <a:custGeom>
            <a:avLst/>
            <a:gdLst/>
            <a:ahLst/>
            <a:cxnLst/>
            <a:rect l="l" t="t" r="r" b="b"/>
            <a:pathLst>
              <a:path w="1721018" h="1451547">
                <a:moveTo>
                  <a:pt x="0" y="0"/>
                </a:moveTo>
                <a:lnTo>
                  <a:pt x="1721018" y="0"/>
                </a:lnTo>
                <a:lnTo>
                  <a:pt x="1721018" y="1451547"/>
                </a:lnTo>
                <a:lnTo>
                  <a:pt x="0" y="1451547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C238E152-9B51-D17A-9479-42B4E16880E8}"/>
              </a:ext>
            </a:extLst>
          </p:cNvPr>
          <p:cNvSpPr/>
          <p:nvPr userDrawn="1"/>
        </p:nvSpPr>
        <p:spPr>
          <a:xfrm>
            <a:off x="-1038975" y="9447772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Freeform 12">
            <a:extLst>
              <a:ext uri="{FF2B5EF4-FFF2-40B4-BE49-F238E27FC236}">
                <a16:creationId xmlns:a16="http://schemas.microsoft.com/office/drawing/2014/main" id="{FF0CE1E8-0764-F659-287A-A3D70FC9C475}"/>
              </a:ext>
            </a:extLst>
          </p:cNvPr>
          <p:cNvSpPr/>
          <p:nvPr userDrawn="1"/>
        </p:nvSpPr>
        <p:spPr>
          <a:xfrm>
            <a:off x="11718414" y="0"/>
            <a:ext cx="4393461" cy="839228"/>
          </a:xfrm>
          <a:custGeom>
            <a:avLst/>
            <a:gdLst/>
            <a:ahLst/>
            <a:cxnLst/>
            <a:rect l="l" t="t" r="r" b="b"/>
            <a:pathLst>
              <a:path w="1157125" h="221031">
                <a:moveTo>
                  <a:pt x="203200" y="0"/>
                </a:moveTo>
                <a:lnTo>
                  <a:pt x="1157125" y="0"/>
                </a:lnTo>
                <a:lnTo>
                  <a:pt x="953925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70042A37-28EB-EC26-AE62-1B82EF98643C}"/>
              </a:ext>
            </a:extLst>
          </p:cNvPr>
          <p:cNvSpPr/>
          <p:nvPr userDrawn="1"/>
        </p:nvSpPr>
        <p:spPr>
          <a:xfrm>
            <a:off x="247820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8" name="Freeform 18">
            <a:extLst>
              <a:ext uri="{FF2B5EF4-FFF2-40B4-BE49-F238E27FC236}">
                <a16:creationId xmlns:a16="http://schemas.microsoft.com/office/drawing/2014/main" id="{7592652E-8EF7-9393-5B4A-AA4864AC4D0A}"/>
              </a:ext>
            </a:extLst>
          </p:cNvPr>
          <p:cNvSpPr/>
          <p:nvPr userDrawn="1"/>
        </p:nvSpPr>
        <p:spPr>
          <a:xfrm>
            <a:off x="1523559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688488"/>
          </a:solidFill>
        </p:spPr>
        <p:txBody>
          <a:bodyPr/>
          <a:lstStyle/>
          <a:p>
            <a:endParaRPr lang="en-US"/>
          </a:p>
        </p:txBody>
      </p:sp>
      <p:sp>
        <p:nvSpPr>
          <p:cNvPr id="39" name="Freeform 21">
            <a:extLst>
              <a:ext uri="{FF2B5EF4-FFF2-40B4-BE49-F238E27FC236}">
                <a16:creationId xmlns:a16="http://schemas.microsoft.com/office/drawing/2014/main" id="{BC7817E3-01F5-027C-A836-FA41581E8EFA}"/>
              </a:ext>
            </a:extLst>
          </p:cNvPr>
          <p:cNvSpPr/>
          <p:nvPr userDrawn="1"/>
        </p:nvSpPr>
        <p:spPr>
          <a:xfrm>
            <a:off x="4088612" y="9258300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sp>
        <p:nvSpPr>
          <p:cNvPr id="40" name="Freeform 24">
            <a:extLst>
              <a:ext uri="{FF2B5EF4-FFF2-40B4-BE49-F238E27FC236}">
                <a16:creationId xmlns:a16="http://schemas.microsoft.com/office/drawing/2014/main" id="{3D20CBA5-C1EF-DB39-8603-4B11FB1A83D8}"/>
              </a:ext>
            </a:extLst>
          </p:cNvPr>
          <p:cNvSpPr/>
          <p:nvPr userDrawn="1"/>
        </p:nvSpPr>
        <p:spPr>
          <a:xfrm>
            <a:off x="16846001" y="-189472"/>
            <a:ext cx="2664422" cy="1218172"/>
          </a:xfrm>
          <a:custGeom>
            <a:avLst/>
            <a:gdLst/>
            <a:ahLst/>
            <a:cxnLst/>
            <a:rect l="l" t="t" r="r" b="b"/>
            <a:pathLst>
              <a:path w="483446" h="221031">
                <a:moveTo>
                  <a:pt x="203200" y="0"/>
                </a:moveTo>
                <a:lnTo>
                  <a:pt x="483446" y="0"/>
                </a:lnTo>
                <a:lnTo>
                  <a:pt x="280246" y="221031"/>
                </a:lnTo>
                <a:lnTo>
                  <a:pt x="0" y="221031"/>
                </a:lnTo>
                <a:lnTo>
                  <a:pt x="203200" y="0"/>
                </a:lnTo>
                <a:close/>
              </a:path>
            </a:pathLst>
          </a:custGeom>
          <a:solidFill>
            <a:srgbClr val="CC6E3D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41" name="Group 26">
            <a:extLst>
              <a:ext uri="{FF2B5EF4-FFF2-40B4-BE49-F238E27FC236}">
                <a16:creationId xmlns:a16="http://schemas.microsoft.com/office/drawing/2014/main" id="{F1599FCE-8D1A-7831-B85B-A6B45C5768E0}"/>
              </a:ext>
            </a:extLst>
          </p:cNvPr>
          <p:cNvGrpSpPr/>
          <p:nvPr userDrawn="1"/>
        </p:nvGrpSpPr>
        <p:grpSpPr>
          <a:xfrm>
            <a:off x="8214615" y="2220949"/>
            <a:ext cx="6709253" cy="5845101"/>
            <a:chOff x="0" y="0"/>
            <a:chExt cx="6350000" cy="5532120"/>
          </a:xfrm>
        </p:grpSpPr>
        <p:sp>
          <p:nvSpPr>
            <p:cNvPr id="42" name="Freeform 27">
              <a:extLst>
                <a:ext uri="{FF2B5EF4-FFF2-40B4-BE49-F238E27FC236}">
                  <a16:creationId xmlns:a16="http://schemas.microsoft.com/office/drawing/2014/main" id="{65C3A24E-B7EB-F3F1-3446-DFDC32FE99A5}"/>
                </a:ext>
              </a:extLst>
            </p:cNvPr>
            <p:cNvSpPr/>
            <p:nvPr/>
          </p:nvSpPr>
          <p:spPr>
            <a:xfrm>
              <a:off x="0" y="0"/>
              <a:ext cx="6350000" cy="5532120"/>
            </a:xfrm>
            <a:custGeom>
              <a:avLst/>
              <a:gdLst/>
              <a:ahLst/>
              <a:cxnLst/>
              <a:rect l="l" t="t" r="r" b="b"/>
              <a:pathLst>
                <a:path w="6350000" h="5532120">
                  <a:moveTo>
                    <a:pt x="4762500" y="0"/>
                  </a:moveTo>
                  <a:lnTo>
                    <a:pt x="1587500" y="0"/>
                  </a:lnTo>
                  <a:lnTo>
                    <a:pt x="0" y="2766060"/>
                  </a:lnTo>
                  <a:lnTo>
                    <a:pt x="1587500" y="5532120"/>
                  </a:lnTo>
                  <a:lnTo>
                    <a:pt x="4762500" y="5532120"/>
                  </a:lnTo>
                  <a:lnTo>
                    <a:pt x="6350000" y="2766060"/>
                  </a:lnTo>
                  <a:lnTo>
                    <a:pt x="4762500" y="0"/>
                  </a:lnTo>
                  <a:lnTo>
                    <a:pt x="4762500" y="0"/>
                  </a:lnTo>
                  <a:close/>
                  <a:moveTo>
                    <a:pt x="4676140" y="5382260"/>
                  </a:moveTo>
                  <a:lnTo>
                    <a:pt x="1673860" y="5382260"/>
                  </a:lnTo>
                  <a:lnTo>
                    <a:pt x="172720" y="2766060"/>
                  </a:lnTo>
                  <a:lnTo>
                    <a:pt x="1673860" y="149860"/>
                  </a:lnTo>
                  <a:lnTo>
                    <a:pt x="4676140" y="149860"/>
                  </a:lnTo>
                  <a:lnTo>
                    <a:pt x="6177280" y="2766060"/>
                  </a:lnTo>
                  <a:lnTo>
                    <a:pt x="4676140" y="53822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AutoShape 30">
            <a:extLst>
              <a:ext uri="{FF2B5EF4-FFF2-40B4-BE49-F238E27FC236}">
                <a16:creationId xmlns:a16="http://schemas.microsoft.com/office/drawing/2014/main" id="{D6D26C3F-E524-8CFC-A43D-9B0E30ABC071}"/>
              </a:ext>
            </a:extLst>
          </p:cNvPr>
          <p:cNvSpPr/>
          <p:nvPr userDrawn="1"/>
        </p:nvSpPr>
        <p:spPr>
          <a:xfrm rot="-3705113">
            <a:off x="14186364" y="6585475"/>
            <a:ext cx="3470359" cy="5914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AutoShape 31">
            <a:extLst>
              <a:ext uri="{FF2B5EF4-FFF2-40B4-BE49-F238E27FC236}">
                <a16:creationId xmlns:a16="http://schemas.microsoft.com/office/drawing/2014/main" id="{01996972-90C8-9318-B334-2E136F60D115}"/>
              </a:ext>
            </a:extLst>
          </p:cNvPr>
          <p:cNvSpPr/>
          <p:nvPr userDrawn="1"/>
        </p:nvSpPr>
        <p:spPr>
          <a:xfrm rot="-7186693">
            <a:off x="14263267" y="3658214"/>
            <a:ext cx="3317663" cy="0"/>
          </a:xfrm>
          <a:prstGeom prst="line">
            <a:avLst/>
          </a:prstGeom>
          <a:ln w="857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45" name="Picture 44" descr="A close up of a logo&#10;&#10;Description automatically generated">
            <a:extLst>
              <a:ext uri="{FF2B5EF4-FFF2-40B4-BE49-F238E27FC236}">
                <a16:creationId xmlns:a16="http://schemas.microsoft.com/office/drawing/2014/main" id="{A9F8942E-A4E1-28A2-ED3D-5663ED1FA53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4" y="326626"/>
            <a:ext cx="3131112" cy="5126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6" r:id="rId3"/>
    <p:sldLayoutId id="214748365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6B6E9BEE-4FCF-4144-A526-3B7BD7131793}"/>
              </a:ext>
            </a:extLst>
          </p:cNvPr>
          <p:cNvSpPr txBox="1"/>
          <p:nvPr/>
        </p:nvSpPr>
        <p:spPr>
          <a:xfrm>
            <a:off x="609600" y="1714500"/>
            <a:ext cx="16154400" cy="5724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688488"/>
                </a:solidFill>
              </a:rPr>
              <a:t>Involuntary Conversions under §1033 </a:t>
            </a:r>
            <a:br>
              <a:rPr lang="en-US" sz="2200" dirty="0">
                <a:solidFill>
                  <a:srgbClr val="688488"/>
                </a:solidFill>
              </a:rPr>
            </a:br>
            <a:br>
              <a:rPr lang="en-US" sz="2200" dirty="0">
                <a:solidFill>
                  <a:srgbClr val="688488"/>
                </a:solidFill>
              </a:rPr>
            </a:br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r>
              <a:rPr lang="en-US" sz="3600" b="1" dirty="0">
                <a:solidFill>
                  <a:srgbClr val="688488"/>
                </a:solidFill>
              </a:rPr>
              <a:t>Presented by:</a:t>
            </a:r>
          </a:p>
          <a:p>
            <a:pPr algn="ctr"/>
            <a:r>
              <a:rPr lang="en-US" sz="3600" b="1" dirty="0">
                <a:solidFill>
                  <a:srgbClr val="688488"/>
                </a:solidFill>
              </a:rPr>
              <a:t>Chris Moses, CPA</a:t>
            </a:r>
          </a:p>
          <a:p>
            <a:pPr algn="ctr"/>
            <a:r>
              <a:rPr lang="en-US" sz="3200" dirty="0">
                <a:solidFill>
                  <a:srgbClr val="688488"/>
                </a:solidFill>
              </a:rPr>
              <a:t>Tax Senior Manager</a:t>
            </a:r>
          </a:p>
          <a:p>
            <a:pPr algn="ctr"/>
            <a:r>
              <a:rPr lang="en-US" sz="3200" dirty="0">
                <a:solidFill>
                  <a:srgbClr val="688488"/>
                </a:solidFill>
              </a:rPr>
              <a:t>Geffen Mesher</a:t>
            </a: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681281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5584FAA5-80CD-3B63-ED2E-2E94A6E933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92BF20E7-2B24-6CED-8393-1760B939EFA1}"/>
              </a:ext>
            </a:extLst>
          </p:cNvPr>
          <p:cNvSpPr txBox="1"/>
          <p:nvPr/>
        </p:nvSpPr>
        <p:spPr>
          <a:xfrm>
            <a:off x="609600" y="1714500"/>
            <a:ext cx="16078200" cy="10248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Types of Replacement Property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“Like-kind” property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Certain real property be replaced by “like-kind” property.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u="sng" dirty="0">
                <a:solidFill>
                  <a:srgbClr val="688488"/>
                </a:solidFill>
              </a:rPr>
              <a:t>Must be held for productive use in trade or business.</a:t>
            </a:r>
          </a:p>
          <a:p>
            <a:pPr lvl="1"/>
            <a:endParaRPr lang="en-US" sz="3600" dirty="0">
              <a:solidFill>
                <a:srgbClr val="688488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§1033(g) specifically applies to the following conversions –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Seizures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Requisitions and condemnations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Sale on account of threat or imminence of requisition condemnation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Real property destroyed does not qualify under §1033(g)</a:t>
            </a:r>
          </a:p>
          <a:p>
            <a:pPr lvl="2"/>
            <a:endParaRPr lang="en-US" sz="3600" dirty="0">
              <a:solidFill>
                <a:srgbClr val="688488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Overlaps with §1031 in determining what property is considered “like-kind”.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826329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ADAC2CA0-CB16-CD45-1E64-B3E3F3B82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07BDC892-1710-5E38-8597-71A39E139757}"/>
              </a:ext>
            </a:extLst>
          </p:cNvPr>
          <p:cNvSpPr txBox="1"/>
          <p:nvPr/>
        </p:nvSpPr>
        <p:spPr>
          <a:xfrm>
            <a:off x="609600" y="1714500"/>
            <a:ext cx="16078200" cy="10002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Making the election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When does the election need to be made?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Timely filed return.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Applies to years in which any portion of the gain is realized.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How is the election made?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Form 4684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May also need 4797, Schedule D, C and/or F depending on activity.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Supplemental statement attached to return.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688488"/>
                </a:solidFill>
              </a:rPr>
              <a:t>Example - A client’s apartment building that was used in a trade or business was destroyed in a fire in June 2023. Their insurance company paid $2M in total proceeds. The client received $1.5M in December 2023, and the remaining $500K in February 2024. The client will need to include election statements with their 2023 and 2024 return filings.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565151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37C52AF5-4EC7-5C50-01BE-1DA8B5329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8552D28A-1D6F-E9E0-84F9-43989143612F}"/>
              </a:ext>
            </a:extLst>
          </p:cNvPr>
          <p:cNvSpPr txBox="1"/>
          <p:nvPr/>
        </p:nvSpPr>
        <p:spPr>
          <a:xfrm>
            <a:off x="609600" y="1714500"/>
            <a:ext cx="16078200" cy="9664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Replacement Period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Similar Use Property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Earliest date of replacement is either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The conversion date or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The date of threat or imminence of condemnation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End date of replacement –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Two years after the close of the </a:t>
            </a:r>
            <a:r>
              <a:rPr lang="en-US" sz="3600" u="sng" dirty="0">
                <a:solidFill>
                  <a:srgbClr val="688488"/>
                </a:solidFill>
              </a:rPr>
              <a:t>first tax year</a:t>
            </a:r>
            <a:r>
              <a:rPr lang="en-US" sz="3600" dirty="0">
                <a:solidFill>
                  <a:srgbClr val="688488"/>
                </a:solidFill>
              </a:rPr>
              <a:t> in which conversion gain is realized.</a:t>
            </a:r>
          </a:p>
          <a:p>
            <a:pPr lvl="2"/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688488"/>
                </a:solidFill>
              </a:rPr>
              <a:t>Example - The client’s building was destroyed in a fire in June 2023. The client is a calendar year taxpayer. Since the client received $1.5M in insurance proceeds in 2023, this is the first tax year in which conversion gain is realized. The close of the first tax year is 12/31/2023. Add two years to this date, and the client has until 12/31/2025 to acquire qualified replacement property for deferral under §1033.</a:t>
            </a:r>
          </a:p>
          <a:p>
            <a:pPr lvl="2"/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26564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C8E8A6A9-A171-9AB7-99F4-DDFA5F95A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F1D19A41-26C7-A557-F64D-559FFE53E97C}"/>
              </a:ext>
            </a:extLst>
          </p:cNvPr>
          <p:cNvSpPr txBox="1"/>
          <p:nvPr/>
        </p:nvSpPr>
        <p:spPr>
          <a:xfrm>
            <a:off x="609600" y="1714500"/>
            <a:ext cx="16078200" cy="7755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Replacement Period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“Like kind” property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Earliest date of replacement is either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The conversion date or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The date of threat or imminence of condemnation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End date of replacement –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Three years after the close of the </a:t>
            </a:r>
            <a:r>
              <a:rPr lang="en-US" sz="3600" u="sng" dirty="0">
                <a:solidFill>
                  <a:srgbClr val="688488"/>
                </a:solidFill>
              </a:rPr>
              <a:t>first tax year</a:t>
            </a:r>
            <a:r>
              <a:rPr lang="en-US" sz="3600" dirty="0">
                <a:solidFill>
                  <a:srgbClr val="688488"/>
                </a:solidFill>
              </a:rPr>
              <a:t> in which conversion gain is realized.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 four-year replacement period applies to principal residence located in a federally declared disaster area</a:t>
            </a: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79096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6A0216D1-E8AF-D3FE-F5C6-A48C311374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5E052EB8-2D6D-839C-3DAA-F415FACF19E5}"/>
              </a:ext>
            </a:extLst>
          </p:cNvPr>
          <p:cNvSpPr txBox="1"/>
          <p:nvPr/>
        </p:nvSpPr>
        <p:spPr>
          <a:xfrm>
            <a:off x="609600" y="1714500"/>
            <a:ext cx="16078200" cy="8648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Replacement Period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Notification of Replacement/</a:t>
            </a:r>
            <a:r>
              <a:rPr lang="en-US" sz="3600" dirty="0" err="1">
                <a:solidFill>
                  <a:srgbClr val="688488"/>
                </a:solidFill>
              </a:rPr>
              <a:t>Nonreplacement</a:t>
            </a:r>
            <a:endParaRPr lang="en-US" sz="3600" dirty="0">
              <a:solidFill>
                <a:srgbClr val="688488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Attached to return for tax year(s) in which replacement/</a:t>
            </a:r>
            <a:r>
              <a:rPr lang="en-US" sz="3600" dirty="0" err="1">
                <a:solidFill>
                  <a:srgbClr val="688488"/>
                </a:solidFill>
              </a:rPr>
              <a:t>nonreplacement</a:t>
            </a:r>
            <a:r>
              <a:rPr lang="en-US" sz="3600" dirty="0">
                <a:solidFill>
                  <a:srgbClr val="688488"/>
                </a:solidFill>
              </a:rPr>
              <a:t> occurs.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Can be done on amended return if original return did not contain notification.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Failure to notify IRS will result in those years to remain open indefinitely for assessment of deficiency.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Consequences of </a:t>
            </a:r>
            <a:r>
              <a:rPr lang="en-US" sz="3600" dirty="0" err="1">
                <a:solidFill>
                  <a:srgbClr val="688488"/>
                </a:solidFill>
              </a:rPr>
              <a:t>Nonreplacement</a:t>
            </a:r>
            <a:endParaRPr lang="en-US" sz="3600" dirty="0">
              <a:solidFill>
                <a:srgbClr val="688488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Gain that would have been deferred becomes full recognizable in the years it was realized, not in the year the failure to replace occurs.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Amended returns for realized gain year(s) must be filed, interest assessed on any tax deficiency.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35529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43081C1E-D33D-4C50-15A8-8FDB82E96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C1D539AC-0568-AA62-17BB-D644AE6CCE2F}"/>
              </a:ext>
            </a:extLst>
          </p:cNvPr>
          <p:cNvSpPr txBox="1"/>
          <p:nvPr/>
        </p:nvSpPr>
        <p:spPr>
          <a:xfrm>
            <a:off x="609600" y="1714500"/>
            <a:ext cx="1607820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Concluding Thoughts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Important to understand categories of conversions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Similar use conversions are generally the result of destruction of property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“Like-kind” conversions are limited to real property subject to seizures, requisition or condemnation, and threats or imminence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Understand replacement periods for each conversion event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78097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56F8DD61-0D0E-2D41-E24F-FC4839192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5DB948B9-3242-37E7-EE38-00BE473E208D}"/>
              </a:ext>
            </a:extLst>
          </p:cNvPr>
          <p:cNvSpPr txBox="1"/>
          <p:nvPr/>
        </p:nvSpPr>
        <p:spPr>
          <a:xfrm>
            <a:off x="685800" y="3712339"/>
            <a:ext cx="160782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US" sz="9600" dirty="0">
                <a:solidFill>
                  <a:srgbClr val="688488"/>
                </a:solidFill>
              </a:rPr>
              <a:t>THANK YOU!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423039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80A96222-D9A2-E5BA-9356-CDCA96FD00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C4E73D61-7D50-D2C5-FB60-3CEE084E24E4}"/>
              </a:ext>
            </a:extLst>
          </p:cNvPr>
          <p:cNvSpPr txBox="1"/>
          <p:nvPr/>
        </p:nvSpPr>
        <p:spPr>
          <a:xfrm>
            <a:off x="609600" y="1714500"/>
            <a:ext cx="161544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dirty="0">
                <a:solidFill>
                  <a:srgbClr val="688488"/>
                </a:solidFill>
              </a:rPr>
              <a:t>Table of Contents</a:t>
            </a:r>
          </a:p>
          <a:p>
            <a:endParaRPr lang="en-US" sz="24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Overview of Involuntary Conversions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Events of Involuntary Conversion Specific to Real Estate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Types of Replacement Property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Making the election for gain deferral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Replacement period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Conclusion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644932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6899AD92-5F08-CE3F-0F00-0DF2606163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FF6F1812-35B3-C57A-FC60-189BA99A048D}"/>
              </a:ext>
            </a:extLst>
          </p:cNvPr>
          <p:cNvSpPr txBox="1"/>
          <p:nvPr/>
        </p:nvSpPr>
        <p:spPr>
          <a:xfrm>
            <a:off x="609600" y="1714500"/>
            <a:ext cx="16078200" cy="10064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dirty="0">
                <a:solidFill>
                  <a:srgbClr val="688488"/>
                </a:solidFill>
              </a:rPr>
              <a:t>Overview of Involuntary Conversions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What is it?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Allows gain from certain conversions of property to be recognized or deferred at the taxpayer’s election.</a:t>
            </a:r>
          </a:p>
          <a:p>
            <a:pPr lvl="1"/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An involuntary conversion result from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688488"/>
                </a:solidFill>
              </a:rPr>
              <a:t>Destruction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688488"/>
                </a:solidFill>
              </a:rPr>
              <a:t>Theft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688488"/>
                </a:solidFill>
              </a:rPr>
              <a:t>Seizure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688488"/>
                </a:solidFill>
              </a:rPr>
              <a:t>Requisition or condemnation; or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688488"/>
                </a:solidFill>
              </a:rPr>
              <a:t>Sale made under threat or imminence of requisition or condemnation</a:t>
            </a:r>
          </a:p>
          <a:p>
            <a:pPr lvl="1"/>
            <a:endParaRPr lang="en-US" sz="32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Property converted to similar use or related property through an exchange receives nonrecognition of gain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41307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4A99F8A3-E60B-6741-3668-5228ADE8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C3BCDD18-3ED7-FEFB-288D-99D702EA0271}"/>
              </a:ext>
            </a:extLst>
          </p:cNvPr>
          <p:cNvSpPr txBox="1"/>
          <p:nvPr/>
        </p:nvSpPr>
        <p:spPr>
          <a:xfrm>
            <a:off x="609600" y="1714500"/>
            <a:ext cx="16078200" cy="9879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dirty="0">
                <a:solidFill>
                  <a:srgbClr val="688488"/>
                </a:solidFill>
              </a:rPr>
              <a:t>Overview of Involuntary Conversions Cont.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Replacement property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Similar or related in service or use to converted property.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Certain real property may be instead be of “like kind” to the property converted and still qualify for deferral.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Complete Deferral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Available only when the entire amount of monetary proceeds are reinvested.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Partial reinvestment of proceeds will result in gain recognized to the extent of </a:t>
            </a:r>
            <a:r>
              <a:rPr lang="en-US" sz="3600" dirty="0" err="1">
                <a:solidFill>
                  <a:srgbClr val="688488"/>
                </a:solidFill>
              </a:rPr>
              <a:t>nonreinvestment</a:t>
            </a:r>
            <a:r>
              <a:rPr lang="en-US" sz="3600" dirty="0">
                <a:solidFill>
                  <a:srgbClr val="688488"/>
                </a:solidFill>
              </a:rPr>
              <a:t>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§1033 does not apply to losses. </a:t>
            </a:r>
          </a:p>
          <a:p>
            <a:pPr lvl="1"/>
            <a:endParaRPr lang="en-US" sz="3600" dirty="0">
              <a:solidFill>
                <a:srgbClr val="688488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804455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FFA134F7-4DA2-9510-0B10-0B62368E7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2E4CB983-F493-B9D2-F43E-651F6DCD2D92}"/>
              </a:ext>
            </a:extLst>
          </p:cNvPr>
          <p:cNvSpPr txBox="1"/>
          <p:nvPr/>
        </p:nvSpPr>
        <p:spPr>
          <a:xfrm>
            <a:off x="609600" y="1714500"/>
            <a:ext cx="16078200" cy="91409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Events of Involuntary Conversion Specific to Real Estate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Destruction of Property -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Common examples may include fire and natural disasters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Destruction need not be sudden, but also applies to progressive deterioration over time.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Legislative history and IRS rulings will use “destruction” interchangeably with “casualty”. “Casualty” used under §1033 does mean the same is it does under §165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Destruction occurs beyond taxpayer’s control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Partial Destruction of Property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More complex treatment depending on facts and circumstances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87765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742BBEA0-8AED-D52F-38C9-71D5CABCA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32A92FCD-B068-8272-0D17-632E8D7E3585}"/>
              </a:ext>
            </a:extLst>
          </p:cNvPr>
          <p:cNvSpPr txBox="1"/>
          <p:nvPr/>
        </p:nvSpPr>
        <p:spPr>
          <a:xfrm>
            <a:off x="609600" y="1714500"/>
            <a:ext cx="16078200" cy="91409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Events of Involuntary Conversion Specific to Real Estate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Requisition or Condemnation -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“the compensable acquisition of an estate in property by a governmental or quasi-governmental entity for public use”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Key is acquisition of property, where control will transfer from taxpayer to governmental entity, permanently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Heavily litigated area, many PLR’s, revenue rulings and court cases available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Temporary Condemnation –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Payments made for temporary use of property is treated as ordinary income, nature of payments constitute rents.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Example: Local government pays client to store their machinery on their land while constructing a road adjacent to property.</a:t>
            </a: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39944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B9E6AC9E-3DAF-CE42-05F5-EC6524745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8CB8A1E8-1304-A3D4-CDCC-0BB217931083}"/>
              </a:ext>
            </a:extLst>
          </p:cNvPr>
          <p:cNvSpPr txBox="1"/>
          <p:nvPr/>
        </p:nvSpPr>
        <p:spPr>
          <a:xfrm>
            <a:off x="609600" y="1714500"/>
            <a:ext cx="16078200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Events of Involuntary Conversion Specific to Real Estate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Threat or Imminence of Condemnation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Exists if the property owner is informed by a </a:t>
            </a:r>
            <a:r>
              <a:rPr lang="en-US" sz="3600" u="sng" dirty="0">
                <a:solidFill>
                  <a:srgbClr val="688488"/>
                </a:solidFill>
              </a:rPr>
              <a:t>reliable source</a:t>
            </a:r>
            <a:r>
              <a:rPr lang="en-US" sz="3600" dirty="0">
                <a:solidFill>
                  <a:srgbClr val="688488"/>
                </a:solidFill>
              </a:rPr>
              <a:t> that an entity with authority to condemn has decided to acquire the property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Reasonable grounds to believe the condemnation will be carried out.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Initial contact for “voluntary sale”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Taxpayer should contact entity and determine if entity plans to exercise condemnation authority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Once threat or imminence exists, may sell property</a:t>
            </a:r>
          </a:p>
          <a:p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01617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31320B28-64CD-27F8-3389-026ED323E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A60DDB41-D630-F2E5-FB3F-9129BB093795}"/>
              </a:ext>
            </a:extLst>
          </p:cNvPr>
          <p:cNvSpPr txBox="1"/>
          <p:nvPr/>
        </p:nvSpPr>
        <p:spPr>
          <a:xfrm>
            <a:off x="609600" y="1714500"/>
            <a:ext cx="1607820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Types of Replacement Property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688488"/>
                </a:solidFill>
              </a:rPr>
              <a:t>Similar use property §1033(a)(1)</a:t>
            </a:r>
          </a:p>
          <a:p>
            <a:endParaRPr lang="en-US" sz="3600" b="1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Stock of a corporation owning similar use property §1033(a)(2)</a:t>
            </a:r>
          </a:p>
          <a:p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688488"/>
                </a:solidFill>
              </a:rPr>
              <a:t>Property that is “like-kind” §1033(g) and</a:t>
            </a:r>
          </a:p>
          <a:p>
            <a:endParaRPr lang="en-US" sz="3600" b="1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In certain cases, farm property §1033(f)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466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>
          <a:extLst>
            <a:ext uri="{FF2B5EF4-FFF2-40B4-BE49-F238E27FC236}">
              <a16:creationId xmlns:a16="http://schemas.microsoft.com/office/drawing/2014/main" id="{109CE5C4-30BB-603D-956D-551C9952E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>
            <a:extLst>
              <a:ext uri="{FF2B5EF4-FFF2-40B4-BE49-F238E27FC236}">
                <a16:creationId xmlns:a16="http://schemas.microsoft.com/office/drawing/2014/main" id="{CFAB101B-E0F4-0ABC-57F2-DBF06028D721}"/>
              </a:ext>
            </a:extLst>
          </p:cNvPr>
          <p:cNvSpPr txBox="1"/>
          <p:nvPr/>
        </p:nvSpPr>
        <p:spPr>
          <a:xfrm>
            <a:off x="609600" y="1714500"/>
            <a:ext cx="16078200" cy="91409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688488"/>
                </a:solidFill>
              </a:rPr>
              <a:t>Types of Replacement Property</a:t>
            </a:r>
          </a:p>
          <a:p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Similar use property §1033(a)(1)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“similarity in the relationship of the services or uses which the original and replacement properties have to the taxpayer-owner”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An additional four-part standard in </a:t>
            </a:r>
            <a:r>
              <a:rPr lang="en-US" sz="3600" i="1" dirty="0">
                <a:solidFill>
                  <a:srgbClr val="688488"/>
                </a:solidFill>
              </a:rPr>
              <a:t>Maloof v. Commissioner</a:t>
            </a:r>
            <a:endParaRPr lang="en-US" sz="3600" dirty="0">
              <a:solidFill>
                <a:srgbClr val="688488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Examples of similar use property –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Improvements to industrial property replace agricultural property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Apartment building replacing leased filling station or office building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Examples of property NOT similar in use –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Improved real estate replacing unimproved real estate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Reduction in mortgage indebtedness replacing real property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688488"/>
                </a:solidFill>
              </a:rPr>
              <a:t>Interest in real estate investment trust replacing lease commercial building</a:t>
            </a:r>
          </a:p>
          <a:p>
            <a:endParaRPr lang="en-US" sz="36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pPr algn="ctr"/>
            <a:endParaRPr lang="en-US" sz="2200" dirty="0">
              <a:solidFill>
                <a:srgbClr val="688488"/>
              </a:solidFill>
            </a:endParaRPr>
          </a:p>
          <a:p>
            <a:endParaRPr lang="en-US" dirty="0">
              <a:solidFill>
                <a:srgbClr val="688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45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terms:created xsi:type="dcterms:W3CDTF">1900-01-01T08:00:00.0000000Z</dcterms:created>
  <dcterms:modified xsi:type="dcterms:W3CDTF">1900-01-01T08:00:00.0000000Z</dcterms:modified>
  <dc:identifier>DAFX9XIX-eU</dc:identifier>
</coreProperties>
</file>