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4"/>
  </p:sldMasterIdLst>
  <p:notesMasterIdLst>
    <p:notesMasterId r:id="rId30"/>
  </p:notesMasterIdLst>
  <p:sldIdLst>
    <p:sldId id="256" r:id="rId5"/>
    <p:sldId id="267" r:id="rId6"/>
    <p:sldId id="257" r:id="rId7"/>
    <p:sldId id="262" r:id="rId8"/>
    <p:sldId id="268" r:id="rId9"/>
    <p:sldId id="258" r:id="rId10"/>
    <p:sldId id="269" r:id="rId11"/>
    <p:sldId id="290" r:id="rId12"/>
    <p:sldId id="307" r:id="rId13"/>
    <p:sldId id="265" r:id="rId14"/>
    <p:sldId id="301" r:id="rId15"/>
    <p:sldId id="279" r:id="rId16"/>
    <p:sldId id="302" r:id="rId17"/>
    <p:sldId id="297" r:id="rId18"/>
    <p:sldId id="304" r:id="rId19"/>
    <p:sldId id="280" r:id="rId20"/>
    <p:sldId id="261" r:id="rId21"/>
    <p:sldId id="306" r:id="rId22"/>
    <p:sldId id="266" r:id="rId23"/>
    <p:sldId id="263" r:id="rId24"/>
    <p:sldId id="305" r:id="rId25"/>
    <p:sldId id="309" r:id="rId26"/>
    <p:sldId id="264" r:id="rId27"/>
    <p:sldId id="310" r:id="rId28"/>
    <p:sldId id="308"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151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microsoft.com/office/2016/11/relationships/changesInfo" Target="changesInfos/changesInfo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 Cunningham" userId="00baf74b-5000-4ca4-a4de-c3e91d4a98f2" providerId="ADAL" clId="{C5C2E645-EC72-FC4A-87AD-AAD14C8E42EA}"/>
    <pc:docChg chg="undo redo custSel addSld modSld sldOrd">
      <pc:chgData name="Chris Cunningham" userId="00baf74b-5000-4ca4-a4de-c3e91d4a98f2" providerId="ADAL" clId="{C5C2E645-EC72-FC4A-87AD-AAD14C8E42EA}" dt="2024-11-28T13:54:13.125" v="2205" actId="20577"/>
      <pc:docMkLst>
        <pc:docMk/>
      </pc:docMkLst>
      <pc:sldChg chg="modSp">
        <pc:chgData name="Chris Cunningham" userId="00baf74b-5000-4ca4-a4de-c3e91d4a98f2" providerId="ADAL" clId="{C5C2E645-EC72-FC4A-87AD-AAD14C8E42EA}" dt="2024-11-28T13:39:35.737" v="543" actId="20577"/>
        <pc:sldMkLst>
          <pc:docMk/>
          <pc:sldMk cId="1844901985" sldId="263"/>
        </pc:sldMkLst>
        <pc:spChg chg="mod">
          <ac:chgData name="Chris Cunningham" userId="00baf74b-5000-4ca4-a4de-c3e91d4a98f2" providerId="ADAL" clId="{C5C2E645-EC72-FC4A-87AD-AAD14C8E42EA}" dt="2024-11-28T13:33:26.552" v="387" actId="20577"/>
          <ac:spMkLst>
            <pc:docMk/>
            <pc:sldMk cId="1844901985" sldId="263"/>
            <ac:spMk id="2" creationId="{DABF50A3-7677-463E-B44F-1DD124104014}"/>
          </ac:spMkLst>
        </pc:spChg>
        <pc:spChg chg="mod">
          <ac:chgData name="Chris Cunningham" userId="00baf74b-5000-4ca4-a4de-c3e91d4a98f2" providerId="ADAL" clId="{C5C2E645-EC72-FC4A-87AD-AAD14C8E42EA}" dt="2024-11-28T13:39:35.737" v="543" actId="20577"/>
          <ac:spMkLst>
            <pc:docMk/>
            <pc:sldMk cId="1844901985" sldId="263"/>
            <ac:spMk id="5" creationId="{ACBE3654-2A02-428D-B63C-4F32800031AB}"/>
          </ac:spMkLst>
        </pc:spChg>
      </pc:sldChg>
      <pc:sldChg chg="modSp">
        <pc:chgData name="Chris Cunningham" userId="00baf74b-5000-4ca4-a4de-c3e91d4a98f2" providerId="ADAL" clId="{C5C2E645-EC72-FC4A-87AD-AAD14C8E42EA}" dt="2024-11-28T13:32:32.687" v="373" actId="20577"/>
        <pc:sldMkLst>
          <pc:docMk/>
          <pc:sldMk cId="609005936" sldId="265"/>
        </pc:sldMkLst>
        <pc:spChg chg="mod">
          <ac:chgData name="Chris Cunningham" userId="00baf74b-5000-4ca4-a4de-c3e91d4a98f2" providerId="ADAL" clId="{C5C2E645-EC72-FC4A-87AD-AAD14C8E42EA}" dt="2024-11-28T13:32:32.687" v="373" actId="20577"/>
          <ac:spMkLst>
            <pc:docMk/>
            <pc:sldMk cId="609005936" sldId="265"/>
            <ac:spMk id="3" creationId="{333A577C-3EE0-4B1E-A8CB-554EB25B08B3}"/>
          </ac:spMkLst>
        </pc:spChg>
      </pc:sldChg>
      <pc:sldChg chg="modSp">
        <pc:chgData name="Chris Cunningham" userId="00baf74b-5000-4ca4-a4de-c3e91d4a98f2" providerId="ADAL" clId="{C5C2E645-EC72-FC4A-87AD-AAD14C8E42EA}" dt="2024-11-28T13:54:13.125" v="2205" actId="20577"/>
        <pc:sldMkLst>
          <pc:docMk/>
          <pc:sldMk cId="151071459" sldId="267"/>
        </pc:sldMkLst>
        <pc:spChg chg="mod">
          <ac:chgData name="Chris Cunningham" userId="00baf74b-5000-4ca4-a4de-c3e91d4a98f2" providerId="ADAL" clId="{C5C2E645-EC72-FC4A-87AD-AAD14C8E42EA}" dt="2024-11-28T13:54:13.125" v="2205" actId="20577"/>
          <ac:spMkLst>
            <pc:docMk/>
            <pc:sldMk cId="151071459" sldId="267"/>
            <ac:spMk id="3" creationId="{95FC670F-C50C-4537-A0BC-BBCAEC622273}"/>
          </ac:spMkLst>
        </pc:spChg>
      </pc:sldChg>
      <pc:sldChg chg="modSp">
        <pc:chgData name="Chris Cunningham" userId="00baf74b-5000-4ca4-a4de-c3e91d4a98f2" providerId="ADAL" clId="{C5C2E645-EC72-FC4A-87AD-AAD14C8E42EA}" dt="2024-11-28T13:38:36.669" v="507" actId="27636"/>
        <pc:sldMkLst>
          <pc:docMk/>
          <pc:sldMk cId="3057375339" sldId="305"/>
        </pc:sldMkLst>
        <pc:spChg chg="mod">
          <ac:chgData name="Chris Cunningham" userId="00baf74b-5000-4ca4-a4de-c3e91d4a98f2" providerId="ADAL" clId="{C5C2E645-EC72-FC4A-87AD-AAD14C8E42EA}" dt="2024-11-28T13:33:36.184" v="389" actId="20577"/>
          <ac:spMkLst>
            <pc:docMk/>
            <pc:sldMk cId="3057375339" sldId="305"/>
            <ac:spMk id="5" creationId="{AA750A9F-E991-45B9-878F-425983AEDC55}"/>
          </ac:spMkLst>
        </pc:spChg>
        <pc:spChg chg="mod">
          <ac:chgData name="Chris Cunningham" userId="00baf74b-5000-4ca4-a4de-c3e91d4a98f2" providerId="ADAL" clId="{C5C2E645-EC72-FC4A-87AD-AAD14C8E42EA}" dt="2024-11-28T13:38:36.669" v="507" actId="27636"/>
          <ac:spMkLst>
            <pc:docMk/>
            <pc:sldMk cId="3057375339" sldId="305"/>
            <ac:spMk id="6" creationId="{8DE2DC9B-A4AD-40C0-B86F-03C294480312}"/>
          </ac:spMkLst>
        </pc:spChg>
      </pc:sldChg>
      <pc:sldChg chg="modSp new">
        <pc:chgData name="Chris Cunningham" userId="00baf74b-5000-4ca4-a4de-c3e91d4a98f2" providerId="ADAL" clId="{C5C2E645-EC72-FC4A-87AD-AAD14C8E42EA}" dt="2024-11-28T13:53:02.588" v="2105" actId="20577"/>
        <pc:sldMkLst>
          <pc:docMk/>
          <pc:sldMk cId="3914129025" sldId="309"/>
        </pc:sldMkLst>
        <pc:spChg chg="mod">
          <ac:chgData name="Chris Cunningham" userId="00baf74b-5000-4ca4-a4de-c3e91d4a98f2" providerId="ADAL" clId="{C5C2E645-EC72-FC4A-87AD-AAD14C8E42EA}" dt="2024-11-28T13:34:13.729" v="431" actId="20577"/>
          <ac:spMkLst>
            <pc:docMk/>
            <pc:sldMk cId="3914129025" sldId="309"/>
            <ac:spMk id="2" creationId="{8C1364F5-E05B-CF2D-AF6F-4C41FD1CE4CE}"/>
          </ac:spMkLst>
        </pc:spChg>
        <pc:spChg chg="mod">
          <ac:chgData name="Chris Cunningham" userId="00baf74b-5000-4ca4-a4de-c3e91d4a98f2" providerId="ADAL" clId="{C5C2E645-EC72-FC4A-87AD-AAD14C8E42EA}" dt="2024-11-28T13:53:02.588" v="2105" actId="20577"/>
          <ac:spMkLst>
            <pc:docMk/>
            <pc:sldMk cId="3914129025" sldId="309"/>
            <ac:spMk id="3" creationId="{818FFBF7-5E57-3171-4DF0-6842E934310E}"/>
          </ac:spMkLst>
        </pc:spChg>
      </pc:sldChg>
      <pc:sldChg chg="delSp modSp new mod ord modClrScheme chgLayout">
        <pc:chgData name="Chris Cunningham" userId="00baf74b-5000-4ca4-a4de-c3e91d4a98f2" providerId="ADAL" clId="{C5C2E645-EC72-FC4A-87AD-AAD14C8E42EA}" dt="2024-11-28T13:49:14.121" v="1821" actId="1076"/>
        <pc:sldMkLst>
          <pc:docMk/>
          <pc:sldMk cId="2293857608" sldId="310"/>
        </pc:sldMkLst>
        <pc:spChg chg="mod ord">
          <ac:chgData name="Chris Cunningham" userId="00baf74b-5000-4ca4-a4de-c3e91d4a98f2" providerId="ADAL" clId="{C5C2E645-EC72-FC4A-87AD-AAD14C8E42EA}" dt="2024-11-28T13:41:59.122" v="602" actId="20577"/>
          <ac:spMkLst>
            <pc:docMk/>
            <pc:sldMk cId="2293857608" sldId="310"/>
            <ac:spMk id="2" creationId="{7DFBFFD0-4DBC-8687-FE08-769686BE7A0C}"/>
          </ac:spMkLst>
        </pc:spChg>
        <pc:spChg chg="mod ord">
          <ac:chgData name="Chris Cunningham" userId="00baf74b-5000-4ca4-a4de-c3e91d4a98f2" providerId="ADAL" clId="{C5C2E645-EC72-FC4A-87AD-AAD14C8E42EA}" dt="2024-11-28T13:48:57.697" v="1819" actId="20577"/>
          <ac:spMkLst>
            <pc:docMk/>
            <pc:sldMk cId="2293857608" sldId="310"/>
            <ac:spMk id="3" creationId="{560B24A0-6806-80BC-5AAA-7B570C4FD1E1}"/>
          </ac:spMkLst>
        </pc:spChg>
        <pc:spChg chg="del">
          <ac:chgData name="Chris Cunningham" userId="00baf74b-5000-4ca4-a4de-c3e91d4a98f2" providerId="ADAL" clId="{C5C2E645-EC72-FC4A-87AD-AAD14C8E42EA}" dt="2024-11-28T13:41:53.368" v="582" actId="700"/>
          <ac:spMkLst>
            <pc:docMk/>
            <pc:sldMk cId="2293857608" sldId="310"/>
            <ac:spMk id="4" creationId="{E5195BF2-3768-BAD6-8399-1D8408295F85}"/>
          </ac:spMkLst>
        </pc:spChg>
        <pc:spChg chg="mod ord">
          <ac:chgData name="Chris Cunningham" userId="00baf74b-5000-4ca4-a4de-c3e91d4a98f2" providerId="ADAL" clId="{C5C2E645-EC72-FC4A-87AD-AAD14C8E42EA}" dt="2024-11-28T13:41:53.368" v="582" actId="700"/>
          <ac:spMkLst>
            <pc:docMk/>
            <pc:sldMk cId="2293857608" sldId="310"/>
            <ac:spMk id="5" creationId="{BBF17ABF-EE05-AE51-1DD7-ABF32061692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4490CB-3A43-4701-8C2D-268CBE05E272}" type="datetimeFigureOut">
              <a:rPr lang="en-US" smtClean="0"/>
              <a:t>11/28/24</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F27330-5CDB-4E4D-9E08-08A37AE8A127}" type="slidenum">
              <a:rPr lang="en-US" smtClean="0"/>
              <a:t>‹#›</a:t>
            </a:fld>
            <a:endParaRPr lang="en-US" dirty="0"/>
          </a:p>
        </p:txBody>
      </p:sp>
    </p:spTree>
    <p:extLst>
      <p:ext uri="{BB962C8B-B14F-4D97-AF65-F5344CB8AC3E}">
        <p14:creationId xmlns:p14="http://schemas.microsoft.com/office/powerpoint/2010/main" val="504006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0269206-ABA8-463E-AD0C-9844EF9A9A53}" type="datetime1">
              <a:rPr lang="en-US" smtClean="0"/>
              <a:t>11/28/24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25448A9-6091-405E-9B9D-D1845E71ADDD}" type="slidenum">
              <a:rPr lang="en-US" smtClean="0"/>
              <a:t>‹#›</a:t>
            </a:fld>
            <a:endParaRPr lang="en-US" dirty="0"/>
          </a:p>
        </p:txBody>
      </p:sp>
    </p:spTree>
    <p:extLst>
      <p:ext uri="{BB962C8B-B14F-4D97-AF65-F5344CB8AC3E}">
        <p14:creationId xmlns:p14="http://schemas.microsoft.com/office/powerpoint/2010/main" val="858603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63E4FA-CF71-4BDE-93A0-308A93C3EFB9}" type="datetime1">
              <a:rPr lang="en-US" smtClean="0"/>
              <a:t>11/28/24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25448A9-6091-405E-9B9D-D1845E71ADDD}" type="slidenum">
              <a:rPr lang="en-US" smtClean="0"/>
              <a:t>‹#›</a:t>
            </a:fld>
            <a:endParaRPr lang="en-US" dirty="0"/>
          </a:p>
        </p:txBody>
      </p:sp>
    </p:spTree>
    <p:extLst>
      <p:ext uri="{BB962C8B-B14F-4D97-AF65-F5344CB8AC3E}">
        <p14:creationId xmlns:p14="http://schemas.microsoft.com/office/powerpoint/2010/main" val="2836626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AF8F3F-1D50-4081-9EBB-292B00745E90}" type="datetime1">
              <a:rPr lang="en-US" smtClean="0"/>
              <a:t>11/28/24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25448A9-6091-405E-9B9D-D1845E71ADDD}" type="slidenum">
              <a:rPr lang="en-US" smtClean="0"/>
              <a:t>‹#›</a:t>
            </a:fld>
            <a:endParaRPr lang="en-US" dirty="0"/>
          </a:p>
        </p:txBody>
      </p:sp>
    </p:spTree>
    <p:extLst>
      <p:ext uri="{BB962C8B-B14F-4D97-AF65-F5344CB8AC3E}">
        <p14:creationId xmlns:p14="http://schemas.microsoft.com/office/powerpoint/2010/main" val="926307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D933FB-6B7C-46BB-A921-5D44D9EA6BB9}" type="datetime1">
              <a:rPr lang="en-US" smtClean="0"/>
              <a:t>11/28/24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25448A9-6091-405E-9B9D-D1845E71ADDD}" type="slidenum">
              <a:rPr lang="en-US" smtClean="0"/>
              <a:t>‹#›</a:t>
            </a:fld>
            <a:endParaRPr lang="en-US" dirty="0"/>
          </a:p>
        </p:txBody>
      </p:sp>
    </p:spTree>
    <p:extLst>
      <p:ext uri="{BB962C8B-B14F-4D97-AF65-F5344CB8AC3E}">
        <p14:creationId xmlns:p14="http://schemas.microsoft.com/office/powerpoint/2010/main" val="1851599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2E63B4D-17A1-4A34-AD04-D27418CC5FA7}" type="datetime1">
              <a:rPr lang="en-US" smtClean="0"/>
              <a:t>11/28/24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25448A9-6091-405E-9B9D-D1845E71ADDD}" type="slidenum">
              <a:rPr lang="en-US" smtClean="0"/>
              <a:t>‹#›</a:t>
            </a:fld>
            <a:endParaRPr lang="en-US" dirty="0"/>
          </a:p>
        </p:txBody>
      </p:sp>
    </p:spTree>
    <p:extLst>
      <p:ext uri="{BB962C8B-B14F-4D97-AF65-F5344CB8AC3E}">
        <p14:creationId xmlns:p14="http://schemas.microsoft.com/office/powerpoint/2010/main" val="2824570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75E845F-DB59-4646-BE82-532E3ECE4D0A}" type="datetime1">
              <a:rPr lang="en-US" smtClean="0"/>
              <a:t>11/28/24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25448A9-6091-405E-9B9D-D1845E71ADDD}" type="slidenum">
              <a:rPr lang="en-US" smtClean="0"/>
              <a:t>‹#›</a:t>
            </a:fld>
            <a:endParaRPr lang="en-US" dirty="0"/>
          </a:p>
        </p:txBody>
      </p:sp>
    </p:spTree>
    <p:extLst>
      <p:ext uri="{BB962C8B-B14F-4D97-AF65-F5344CB8AC3E}">
        <p14:creationId xmlns:p14="http://schemas.microsoft.com/office/powerpoint/2010/main" val="3818749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61E178A-57B4-4B02-9924-F418DBF189A6}" type="datetime1">
              <a:rPr lang="en-US" smtClean="0"/>
              <a:t>11/28/24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25448A9-6091-405E-9B9D-D1845E71ADDD}" type="slidenum">
              <a:rPr lang="en-US" smtClean="0"/>
              <a:t>‹#›</a:t>
            </a:fld>
            <a:endParaRPr lang="en-US" dirty="0"/>
          </a:p>
        </p:txBody>
      </p:sp>
    </p:spTree>
    <p:extLst>
      <p:ext uri="{BB962C8B-B14F-4D97-AF65-F5344CB8AC3E}">
        <p14:creationId xmlns:p14="http://schemas.microsoft.com/office/powerpoint/2010/main" val="2365425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2602F35-35A9-4739-A0FB-659F57A6F2E8}" type="datetime1">
              <a:rPr lang="en-US" smtClean="0"/>
              <a:t>11/28/24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25448A9-6091-405E-9B9D-D1845E71ADDD}" type="slidenum">
              <a:rPr lang="en-US" smtClean="0"/>
              <a:t>‹#›</a:t>
            </a:fld>
            <a:endParaRPr lang="en-US" dirty="0"/>
          </a:p>
        </p:txBody>
      </p:sp>
    </p:spTree>
    <p:extLst>
      <p:ext uri="{BB962C8B-B14F-4D97-AF65-F5344CB8AC3E}">
        <p14:creationId xmlns:p14="http://schemas.microsoft.com/office/powerpoint/2010/main" val="1206723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99E50D-94F2-41EB-B68D-38CA3656FE11}" type="datetime1">
              <a:rPr lang="en-US" smtClean="0"/>
              <a:t>11/28/24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25448A9-6091-405E-9B9D-D1845E71ADDD}" type="slidenum">
              <a:rPr lang="en-US" smtClean="0"/>
              <a:t>‹#›</a:t>
            </a:fld>
            <a:endParaRPr lang="en-US" dirty="0"/>
          </a:p>
        </p:txBody>
      </p:sp>
    </p:spTree>
    <p:extLst>
      <p:ext uri="{BB962C8B-B14F-4D97-AF65-F5344CB8AC3E}">
        <p14:creationId xmlns:p14="http://schemas.microsoft.com/office/powerpoint/2010/main" val="3671945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5A02A3B-9D5D-4356-99E5-D1747A77271C}" type="datetime1">
              <a:rPr lang="en-US" smtClean="0"/>
              <a:t>11/28/24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25448A9-6091-405E-9B9D-D1845E71ADDD}" type="slidenum">
              <a:rPr lang="en-US" smtClean="0"/>
              <a:t>‹#›</a:t>
            </a:fld>
            <a:endParaRPr lang="en-US" dirty="0"/>
          </a:p>
        </p:txBody>
      </p:sp>
    </p:spTree>
    <p:extLst>
      <p:ext uri="{BB962C8B-B14F-4D97-AF65-F5344CB8AC3E}">
        <p14:creationId xmlns:p14="http://schemas.microsoft.com/office/powerpoint/2010/main" val="3976027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BC7B359-B5DF-4F31-8030-8F2AF6CF2D9C}" type="datetime1">
              <a:rPr lang="en-US" smtClean="0"/>
              <a:t>11/28/24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25448A9-6091-405E-9B9D-D1845E71ADDD}" type="slidenum">
              <a:rPr lang="en-US" smtClean="0"/>
              <a:t>‹#›</a:t>
            </a:fld>
            <a:endParaRPr lang="en-US" dirty="0"/>
          </a:p>
        </p:txBody>
      </p:sp>
    </p:spTree>
    <p:extLst>
      <p:ext uri="{BB962C8B-B14F-4D97-AF65-F5344CB8AC3E}">
        <p14:creationId xmlns:p14="http://schemas.microsoft.com/office/powerpoint/2010/main" val="2026222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C9F9C2-A39A-4153-A7E8-101B52FBEAC2}" type="datetime1">
              <a:rPr lang="en-US" smtClean="0"/>
              <a:t>11/28/24</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5448A9-6091-405E-9B9D-D1845E71ADDD}" type="slidenum">
              <a:rPr lang="en-US" smtClean="0"/>
              <a:t>‹#›</a:t>
            </a:fld>
            <a:endParaRPr lang="en-US" dirty="0"/>
          </a:p>
        </p:txBody>
      </p:sp>
    </p:spTree>
    <p:extLst>
      <p:ext uri="{BB962C8B-B14F-4D97-AF65-F5344CB8AC3E}">
        <p14:creationId xmlns:p14="http://schemas.microsoft.com/office/powerpoint/2010/main" val="40455956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AD8CA-AEE9-4C95-8D87-28068360B3D9}"/>
              </a:ext>
            </a:extLst>
          </p:cNvPr>
          <p:cNvSpPr>
            <a:spLocks noGrp="1"/>
          </p:cNvSpPr>
          <p:nvPr>
            <p:ph type="ctrTitle"/>
          </p:nvPr>
        </p:nvSpPr>
        <p:spPr/>
        <p:txBody>
          <a:bodyPr/>
          <a:lstStyle/>
          <a:p>
            <a:r>
              <a:rPr lang="en-US" dirty="0"/>
              <a:t>Like-Kind Exchanges Overview</a:t>
            </a:r>
          </a:p>
        </p:txBody>
      </p:sp>
      <p:sp>
        <p:nvSpPr>
          <p:cNvPr id="3" name="Subtitle 2">
            <a:extLst>
              <a:ext uri="{FF2B5EF4-FFF2-40B4-BE49-F238E27FC236}">
                <a16:creationId xmlns:a16="http://schemas.microsoft.com/office/drawing/2014/main" id="{FC534E01-7C6D-4068-8B03-98E92E459B6A}"/>
              </a:ext>
            </a:extLst>
          </p:cNvPr>
          <p:cNvSpPr>
            <a:spLocks noGrp="1"/>
          </p:cNvSpPr>
          <p:nvPr>
            <p:ph type="subTitle" idx="1"/>
          </p:nvPr>
        </p:nvSpPr>
        <p:spPr>
          <a:xfrm>
            <a:off x="1143000" y="4079875"/>
            <a:ext cx="6858000" cy="1655762"/>
          </a:xfrm>
        </p:spPr>
        <p:txBody>
          <a:bodyPr>
            <a:normAutofit lnSpcReduction="10000"/>
          </a:bodyPr>
          <a:lstStyle/>
          <a:p>
            <a:r>
              <a:rPr lang="en-US" dirty="0"/>
              <a:t>Presented to</a:t>
            </a:r>
            <a:r>
              <a:rPr lang="en-US"/>
              <a:t>: Portland Tax Forum 12/5/2024</a:t>
            </a:r>
          </a:p>
          <a:p>
            <a:endParaRPr lang="en-US" dirty="0"/>
          </a:p>
          <a:p>
            <a:r>
              <a:rPr lang="en-US" dirty="0"/>
              <a:t>By: Christopher Alan Cunningham, </a:t>
            </a:r>
          </a:p>
          <a:p>
            <a:r>
              <a:rPr lang="en-US" dirty="0"/>
              <a:t>Elliott, Thomason &amp; Gibson, LLP (Dallas, Texas)</a:t>
            </a:r>
          </a:p>
        </p:txBody>
      </p:sp>
    </p:spTree>
    <p:extLst>
      <p:ext uri="{BB962C8B-B14F-4D97-AF65-F5344CB8AC3E}">
        <p14:creationId xmlns:p14="http://schemas.microsoft.com/office/powerpoint/2010/main" val="16488519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7FCAE-07C1-45B8-8350-27CB92F8329A}"/>
              </a:ext>
            </a:extLst>
          </p:cNvPr>
          <p:cNvSpPr>
            <a:spLocks noGrp="1"/>
          </p:cNvSpPr>
          <p:nvPr>
            <p:ph type="title"/>
          </p:nvPr>
        </p:nvSpPr>
        <p:spPr/>
        <p:txBody>
          <a:bodyPr/>
          <a:lstStyle/>
          <a:p>
            <a:r>
              <a:rPr lang="en-US" dirty="0"/>
              <a:t>What is “Like Kind” Real Property</a:t>
            </a:r>
          </a:p>
        </p:txBody>
      </p:sp>
      <p:sp>
        <p:nvSpPr>
          <p:cNvPr id="3" name="Content Placeholder 2">
            <a:extLst>
              <a:ext uri="{FF2B5EF4-FFF2-40B4-BE49-F238E27FC236}">
                <a16:creationId xmlns:a16="http://schemas.microsoft.com/office/drawing/2014/main" id="{333A577C-3EE0-4B1E-A8CB-554EB25B08B3}"/>
              </a:ext>
            </a:extLst>
          </p:cNvPr>
          <p:cNvSpPr>
            <a:spLocks noGrp="1"/>
          </p:cNvSpPr>
          <p:nvPr>
            <p:ph idx="1"/>
          </p:nvPr>
        </p:nvSpPr>
        <p:spPr/>
        <p:txBody>
          <a:bodyPr>
            <a:normAutofit fontScale="85000" lnSpcReduction="10000"/>
          </a:bodyPr>
          <a:lstStyle/>
          <a:p>
            <a:r>
              <a:rPr lang="en-US" dirty="0"/>
              <a:t>Precise use is </a:t>
            </a:r>
            <a:r>
              <a:rPr lang="en-US" i="1" dirty="0"/>
              <a:t>irrelevant</a:t>
            </a:r>
            <a:r>
              <a:rPr lang="en-US" dirty="0"/>
              <a:t> (so long as meet the “held for” requirement)</a:t>
            </a:r>
          </a:p>
          <a:p>
            <a:pPr lvl="1"/>
            <a:r>
              <a:rPr lang="en-US" dirty="0"/>
              <a:t>Contrast with IRC 1033 involuntary conversion “like-use” standard</a:t>
            </a:r>
          </a:p>
          <a:p>
            <a:pPr lvl="1"/>
            <a:r>
              <a:rPr lang="en-US" dirty="0"/>
              <a:t>Rental single family home for factory is OK</a:t>
            </a:r>
          </a:p>
          <a:p>
            <a:pPr lvl="1"/>
            <a:r>
              <a:rPr lang="en-US" dirty="0"/>
              <a:t>Farm for office building is OK</a:t>
            </a:r>
          </a:p>
          <a:p>
            <a:r>
              <a:rPr lang="en-US" dirty="0"/>
              <a:t>Generally, “real property” was defined following “like-kind” except…</a:t>
            </a:r>
          </a:p>
          <a:p>
            <a:r>
              <a:rPr lang="en-US" dirty="0"/>
              <a:t>Long term (&gt;30 year term) lease </a:t>
            </a:r>
          </a:p>
          <a:p>
            <a:pPr lvl="1"/>
            <a:r>
              <a:rPr lang="en-US" dirty="0"/>
              <a:t>must be “bona-fide” lease for tax purposes</a:t>
            </a:r>
          </a:p>
          <a:p>
            <a:pPr lvl="2"/>
            <a:r>
              <a:rPr lang="en-US" dirty="0"/>
              <a:t>Watch for finance leases (in substance a loan)</a:t>
            </a:r>
          </a:p>
          <a:p>
            <a:pPr lvl="1"/>
            <a:r>
              <a:rPr lang="en-US" dirty="0"/>
              <a:t>Short-term leases MIGHT be like-kind to each other</a:t>
            </a:r>
          </a:p>
          <a:p>
            <a:r>
              <a:rPr lang="en-US" dirty="0"/>
              <a:t>Permanent easements</a:t>
            </a:r>
          </a:p>
          <a:p>
            <a:pPr lvl="1"/>
            <a:r>
              <a:rPr lang="en-US" dirty="0"/>
              <a:t>Is a non-permanent easement a “license to use real property”?</a:t>
            </a:r>
          </a:p>
        </p:txBody>
      </p:sp>
      <p:sp>
        <p:nvSpPr>
          <p:cNvPr id="4" name="Slide Number Placeholder 3">
            <a:extLst>
              <a:ext uri="{FF2B5EF4-FFF2-40B4-BE49-F238E27FC236}">
                <a16:creationId xmlns:a16="http://schemas.microsoft.com/office/drawing/2014/main" id="{A894DE3B-346B-4E53-9AD0-A860FAB8A934}"/>
              </a:ext>
            </a:extLst>
          </p:cNvPr>
          <p:cNvSpPr>
            <a:spLocks noGrp="1"/>
          </p:cNvSpPr>
          <p:nvPr>
            <p:ph type="sldNum" sz="quarter" idx="12"/>
          </p:nvPr>
        </p:nvSpPr>
        <p:spPr/>
        <p:txBody>
          <a:bodyPr/>
          <a:lstStyle/>
          <a:p>
            <a:fld id="{125448A9-6091-405E-9B9D-D1845E71ADDD}" type="slidenum">
              <a:rPr lang="en-US" smtClean="0"/>
              <a:t>9</a:t>
            </a:fld>
            <a:endParaRPr lang="en-US" dirty="0"/>
          </a:p>
        </p:txBody>
      </p:sp>
    </p:spTree>
    <p:extLst>
      <p:ext uri="{BB962C8B-B14F-4D97-AF65-F5344CB8AC3E}">
        <p14:creationId xmlns:p14="http://schemas.microsoft.com/office/powerpoint/2010/main" val="609005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Tenants-in-Common</a:t>
            </a:r>
          </a:p>
        </p:txBody>
      </p:sp>
      <p:sp>
        <p:nvSpPr>
          <p:cNvPr id="3" name="Content Placeholder 2"/>
          <p:cNvSpPr>
            <a:spLocks noGrp="1"/>
          </p:cNvSpPr>
          <p:nvPr>
            <p:ph idx="1"/>
          </p:nvPr>
        </p:nvSpPr>
        <p:spPr/>
        <p:txBody>
          <a:bodyPr>
            <a:normAutofit fontScale="92500" lnSpcReduction="10000"/>
          </a:bodyPr>
          <a:lstStyle/>
          <a:p>
            <a:r>
              <a:rPr lang="en-US" dirty="0"/>
              <a:t>Rev. Proc. 2002-22.</a:t>
            </a:r>
          </a:p>
          <a:p>
            <a:r>
              <a:rPr lang="en-US" dirty="0"/>
              <a:t>Key issue: TICs cannot be deemed partners in a partnership.</a:t>
            </a:r>
          </a:p>
          <a:p>
            <a:pPr lvl="1"/>
            <a:r>
              <a:rPr lang="en-US" dirty="0"/>
              <a:t>Must receive “rent” not participate in active business.</a:t>
            </a:r>
          </a:p>
          <a:p>
            <a:pPr lvl="1"/>
            <a:r>
              <a:rPr lang="en-US" dirty="0"/>
              <a:t>Must be tenants-in-common (“</a:t>
            </a:r>
            <a:r>
              <a:rPr lang="en-US" b="1" u="sng" dirty="0"/>
              <a:t>TIC</a:t>
            </a:r>
            <a:r>
              <a:rPr lang="en-US" dirty="0"/>
              <a:t>”) under state law. </a:t>
            </a:r>
          </a:p>
          <a:p>
            <a:pPr lvl="1"/>
            <a:r>
              <a:rPr lang="en-US" dirty="0"/>
              <a:t>Maximum 35 persons.</a:t>
            </a:r>
          </a:p>
          <a:p>
            <a:pPr lvl="1"/>
            <a:r>
              <a:rPr lang="en-US" dirty="0"/>
              <a:t>Must be “heads-up” deal (strictly % based, same % in all parcels).  Debt must be pro-rata too.</a:t>
            </a:r>
          </a:p>
          <a:p>
            <a:pPr lvl="1"/>
            <a:r>
              <a:rPr lang="en-US" dirty="0"/>
              <a:t>May (</a:t>
            </a:r>
            <a:r>
              <a:rPr lang="en-US" i="1" dirty="0"/>
              <a:t>should</a:t>
            </a:r>
            <a:r>
              <a:rPr lang="en-US" dirty="0"/>
              <a:t>):</a:t>
            </a:r>
          </a:p>
          <a:p>
            <a:pPr lvl="2"/>
            <a:r>
              <a:rPr lang="en-US" dirty="0"/>
              <a:t>TICs execute an agreement (“</a:t>
            </a:r>
            <a:r>
              <a:rPr lang="en-US" b="1" u="sng" dirty="0"/>
              <a:t>TIC Agreement</a:t>
            </a:r>
            <a:r>
              <a:rPr lang="en-US" dirty="0"/>
              <a:t>”) where TICs agree to meet requirements listed in Section 5 of Rev. Proc. 2002-22.</a:t>
            </a:r>
          </a:p>
          <a:p>
            <a:pPr lvl="2"/>
            <a:r>
              <a:rPr lang="en-US" dirty="0"/>
              <a:t>employ agent (“</a:t>
            </a:r>
            <a:r>
              <a:rPr lang="en-US" b="1" u="sng" dirty="0"/>
              <a:t>Property Manager</a:t>
            </a:r>
            <a:r>
              <a:rPr lang="en-US" dirty="0"/>
              <a:t>”) under a property asset management agreement (“</a:t>
            </a:r>
            <a:r>
              <a:rPr lang="en-US" b="1" u="sng" dirty="0"/>
              <a:t>PAMA</a:t>
            </a:r>
            <a:r>
              <a:rPr lang="en-US" dirty="0"/>
              <a:t>”) to manage the property.</a:t>
            </a:r>
          </a:p>
          <a:p>
            <a:pPr lvl="1"/>
            <a:endParaRPr lang="en-US" dirty="0"/>
          </a:p>
          <a:p>
            <a:endParaRPr lang="en-US" dirty="0"/>
          </a:p>
        </p:txBody>
      </p:sp>
      <p:sp>
        <p:nvSpPr>
          <p:cNvPr id="4" name="Slide Number Placeholder 3"/>
          <p:cNvSpPr>
            <a:spLocks noGrp="1"/>
          </p:cNvSpPr>
          <p:nvPr>
            <p:ph type="sldNum" sz="quarter" idx="12"/>
          </p:nvPr>
        </p:nvSpPr>
        <p:spPr/>
        <p:txBody>
          <a:bodyPr/>
          <a:lstStyle/>
          <a:p>
            <a:fld id="{F7864337-BFD1-4860-8500-465E7CE9B961}" type="slidenum">
              <a:rPr lang="en-US" smtClean="0"/>
              <a:t>10</a:t>
            </a:fld>
            <a:endParaRPr lang="en-US" dirty="0"/>
          </a:p>
        </p:txBody>
      </p:sp>
    </p:spTree>
    <p:extLst>
      <p:ext uri="{BB962C8B-B14F-4D97-AF65-F5344CB8AC3E}">
        <p14:creationId xmlns:p14="http://schemas.microsoft.com/office/powerpoint/2010/main" val="17910023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Tenants-in-Common</a:t>
            </a:r>
          </a:p>
        </p:txBody>
      </p:sp>
      <p:sp>
        <p:nvSpPr>
          <p:cNvPr id="5" name="Content Placeholder 4"/>
          <p:cNvSpPr>
            <a:spLocks noGrp="1"/>
          </p:cNvSpPr>
          <p:nvPr>
            <p:ph sz="half" idx="2"/>
          </p:nvPr>
        </p:nvSpPr>
        <p:spPr/>
        <p:txBody>
          <a:bodyPr>
            <a:normAutofit fontScale="92500" lnSpcReduction="20000"/>
          </a:bodyPr>
          <a:lstStyle/>
          <a:p>
            <a:r>
              <a:rPr lang="en-US" dirty="0"/>
              <a:t>TICs execute TIC Agreement.</a:t>
            </a:r>
          </a:p>
          <a:p>
            <a:r>
              <a:rPr lang="en-US" dirty="0"/>
              <a:t>TICs and Property Manager execute PAMA.</a:t>
            </a:r>
          </a:p>
          <a:p>
            <a:r>
              <a:rPr lang="en-US" dirty="0"/>
              <a:t>Property Manager handles leasing to avoid TIC collective action problem.</a:t>
            </a:r>
          </a:p>
          <a:p>
            <a:r>
              <a:rPr lang="en-US" dirty="0"/>
              <a:t>Property Manager collects rent, pays expenses, and distributes relative shares of net income to TICs.</a:t>
            </a:r>
          </a:p>
          <a:p>
            <a:endParaRPr lang="en-US" dirty="0"/>
          </a:p>
        </p:txBody>
      </p:sp>
      <p:sp>
        <p:nvSpPr>
          <p:cNvPr id="4" name="Rounded Rectangle 3"/>
          <p:cNvSpPr/>
          <p:nvPr/>
        </p:nvSpPr>
        <p:spPr>
          <a:xfrm>
            <a:off x="510742" y="2355850"/>
            <a:ext cx="861484" cy="5842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A</a:t>
            </a:r>
          </a:p>
        </p:txBody>
      </p:sp>
      <p:sp>
        <p:nvSpPr>
          <p:cNvPr id="6" name="Rounded Rectangle 5"/>
          <p:cNvSpPr/>
          <p:nvPr/>
        </p:nvSpPr>
        <p:spPr>
          <a:xfrm>
            <a:off x="3288436" y="2355850"/>
            <a:ext cx="861484" cy="5842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t>
            </a:r>
          </a:p>
        </p:txBody>
      </p:sp>
      <p:cxnSp>
        <p:nvCxnSpPr>
          <p:cNvPr id="11" name="Straight Connector 10"/>
          <p:cNvCxnSpPr>
            <a:stCxn id="4" idx="2"/>
            <a:endCxn id="12" idx="0"/>
          </p:cNvCxnSpPr>
          <p:nvPr/>
        </p:nvCxnSpPr>
        <p:spPr>
          <a:xfrm>
            <a:off x="941484" y="2940050"/>
            <a:ext cx="1451407" cy="584201"/>
          </a:xfrm>
          <a:prstGeom prst="line">
            <a:avLst/>
          </a:prstGeom>
        </p:spPr>
        <p:style>
          <a:lnRef idx="3">
            <a:schemeClr val="dk1"/>
          </a:lnRef>
          <a:fillRef idx="0">
            <a:schemeClr val="dk1"/>
          </a:fillRef>
          <a:effectRef idx="2">
            <a:schemeClr val="dk1"/>
          </a:effectRef>
          <a:fontRef idx="minor">
            <a:schemeClr val="tx1"/>
          </a:fontRef>
        </p:style>
      </p:cxnSp>
      <p:sp>
        <p:nvSpPr>
          <p:cNvPr id="12" name="TextBox 11"/>
          <p:cNvSpPr txBox="1"/>
          <p:nvPr/>
        </p:nvSpPr>
        <p:spPr>
          <a:xfrm>
            <a:off x="1666442" y="3524251"/>
            <a:ext cx="1452898" cy="369332"/>
          </a:xfrm>
          <a:prstGeom prst="rect">
            <a:avLst/>
          </a:prstGeom>
          <a:noFill/>
        </p:spPr>
        <p:txBody>
          <a:bodyPr wrap="none" rtlCol="0">
            <a:spAutoFit/>
          </a:bodyPr>
          <a:lstStyle/>
          <a:p>
            <a:pPr algn="ctr"/>
            <a:r>
              <a:rPr lang="en-US" dirty="0"/>
              <a:t>Real Property</a:t>
            </a:r>
          </a:p>
        </p:txBody>
      </p:sp>
      <p:cxnSp>
        <p:nvCxnSpPr>
          <p:cNvPr id="14" name="Straight Connector 13"/>
          <p:cNvCxnSpPr>
            <a:stCxn id="6" idx="2"/>
            <a:endCxn id="12" idx="0"/>
          </p:cNvCxnSpPr>
          <p:nvPr/>
        </p:nvCxnSpPr>
        <p:spPr>
          <a:xfrm flipH="1">
            <a:off x="2392891" y="2940050"/>
            <a:ext cx="1326287" cy="584201"/>
          </a:xfrm>
          <a:prstGeom prst="line">
            <a:avLst/>
          </a:prstGeom>
        </p:spPr>
        <p:style>
          <a:lnRef idx="3">
            <a:schemeClr val="dk1"/>
          </a:lnRef>
          <a:fillRef idx="0">
            <a:schemeClr val="dk1"/>
          </a:fillRef>
          <a:effectRef idx="2">
            <a:schemeClr val="dk1"/>
          </a:effectRef>
          <a:fontRef idx="minor">
            <a:schemeClr val="tx1"/>
          </a:fontRef>
        </p:style>
      </p:cxnSp>
      <p:sp>
        <p:nvSpPr>
          <p:cNvPr id="22" name="Rounded Rectangle 21"/>
          <p:cNvSpPr/>
          <p:nvPr/>
        </p:nvSpPr>
        <p:spPr>
          <a:xfrm>
            <a:off x="3312680" y="3887233"/>
            <a:ext cx="861484" cy="584200"/>
          </a:xfrm>
          <a:prstGeom prst="roundRect">
            <a:avLst/>
          </a:prstGeom>
        </p:spPr>
        <p:style>
          <a:lnRef idx="2">
            <a:schemeClr val="dk1"/>
          </a:lnRef>
          <a:fillRef idx="1">
            <a:schemeClr val="lt1"/>
          </a:fillRef>
          <a:effectRef idx="0">
            <a:schemeClr val="dk1"/>
          </a:effectRef>
          <a:fontRef idx="minor">
            <a:schemeClr val="dk1"/>
          </a:fontRef>
        </p:style>
        <p:txBody>
          <a:bodyPr wrap="none" rtlCol="0" anchor="ctr"/>
          <a:lstStyle/>
          <a:p>
            <a:pPr algn="ctr"/>
            <a:r>
              <a:rPr lang="en-US" sz="1600" dirty="0"/>
              <a:t>Property</a:t>
            </a:r>
          </a:p>
          <a:p>
            <a:pPr algn="ctr"/>
            <a:r>
              <a:rPr lang="en-US" sz="1600" dirty="0"/>
              <a:t>Manager</a:t>
            </a:r>
          </a:p>
        </p:txBody>
      </p:sp>
      <p:sp>
        <p:nvSpPr>
          <p:cNvPr id="24" name="Right Arrow 23"/>
          <p:cNvSpPr/>
          <p:nvPr/>
        </p:nvSpPr>
        <p:spPr>
          <a:xfrm rot="5400000">
            <a:off x="2169193" y="4438418"/>
            <a:ext cx="1215183" cy="300530"/>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400" dirty="0"/>
              <a:t>Leases</a:t>
            </a:r>
          </a:p>
        </p:txBody>
      </p:sp>
      <p:sp>
        <p:nvSpPr>
          <p:cNvPr id="25" name="Right Arrow 24"/>
          <p:cNvSpPr/>
          <p:nvPr/>
        </p:nvSpPr>
        <p:spPr>
          <a:xfrm rot="5400000">
            <a:off x="1806244" y="4438418"/>
            <a:ext cx="1215183" cy="300530"/>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400" dirty="0"/>
              <a:t>Leases</a:t>
            </a:r>
          </a:p>
        </p:txBody>
      </p:sp>
      <p:sp>
        <p:nvSpPr>
          <p:cNvPr id="26" name="Right Arrow 25"/>
          <p:cNvSpPr/>
          <p:nvPr/>
        </p:nvSpPr>
        <p:spPr>
          <a:xfrm rot="5400000">
            <a:off x="1443295" y="4438418"/>
            <a:ext cx="1215183" cy="300530"/>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400" dirty="0"/>
              <a:t>Leases</a:t>
            </a:r>
          </a:p>
        </p:txBody>
      </p:sp>
      <p:sp>
        <p:nvSpPr>
          <p:cNvPr id="27" name="TextBox 26"/>
          <p:cNvSpPr txBox="1"/>
          <p:nvPr/>
        </p:nvSpPr>
        <p:spPr>
          <a:xfrm>
            <a:off x="1937574" y="5393705"/>
            <a:ext cx="910634" cy="369332"/>
          </a:xfrm>
          <a:prstGeom prst="rect">
            <a:avLst/>
          </a:prstGeom>
          <a:noFill/>
        </p:spPr>
        <p:txBody>
          <a:bodyPr wrap="none" rtlCol="0">
            <a:spAutoFit/>
          </a:bodyPr>
          <a:lstStyle/>
          <a:p>
            <a:r>
              <a:rPr lang="en-US" dirty="0"/>
              <a:t>Tenants</a:t>
            </a:r>
          </a:p>
        </p:txBody>
      </p:sp>
      <p:sp>
        <p:nvSpPr>
          <p:cNvPr id="29" name="Slide Number Placeholder 28"/>
          <p:cNvSpPr>
            <a:spLocks noGrp="1"/>
          </p:cNvSpPr>
          <p:nvPr>
            <p:ph type="sldNum" sz="quarter" idx="12"/>
          </p:nvPr>
        </p:nvSpPr>
        <p:spPr/>
        <p:txBody>
          <a:bodyPr/>
          <a:lstStyle/>
          <a:p>
            <a:fld id="{F7864337-BFD1-4860-8500-465E7CE9B961}" type="slidenum">
              <a:rPr lang="en-US" smtClean="0"/>
              <a:t>11</a:t>
            </a:fld>
            <a:endParaRPr lang="en-US" dirty="0"/>
          </a:p>
        </p:txBody>
      </p:sp>
      <p:sp>
        <p:nvSpPr>
          <p:cNvPr id="18" name="Arrow: Right 17">
            <a:extLst>
              <a:ext uri="{FF2B5EF4-FFF2-40B4-BE49-F238E27FC236}">
                <a16:creationId xmlns:a16="http://schemas.microsoft.com/office/drawing/2014/main" id="{955DC6AB-A012-415F-8C7E-0D670050BD0A}"/>
              </a:ext>
            </a:extLst>
          </p:cNvPr>
          <p:cNvSpPr/>
          <p:nvPr/>
        </p:nvSpPr>
        <p:spPr>
          <a:xfrm rot="7824062" flipH="1" flipV="1">
            <a:off x="2578483" y="4936095"/>
            <a:ext cx="1303523" cy="290090"/>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400" dirty="0"/>
              <a:t>Rent</a:t>
            </a:r>
          </a:p>
        </p:txBody>
      </p:sp>
      <p:sp>
        <p:nvSpPr>
          <p:cNvPr id="19" name="Arrow: Right 18">
            <a:extLst>
              <a:ext uri="{FF2B5EF4-FFF2-40B4-BE49-F238E27FC236}">
                <a16:creationId xmlns:a16="http://schemas.microsoft.com/office/drawing/2014/main" id="{F29F368C-AA0E-4006-869E-8242D4A75842}"/>
              </a:ext>
            </a:extLst>
          </p:cNvPr>
          <p:cNvSpPr/>
          <p:nvPr/>
        </p:nvSpPr>
        <p:spPr>
          <a:xfrm rot="12140514" flipV="1">
            <a:off x="1257471" y="3253253"/>
            <a:ext cx="2457789" cy="290090"/>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400" dirty="0"/>
              <a:t>Distributions</a:t>
            </a:r>
          </a:p>
        </p:txBody>
      </p:sp>
      <p:sp>
        <p:nvSpPr>
          <p:cNvPr id="21" name="Arrow: Right 20">
            <a:extLst>
              <a:ext uri="{FF2B5EF4-FFF2-40B4-BE49-F238E27FC236}">
                <a16:creationId xmlns:a16="http://schemas.microsoft.com/office/drawing/2014/main" id="{1F01F0D2-11F8-4B74-8028-7F763B061F47}"/>
              </a:ext>
            </a:extLst>
          </p:cNvPr>
          <p:cNvSpPr/>
          <p:nvPr/>
        </p:nvSpPr>
        <p:spPr>
          <a:xfrm rot="16200000" flipV="1">
            <a:off x="3200023" y="3183111"/>
            <a:ext cx="1118154" cy="290090"/>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wrap="none" rtlCol="0" anchor="ctr"/>
          <a:lstStyle/>
          <a:p>
            <a:pPr algn="ctr"/>
            <a:r>
              <a:rPr lang="en-US" sz="1400" dirty="0"/>
              <a:t>Distributions</a:t>
            </a:r>
          </a:p>
        </p:txBody>
      </p:sp>
      <p:sp>
        <p:nvSpPr>
          <p:cNvPr id="23" name="Right Arrow 22"/>
          <p:cNvSpPr/>
          <p:nvPr/>
        </p:nvSpPr>
        <p:spPr>
          <a:xfrm rot="2579454">
            <a:off x="1992009" y="3104190"/>
            <a:ext cx="1697793"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PAMA</a:t>
            </a:r>
          </a:p>
        </p:txBody>
      </p:sp>
      <p:sp>
        <p:nvSpPr>
          <p:cNvPr id="17" name="Left-Right Arrow 16"/>
          <p:cNvSpPr/>
          <p:nvPr/>
        </p:nvSpPr>
        <p:spPr>
          <a:xfrm>
            <a:off x="1382500" y="2547403"/>
            <a:ext cx="1905936" cy="3048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TIC Agreement</a:t>
            </a:r>
          </a:p>
        </p:txBody>
      </p:sp>
    </p:spTree>
    <p:extLst>
      <p:ext uri="{BB962C8B-B14F-4D97-AF65-F5344CB8AC3E}">
        <p14:creationId xmlns:p14="http://schemas.microsoft.com/office/powerpoint/2010/main" val="27119798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Delaware Statutory Trust (“</a:t>
            </a:r>
            <a:r>
              <a:rPr lang="en-US" b="1" u="sng" dirty="0"/>
              <a:t>DST</a:t>
            </a:r>
            <a:r>
              <a:rPr lang="en-US" dirty="0"/>
              <a:t>”)</a:t>
            </a:r>
          </a:p>
        </p:txBody>
      </p:sp>
      <p:sp>
        <p:nvSpPr>
          <p:cNvPr id="5" name="Content Placeholder 4"/>
          <p:cNvSpPr>
            <a:spLocks noGrp="1"/>
          </p:cNvSpPr>
          <p:nvPr>
            <p:ph idx="1"/>
          </p:nvPr>
        </p:nvSpPr>
        <p:spPr/>
        <p:txBody>
          <a:bodyPr>
            <a:normAutofit fontScale="70000" lnSpcReduction="20000"/>
          </a:bodyPr>
          <a:lstStyle/>
          <a:p>
            <a:r>
              <a:rPr lang="en-US" dirty="0"/>
              <a:t>Rev. Rul. 2004-86 and Delaware Statutory Trust Act (12 Del.C. § 3801 et seq)</a:t>
            </a:r>
          </a:p>
          <a:p>
            <a:r>
              <a:rPr lang="en-US" dirty="0"/>
              <a:t>Logic: DST is a multi-beneficiary grantor investment trust, so beneficial interest (“</a:t>
            </a:r>
            <a:r>
              <a:rPr lang="en-US" b="1" u="sng" dirty="0"/>
              <a:t>BI</a:t>
            </a:r>
            <a:r>
              <a:rPr lang="en-US" dirty="0"/>
              <a:t>”) holders treated as owning undivided interest in trust assets.</a:t>
            </a:r>
          </a:p>
          <a:p>
            <a:r>
              <a:rPr lang="en-US" dirty="0"/>
              <a:t>“investment trust” under Treas. Reg. 301.7701-4(c) must: </a:t>
            </a:r>
          </a:p>
          <a:p>
            <a:pPr lvl="1"/>
            <a:r>
              <a:rPr lang="en-US" dirty="0"/>
              <a:t>Single class of beneficiaries, </a:t>
            </a:r>
          </a:p>
          <a:p>
            <a:pPr lvl="1"/>
            <a:r>
              <a:rPr lang="en-US" dirty="0"/>
              <a:t>Not have power to “vary the investment” of the trust, and</a:t>
            </a:r>
          </a:p>
          <a:p>
            <a:pPr lvl="1"/>
            <a:r>
              <a:rPr lang="en-US" dirty="0"/>
              <a:t>Be limited to “conserve and protect” trust property.</a:t>
            </a:r>
          </a:p>
          <a:p>
            <a:pPr lvl="1"/>
            <a:r>
              <a:rPr lang="en-US" dirty="0"/>
              <a:t>Contrast with “business trust” which is treated as business entity under check-the-box regulations. Treas. Reg. 301.7701-4(b).</a:t>
            </a:r>
          </a:p>
          <a:p>
            <a:r>
              <a:rPr lang="en-US" dirty="0"/>
              <a:t>“grantor … trust” means tax pass-through.  </a:t>
            </a:r>
          </a:p>
          <a:p>
            <a:pPr lvl="1"/>
            <a:r>
              <a:rPr lang="en-US" dirty="0"/>
              <a:t>“Grantor” qualification under Subchapter J (IRC 667 et seq)</a:t>
            </a:r>
          </a:p>
          <a:p>
            <a:pPr lvl="1"/>
            <a:r>
              <a:rPr lang="en-US" dirty="0"/>
              <a:t>Contrast with “complex trust” which is a separate regarded taxpayer.</a:t>
            </a:r>
          </a:p>
          <a:p>
            <a:r>
              <a:rPr lang="en-US" dirty="0"/>
              <a:t>Like TICs, must not be deemed a partnership.</a:t>
            </a:r>
          </a:p>
          <a:p>
            <a:r>
              <a:rPr lang="en-US" i="1" dirty="0"/>
              <a:t>Very</a:t>
            </a:r>
            <a:r>
              <a:rPr lang="en-US" dirty="0"/>
              <a:t> strict cash management rules to avoid “varying the investment”</a:t>
            </a:r>
          </a:p>
        </p:txBody>
      </p:sp>
      <p:sp>
        <p:nvSpPr>
          <p:cNvPr id="6" name="Slide Number Placeholder 5"/>
          <p:cNvSpPr>
            <a:spLocks noGrp="1"/>
          </p:cNvSpPr>
          <p:nvPr>
            <p:ph type="sldNum" sz="quarter" idx="12"/>
          </p:nvPr>
        </p:nvSpPr>
        <p:spPr/>
        <p:txBody>
          <a:bodyPr/>
          <a:lstStyle/>
          <a:p>
            <a:fld id="{F7864337-BFD1-4860-8500-465E7CE9B961}" type="slidenum">
              <a:rPr lang="en-US" smtClean="0"/>
              <a:t>12</a:t>
            </a:fld>
            <a:endParaRPr lang="en-US" dirty="0"/>
          </a:p>
        </p:txBody>
      </p:sp>
    </p:spTree>
    <p:extLst>
      <p:ext uri="{BB962C8B-B14F-4D97-AF65-F5344CB8AC3E}">
        <p14:creationId xmlns:p14="http://schemas.microsoft.com/office/powerpoint/2010/main" val="13919326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“7 Deadly Sins” of DSTs</a:t>
            </a:r>
          </a:p>
        </p:txBody>
      </p:sp>
      <p:sp>
        <p:nvSpPr>
          <p:cNvPr id="5" name="Content Placeholder 4"/>
          <p:cNvSpPr>
            <a:spLocks noGrp="1"/>
          </p:cNvSpPr>
          <p:nvPr>
            <p:ph idx="1"/>
          </p:nvPr>
        </p:nvSpPr>
        <p:spPr/>
        <p:txBody>
          <a:bodyPr>
            <a:normAutofit fontScale="77500" lnSpcReduction="20000"/>
          </a:bodyPr>
          <a:lstStyle/>
          <a:p>
            <a:r>
              <a:rPr lang="en-US" dirty="0"/>
              <a:t>The trustee cannot </a:t>
            </a:r>
            <a:r>
              <a:rPr lang="en-US" b="1" dirty="0"/>
              <a:t>dispose</a:t>
            </a:r>
            <a:r>
              <a:rPr lang="en-US" dirty="0"/>
              <a:t> of the trust’s property </a:t>
            </a:r>
            <a:r>
              <a:rPr lang="en-US" b="1" dirty="0"/>
              <a:t>and then acquire new</a:t>
            </a:r>
            <a:r>
              <a:rPr lang="en-US" dirty="0"/>
              <a:t> property (although the trustee can sell the trust’s assets and dissolve the trust).</a:t>
            </a:r>
          </a:p>
          <a:p>
            <a:r>
              <a:rPr lang="en-US" dirty="0"/>
              <a:t>The trustee cannot enter into </a:t>
            </a:r>
            <a:r>
              <a:rPr lang="en-US" b="1" dirty="0"/>
              <a:t>new leases</a:t>
            </a:r>
            <a:r>
              <a:rPr lang="en-US" dirty="0"/>
              <a:t>.</a:t>
            </a:r>
            <a:r>
              <a:rPr lang="en-US" baseline="30000" dirty="0"/>
              <a:t>1</a:t>
            </a:r>
          </a:p>
          <a:p>
            <a:r>
              <a:rPr lang="en-US" dirty="0"/>
              <a:t>The trustee cannot </a:t>
            </a:r>
            <a:r>
              <a:rPr lang="en-US" b="1" dirty="0"/>
              <a:t>renegotiate a lease </a:t>
            </a:r>
            <a:r>
              <a:rPr lang="en-US" dirty="0"/>
              <a:t>with an existing tenant.</a:t>
            </a:r>
            <a:r>
              <a:rPr lang="en-US" baseline="30000" dirty="0"/>
              <a:t>1</a:t>
            </a:r>
            <a:endParaRPr lang="en-US" dirty="0"/>
          </a:p>
          <a:p>
            <a:r>
              <a:rPr lang="en-US" dirty="0"/>
              <a:t>The trustee cannot enter </a:t>
            </a:r>
            <a:r>
              <a:rPr lang="en-US" b="1" dirty="0"/>
              <a:t>new debt </a:t>
            </a:r>
            <a:r>
              <a:rPr lang="en-US" dirty="0"/>
              <a:t>encumbering the trust’s assets.</a:t>
            </a:r>
          </a:p>
          <a:p>
            <a:r>
              <a:rPr lang="en-US" dirty="0"/>
              <a:t>The trustee cannot </a:t>
            </a:r>
            <a:r>
              <a:rPr lang="en-US" b="1" dirty="0"/>
              <a:t>renegotiate any existing debt</a:t>
            </a:r>
            <a:r>
              <a:rPr lang="en-US" dirty="0"/>
              <a:t>.</a:t>
            </a:r>
          </a:p>
          <a:p>
            <a:r>
              <a:rPr lang="en-US" dirty="0"/>
              <a:t>The trustee cannot invest cash received to </a:t>
            </a:r>
            <a:r>
              <a:rPr lang="en-US" b="1" dirty="0"/>
              <a:t>profit from market fluctuations </a:t>
            </a:r>
            <a:r>
              <a:rPr lang="en-US" dirty="0"/>
              <a:t>(all cash must be investment in short-term Treasuries that will be distributed at the end of each calendar quarter).</a:t>
            </a:r>
          </a:p>
          <a:p>
            <a:r>
              <a:rPr lang="en-US" dirty="0"/>
              <a:t>The trustee may not make </a:t>
            </a:r>
            <a:r>
              <a:rPr lang="en-US" b="1" dirty="0"/>
              <a:t>more than minor, non-structural modifications </a:t>
            </a:r>
            <a:r>
              <a:rPr lang="en-US" dirty="0"/>
              <a:t>to the trust’s property </a:t>
            </a:r>
            <a:r>
              <a:rPr lang="en-US" b="1" dirty="0"/>
              <a:t>not required by law</a:t>
            </a:r>
            <a:r>
              <a:rPr lang="en-US" dirty="0"/>
              <a:t>.</a:t>
            </a:r>
          </a:p>
          <a:p>
            <a:pPr marL="0" indent="0">
              <a:buNone/>
            </a:pPr>
            <a:r>
              <a:rPr lang="en-US" sz="2000" dirty="0"/>
              <a:t>1. “except in the case of </a:t>
            </a:r>
            <a:r>
              <a:rPr lang="en-US" sz="2000" i="1" dirty="0"/>
              <a:t>[tenant’s]</a:t>
            </a:r>
            <a:r>
              <a:rPr lang="en-US" sz="2000" dirty="0"/>
              <a:t> bankruptcy or insolvency”</a:t>
            </a:r>
          </a:p>
        </p:txBody>
      </p:sp>
      <p:sp>
        <p:nvSpPr>
          <p:cNvPr id="3" name="Slide Number Placeholder 2"/>
          <p:cNvSpPr>
            <a:spLocks noGrp="1"/>
          </p:cNvSpPr>
          <p:nvPr>
            <p:ph type="sldNum" sz="quarter" idx="12"/>
          </p:nvPr>
        </p:nvSpPr>
        <p:spPr/>
        <p:txBody>
          <a:bodyPr/>
          <a:lstStyle/>
          <a:p>
            <a:fld id="{F7864337-BFD1-4860-8500-465E7CE9B961}" type="slidenum">
              <a:rPr lang="en-US" smtClean="0"/>
              <a:t>13</a:t>
            </a:fld>
            <a:endParaRPr lang="en-US" dirty="0"/>
          </a:p>
        </p:txBody>
      </p:sp>
    </p:spTree>
    <p:extLst>
      <p:ext uri="{BB962C8B-B14F-4D97-AF65-F5344CB8AC3E}">
        <p14:creationId xmlns:p14="http://schemas.microsoft.com/office/powerpoint/2010/main" val="7148386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DST Example</a:t>
            </a:r>
          </a:p>
        </p:txBody>
      </p:sp>
      <p:sp>
        <p:nvSpPr>
          <p:cNvPr id="4" name="Content Placeholder 3"/>
          <p:cNvSpPr>
            <a:spLocks noGrp="1"/>
          </p:cNvSpPr>
          <p:nvPr>
            <p:ph sz="half" idx="2"/>
          </p:nvPr>
        </p:nvSpPr>
        <p:spPr/>
        <p:txBody>
          <a:bodyPr>
            <a:normAutofit fontScale="85000" lnSpcReduction="20000"/>
          </a:bodyPr>
          <a:lstStyle/>
          <a:p>
            <a:r>
              <a:rPr lang="en-US" dirty="0"/>
              <a:t>Creator (often an affiliate of the DST syndicator called the “depositor”) owns real property.</a:t>
            </a:r>
          </a:p>
          <a:p>
            <a:r>
              <a:rPr lang="en-US" dirty="0"/>
              <a:t>DST Formation Steps:</a:t>
            </a:r>
          </a:p>
          <a:p>
            <a:pPr lvl="1"/>
            <a:r>
              <a:rPr lang="en-US" dirty="0"/>
              <a:t>Creator leases to tenant(s),</a:t>
            </a:r>
          </a:p>
          <a:p>
            <a:pPr lvl="1"/>
            <a:r>
              <a:rPr lang="en-US" dirty="0"/>
              <a:t>Creator contributes to DST in exchange for all of the beneficial interests; </a:t>
            </a:r>
          </a:p>
          <a:p>
            <a:pPr lvl="1"/>
            <a:r>
              <a:rPr lang="en-US" dirty="0"/>
              <a:t>Creator sells beneficial interests to exchangors (typically); </a:t>
            </a:r>
          </a:p>
          <a:p>
            <a:pPr lvl="1"/>
            <a:r>
              <a:rPr lang="en-US" dirty="0"/>
              <a:t>DST collects rent from tenant and distributes it to the beneficial interest holders.</a:t>
            </a:r>
          </a:p>
        </p:txBody>
      </p:sp>
      <p:sp>
        <p:nvSpPr>
          <p:cNvPr id="3" name="Oval 2"/>
          <p:cNvSpPr/>
          <p:nvPr/>
        </p:nvSpPr>
        <p:spPr>
          <a:xfrm>
            <a:off x="1791457" y="2349500"/>
            <a:ext cx="1030817" cy="6096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DST</a:t>
            </a:r>
          </a:p>
        </p:txBody>
      </p:sp>
      <p:sp>
        <p:nvSpPr>
          <p:cNvPr id="6" name="TextBox 5"/>
          <p:cNvSpPr txBox="1"/>
          <p:nvPr/>
        </p:nvSpPr>
        <p:spPr>
          <a:xfrm>
            <a:off x="1735619" y="1650762"/>
            <a:ext cx="1142492" cy="369332"/>
          </a:xfrm>
          <a:prstGeom prst="rect">
            <a:avLst/>
          </a:prstGeom>
          <a:noFill/>
        </p:spPr>
        <p:txBody>
          <a:bodyPr wrap="none" rtlCol="0">
            <a:spAutoFit/>
          </a:bodyPr>
          <a:lstStyle/>
          <a:p>
            <a:pPr algn="ctr"/>
            <a:r>
              <a:rPr lang="en-US" dirty="0"/>
              <a:t>BI Holders</a:t>
            </a:r>
          </a:p>
        </p:txBody>
      </p:sp>
      <p:cxnSp>
        <p:nvCxnSpPr>
          <p:cNvPr id="8" name="Straight Connector 7"/>
          <p:cNvCxnSpPr>
            <a:stCxn id="6" idx="2"/>
            <a:endCxn id="3" idx="0"/>
          </p:cNvCxnSpPr>
          <p:nvPr/>
        </p:nvCxnSpPr>
        <p:spPr>
          <a:xfrm>
            <a:off x="2306865" y="2020094"/>
            <a:ext cx="1" cy="329406"/>
          </a:xfrm>
          <a:prstGeom prst="line">
            <a:avLst/>
          </a:prstGeom>
        </p:spPr>
        <p:style>
          <a:lnRef idx="3">
            <a:schemeClr val="dk1"/>
          </a:lnRef>
          <a:fillRef idx="0">
            <a:schemeClr val="dk1"/>
          </a:fillRef>
          <a:effectRef idx="2">
            <a:schemeClr val="dk1"/>
          </a:effectRef>
          <a:fontRef idx="minor">
            <a:schemeClr val="tx1"/>
          </a:fontRef>
        </p:style>
      </p:cxnSp>
      <p:cxnSp>
        <p:nvCxnSpPr>
          <p:cNvPr id="9" name="Straight Connector 8"/>
          <p:cNvCxnSpPr>
            <a:endCxn id="3" idx="0"/>
          </p:cNvCxnSpPr>
          <p:nvPr/>
        </p:nvCxnSpPr>
        <p:spPr>
          <a:xfrm flipH="1">
            <a:off x="2306866" y="2020094"/>
            <a:ext cx="248708" cy="329406"/>
          </a:xfrm>
          <a:prstGeom prst="line">
            <a:avLst/>
          </a:prstGeom>
        </p:spPr>
        <p:style>
          <a:lnRef idx="3">
            <a:schemeClr val="dk1"/>
          </a:lnRef>
          <a:fillRef idx="0">
            <a:schemeClr val="dk1"/>
          </a:fillRef>
          <a:effectRef idx="2">
            <a:schemeClr val="dk1"/>
          </a:effectRef>
          <a:fontRef idx="minor">
            <a:schemeClr val="tx1"/>
          </a:fontRef>
        </p:style>
      </p:cxnSp>
      <p:cxnSp>
        <p:nvCxnSpPr>
          <p:cNvPr id="12" name="Straight Connector 11"/>
          <p:cNvCxnSpPr>
            <a:endCxn id="3" idx="0"/>
          </p:cNvCxnSpPr>
          <p:nvPr/>
        </p:nvCxnSpPr>
        <p:spPr>
          <a:xfrm>
            <a:off x="2058157" y="2032793"/>
            <a:ext cx="248709" cy="316707"/>
          </a:xfrm>
          <a:prstGeom prst="line">
            <a:avLst/>
          </a:prstGeom>
        </p:spPr>
        <p:style>
          <a:lnRef idx="3">
            <a:schemeClr val="dk1"/>
          </a:lnRef>
          <a:fillRef idx="0">
            <a:schemeClr val="dk1"/>
          </a:fillRef>
          <a:effectRef idx="2">
            <a:schemeClr val="dk1"/>
          </a:effectRef>
          <a:fontRef idx="minor">
            <a:schemeClr val="tx1"/>
          </a:fontRef>
        </p:style>
      </p:cxnSp>
      <p:cxnSp>
        <p:nvCxnSpPr>
          <p:cNvPr id="14" name="Straight Connector 13"/>
          <p:cNvCxnSpPr>
            <a:stCxn id="3" idx="4"/>
            <a:endCxn id="16" idx="0"/>
          </p:cNvCxnSpPr>
          <p:nvPr/>
        </p:nvCxnSpPr>
        <p:spPr>
          <a:xfrm flipH="1">
            <a:off x="2306865" y="2959100"/>
            <a:ext cx="1" cy="316707"/>
          </a:xfrm>
          <a:prstGeom prst="line">
            <a:avLst/>
          </a:prstGeom>
        </p:spPr>
        <p:style>
          <a:lnRef idx="3">
            <a:schemeClr val="dk1"/>
          </a:lnRef>
          <a:fillRef idx="0">
            <a:schemeClr val="dk1"/>
          </a:fillRef>
          <a:effectRef idx="2">
            <a:schemeClr val="dk1"/>
          </a:effectRef>
          <a:fontRef idx="minor">
            <a:schemeClr val="tx1"/>
          </a:fontRef>
        </p:style>
      </p:cxnSp>
      <p:sp>
        <p:nvSpPr>
          <p:cNvPr id="16" name="TextBox 15"/>
          <p:cNvSpPr txBox="1"/>
          <p:nvPr/>
        </p:nvSpPr>
        <p:spPr>
          <a:xfrm>
            <a:off x="1580416" y="3275807"/>
            <a:ext cx="1452898" cy="369332"/>
          </a:xfrm>
          <a:prstGeom prst="rect">
            <a:avLst/>
          </a:prstGeom>
          <a:noFill/>
        </p:spPr>
        <p:txBody>
          <a:bodyPr wrap="none" rtlCol="0">
            <a:spAutoFit/>
          </a:bodyPr>
          <a:lstStyle/>
          <a:p>
            <a:pPr algn="ctr"/>
            <a:r>
              <a:rPr lang="en-US" dirty="0"/>
              <a:t>Real Property</a:t>
            </a:r>
          </a:p>
        </p:txBody>
      </p:sp>
      <p:sp>
        <p:nvSpPr>
          <p:cNvPr id="27" name="TextBox 26"/>
          <p:cNvSpPr txBox="1"/>
          <p:nvPr/>
        </p:nvSpPr>
        <p:spPr>
          <a:xfrm>
            <a:off x="1851548" y="5221857"/>
            <a:ext cx="1051698" cy="369332"/>
          </a:xfrm>
          <a:prstGeom prst="rect">
            <a:avLst/>
          </a:prstGeom>
          <a:noFill/>
        </p:spPr>
        <p:txBody>
          <a:bodyPr wrap="none" rtlCol="0">
            <a:spAutoFit/>
          </a:bodyPr>
          <a:lstStyle/>
          <a:p>
            <a:r>
              <a:rPr lang="en-US" dirty="0"/>
              <a:t>Tenant(s)</a:t>
            </a:r>
          </a:p>
        </p:txBody>
      </p:sp>
      <p:sp>
        <p:nvSpPr>
          <p:cNvPr id="7" name="Slide Number Placeholder 6"/>
          <p:cNvSpPr>
            <a:spLocks noGrp="1"/>
          </p:cNvSpPr>
          <p:nvPr>
            <p:ph type="sldNum" sz="quarter" idx="12"/>
          </p:nvPr>
        </p:nvSpPr>
        <p:spPr/>
        <p:txBody>
          <a:bodyPr/>
          <a:lstStyle/>
          <a:p>
            <a:fld id="{F7864337-BFD1-4860-8500-465E7CE9B961}" type="slidenum">
              <a:rPr lang="en-US" smtClean="0"/>
              <a:t>14</a:t>
            </a:fld>
            <a:endParaRPr lang="en-US" dirty="0"/>
          </a:p>
        </p:txBody>
      </p:sp>
      <p:sp>
        <p:nvSpPr>
          <p:cNvPr id="19" name="Arrow: Right 18">
            <a:extLst>
              <a:ext uri="{FF2B5EF4-FFF2-40B4-BE49-F238E27FC236}">
                <a16:creationId xmlns:a16="http://schemas.microsoft.com/office/drawing/2014/main" id="{E3268D23-83D0-401D-BD48-18A8DD2F1148}"/>
              </a:ext>
            </a:extLst>
          </p:cNvPr>
          <p:cNvSpPr/>
          <p:nvPr/>
        </p:nvSpPr>
        <p:spPr>
          <a:xfrm rot="16200000" flipV="1">
            <a:off x="1140165" y="4248345"/>
            <a:ext cx="1592674" cy="290090"/>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400" dirty="0"/>
              <a:t>Rent</a:t>
            </a:r>
          </a:p>
        </p:txBody>
      </p:sp>
      <p:sp>
        <p:nvSpPr>
          <p:cNvPr id="20" name="Arrow: Right 19">
            <a:extLst>
              <a:ext uri="{FF2B5EF4-FFF2-40B4-BE49-F238E27FC236}">
                <a16:creationId xmlns:a16="http://schemas.microsoft.com/office/drawing/2014/main" id="{8FB9EF07-65DE-4352-9500-97FA40E702CB}"/>
              </a:ext>
            </a:extLst>
          </p:cNvPr>
          <p:cNvSpPr/>
          <p:nvPr/>
        </p:nvSpPr>
        <p:spPr>
          <a:xfrm rot="16200000" flipV="1">
            <a:off x="1249260" y="2551381"/>
            <a:ext cx="1352664" cy="290090"/>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400" dirty="0"/>
              <a:t>Distributions</a:t>
            </a:r>
          </a:p>
        </p:txBody>
      </p:sp>
      <p:sp>
        <p:nvSpPr>
          <p:cNvPr id="22" name="Right Arrow 23">
            <a:extLst>
              <a:ext uri="{FF2B5EF4-FFF2-40B4-BE49-F238E27FC236}">
                <a16:creationId xmlns:a16="http://schemas.microsoft.com/office/drawing/2014/main" id="{4F5A1DB7-54C8-45D4-8522-FCB363FE15CA}"/>
              </a:ext>
            </a:extLst>
          </p:cNvPr>
          <p:cNvSpPr/>
          <p:nvPr/>
        </p:nvSpPr>
        <p:spPr>
          <a:xfrm rot="5400000">
            <a:off x="1506856" y="4256966"/>
            <a:ext cx="1600018" cy="300530"/>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400" dirty="0"/>
              <a:t>Lease(s)</a:t>
            </a:r>
          </a:p>
        </p:txBody>
      </p:sp>
    </p:spTree>
    <p:extLst>
      <p:ext uri="{BB962C8B-B14F-4D97-AF65-F5344CB8AC3E}">
        <p14:creationId xmlns:p14="http://schemas.microsoft.com/office/powerpoint/2010/main" val="23151034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Solving DST/TIC Problems – the MTE</a:t>
            </a:r>
          </a:p>
        </p:txBody>
      </p:sp>
      <p:sp>
        <p:nvSpPr>
          <p:cNvPr id="4" name="Content Placeholder 3"/>
          <p:cNvSpPr>
            <a:spLocks noGrp="1"/>
          </p:cNvSpPr>
          <p:nvPr>
            <p:ph sz="half" idx="2"/>
          </p:nvPr>
        </p:nvSpPr>
        <p:spPr/>
        <p:txBody>
          <a:bodyPr>
            <a:normAutofit fontScale="70000" lnSpcReduction="20000"/>
          </a:bodyPr>
          <a:lstStyle/>
          <a:p>
            <a:r>
              <a:rPr lang="en-US" dirty="0"/>
              <a:t>DST owns real property but leases (“</a:t>
            </a:r>
            <a:r>
              <a:rPr lang="en-US" b="1" u="sng" dirty="0"/>
              <a:t>Master Lease</a:t>
            </a:r>
            <a:r>
              <a:rPr lang="en-US" dirty="0"/>
              <a:t>”) to master tenant entity (“</a:t>
            </a:r>
            <a:r>
              <a:rPr lang="en-US" b="1" u="sng" dirty="0"/>
              <a:t>MTE</a:t>
            </a:r>
            <a:r>
              <a:rPr lang="en-US" dirty="0"/>
              <a:t>”).</a:t>
            </a:r>
          </a:p>
          <a:p>
            <a:pPr lvl="1"/>
            <a:r>
              <a:rPr lang="en-US" dirty="0"/>
              <a:t>MTE ownership needs some difference from DST ownership to support master lease for tax purposes.</a:t>
            </a:r>
          </a:p>
          <a:p>
            <a:r>
              <a:rPr lang="en-US" dirty="0"/>
              <a:t>MTE sub-leases to Tenants.  It can do the “7 deadly sins” for itself.</a:t>
            </a:r>
          </a:p>
          <a:p>
            <a:r>
              <a:rPr lang="en-US" dirty="0"/>
              <a:t>MTE rent to DST is independent of its rent received from Tenants.  </a:t>
            </a:r>
          </a:p>
          <a:p>
            <a:pPr lvl="1"/>
            <a:r>
              <a:rPr lang="en-US" dirty="0"/>
              <a:t>MTE has economic risk (and ideally, relevant profit margin).</a:t>
            </a:r>
          </a:p>
          <a:p>
            <a:pPr marL="0" indent="0">
              <a:buNone/>
            </a:pPr>
            <a:r>
              <a:rPr lang="en-US" dirty="0"/>
              <a:t>(This also works in TIC deals to solve trade/business issues.)</a:t>
            </a:r>
          </a:p>
        </p:txBody>
      </p:sp>
      <p:sp>
        <p:nvSpPr>
          <p:cNvPr id="5" name="Rounded Rectangle 4"/>
          <p:cNvSpPr/>
          <p:nvPr/>
        </p:nvSpPr>
        <p:spPr>
          <a:xfrm>
            <a:off x="806449" y="5301106"/>
            <a:ext cx="861484" cy="5842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MTE</a:t>
            </a:r>
          </a:p>
        </p:txBody>
      </p:sp>
      <p:sp>
        <p:nvSpPr>
          <p:cNvPr id="3" name="Oval 2"/>
          <p:cNvSpPr/>
          <p:nvPr/>
        </p:nvSpPr>
        <p:spPr>
          <a:xfrm>
            <a:off x="721783" y="2349500"/>
            <a:ext cx="1030817" cy="6096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DST</a:t>
            </a:r>
          </a:p>
        </p:txBody>
      </p:sp>
      <p:sp>
        <p:nvSpPr>
          <p:cNvPr id="6" name="TextBox 5"/>
          <p:cNvSpPr txBox="1"/>
          <p:nvPr/>
        </p:nvSpPr>
        <p:spPr>
          <a:xfrm>
            <a:off x="665945" y="1650762"/>
            <a:ext cx="1142492" cy="369332"/>
          </a:xfrm>
          <a:prstGeom prst="rect">
            <a:avLst/>
          </a:prstGeom>
          <a:noFill/>
        </p:spPr>
        <p:txBody>
          <a:bodyPr wrap="none" rtlCol="0">
            <a:spAutoFit/>
          </a:bodyPr>
          <a:lstStyle/>
          <a:p>
            <a:pPr algn="ctr"/>
            <a:r>
              <a:rPr lang="en-US" dirty="0"/>
              <a:t>BI Holders</a:t>
            </a:r>
          </a:p>
        </p:txBody>
      </p:sp>
      <p:cxnSp>
        <p:nvCxnSpPr>
          <p:cNvPr id="8" name="Straight Connector 7"/>
          <p:cNvCxnSpPr>
            <a:stCxn id="6" idx="2"/>
            <a:endCxn id="3" idx="0"/>
          </p:cNvCxnSpPr>
          <p:nvPr/>
        </p:nvCxnSpPr>
        <p:spPr>
          <a:xfrm>
            <a:off x="1237191" y="2020094"/>
            <a:ext cx="1" cy="329406"/>
          </a:xfrm>
          <a:prstGeom prst="line">
            <a:avLst/>
          </a:prstGeom>
        </p:spPr>
        <p:style>
          <a:lnRef idx="3">
            <a:schemeClr val="dk1"/>
          </a:lnRef>
          <a:fillRef idx="0">
            <a:schemeClr val="dk1"/>
          </a:fillRef>
          <a:effectRef idx="2">
            <a:schemeClr val="dk1"/>
          </a:effectRef>
          <a:fontRef idx="minor">
            <a:schemeClr val="tx1"/>
          </a:fontRef>
        </p:style>
      </p:cxnSp>
      <p:cxnSp>
        <p:nvCxnSpPr>
          <p:cNvPr id="9" name="Straight Connector 8"/>
          <p:cNvCxnSpPr>
            <a:endCxn id="3" idx="0"/>
          </p:cNvCxnSpPr>
          <p:nvPr/>
        </p:nvCxnSpPr>
        <p:spPr>
          <a:xfrm flipH="1">
            <a:off x="1237192" y="2020094"/>
            <a:ext cx="248708" cy="329406"/>
          </a:xfrm>
          <a:prstGeom prst="line">
            <a:avLst/>
          </a:prstGeom>
        </p:spPr>
        <p:style>
          <a:lnRef idx="3">
            <a:schemeClr val="dk1"/>
          </a:lnRef>
          <a:fillRef idx="0">
            <a:schemeClr val="dk1"/>
          </a:fillRef>
          <a:effectRef idx="2">
            <a:schemeClr val="dk1"/>
          </a:effectRef>
          <a:fontRef idx="minor">
            <a:schemeClr val="tx1"/>
          </a:fontRef>
        </p:style>
      </p:cxnSp>
      <p:cxnSp>
        <p:nvCxnSpPr>
          <p:cNvPr id="12" name="Straight Connector 11"/>
          <p:cNvCxnSpPr>
            <a:endCxn id="3" idx="0"/>
          </p:cNvCxnSpPr>
          <p:nvPr/>
        </p:nvCxnSpPr>
        <p:spPr>
          <a:xfrm>
            <a:off x="988483" y="2032793"/>
            <a:ext cx="248709" cy="316707"/>
          </a:xfrm>
          <a:prstGeom prst="line">
            <a:avLst/>
          </a:prstGeom>
        </p:spPr>
        <p:style>
          <a:lnRef idx="3">
            <a:schemeClr val="dk1"/>
          </a:lnRef>
          <a:fillRef idx="0">
            <a:schemeClr val="dk1"/>
          </a:fillRef>
          <a:effectRef idx="2">
            <a:schemeClr val="dk1"/>
          </a:effectRef>
          <a:fontRef idx="minor">
            <a:schemeClr val="tx1"/>
          </a:fontRef>
        </p:style>
      </p:cxnSp>
      <p:cxnSp>
        <p:nvCxnSpPr>
          <p:cNvPr id="14" name="Straight Connector 13"/>
          <p:cNvCxnSpPr>
            <a:stCxn id="3" idx="4"/>
            <a:endCxn id="16" idx="0"/>
          </p:cNvCxnSpPr>
          <p:nvPr/>
        </p:nvCxnSpPr>
        <p:spPr>
          <a:xfrm flipH="1">
            <a:off x="1237191" y="2959100"/>
            <a:ext cx="1" cy="316707"/>
          </a:xfrm>
          <a:prstGeom prst="line">
            <a:avLst/>
          </a:prstGeom>
        </p:spPr>
        <p:style>
          <a:lnRef idx="3">
            <a:schemeClr val="dk1"/>
          </a:lnRef>
          <a:fillRef idx="0">
            <a:schemeClr val="dk1"/>
          </a:fillRef>
          <a:effectRef idx="2">
            <a:schemeClr val="dk1"/>
          </a:effectRef>
          <a:fontRef idx="minor">
            <a:schemeClr val="tx1"/>
          </a:fontRef>
        </p:style>
      </p:cxnSp>
      <p:sp>
        <p:nvSpPr>
          <p:cNvPr id="16" name="TextBox 15"/>
          <p:cNvSpPr txBox="1"/>
          <p:nvPr/>
        </p:nvSpPr>
        <p:spPr>
          <a:xfrm>
            <a:off x="510742" y="3275807"/>
            <a:ext cx="1452898" cy="369332"/>
          </a:xfrm>
          <a:prstGeom prst="rect">
            <a:avLst/>
          </a:prstGeom>
          <a:noFill/>
        </p:spPr>
        <p:txBody>
          <a:bodyPr wrap="none" rtlCol="0">
            <a:spAutoFit/>
          </a:bodyPr>
          <a:lstStyle/>
          <a:p>
            <a:pPr algn="ctr"/>
            <a:r>
              <a:rPr lang="en-US" dirty="0"/>
              <a:t>Real Property</a:t>
            </a:r>
          </a:p>
        </p:txBody>
      </p:sp>
      <p:sp>
        <p:nvSpPr>
          <p:cNvPr id="23" name="Right Arrow 22"/>
          <p:cNvSpPr/>
          <p:nvPr/>
        </p:nvSpPr>
        <p:spPr>
          <a:xfrm rot="5400000">
            <a:off x="440854" y="4123448"/>
            <a:ext cx="1592674" cy="55620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Master Lease</a:t>
            </a:r>
          </a:p>
        </p:txBody>
      </p:sp>
      <p:sp>
        <p:nvSpPr>
          <p:cNvPr id="24" name="Right Arrow 23"/>
          <p:cNvSpPr/>
          <p:nvPr/>
        </p:nvSpPr>
        <p:spPr>
          <a:xfrm>
            <a:off x="1752600" y="5230257"/>
            <a:ext cx="1215183" cy="300530"/>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400" dirty="0"/>
              <a:t>Leases</a:t>
            </a:r>
          </a:p>
        </p:txBody>
      </p:sp>
      <p:sp>
        <p:nvSpPr>
          <p:cNvPr id="25" name="Right Arrow 24"/>
          <p:cNvSpPr/>
          <p:nvPr/>
        </p:nvSpPr>
        <p:spPr>
          <a:xfrm>
            <a:off x="1752600" y="5408540"/>
            <a:ext cx="1215183" cy="300530"/>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400" dirty="0"/>
              <a:t>Leases</a:t>
            </a:r>
          </a:p>
        </p:txBody>
      </p:sp>
      <p:sp>
        <p:nvSpPr>
          <p:cNvPr id="26" name="Right Arrow 25"/>
          <p:cNvSpPr/>
          <p:nvPr/>
        </p:nvSpPr>
        <p:spPr>
          <a:xfrm>
            <a:off x="1752600" y="5609272"/>
            <a:ext cx="1215183" cy="300530"/>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400" dirty="0"/>
              <a:t>Leases</a:t>
            </a:r>
          </a:p>
        </p:txBody>
      </p:sp>
      <p:sp>
        <p:nvSpPr>
          <p:cNvPr id="27" name="TextBox 26"/>
          <p:cNvSpPr txBox="1"/>
          <p:nvPr/>
        </p:nvSpPr>
        <p:spPr>
          <a:xfrm>
            <a:off x="3111500" y="5558805"/>
            <a:ext cx="910634" cy="369332"/>
          </a:xfrm>
          <a:prstGeom prst="rect">
            <a:avLst/>
          </a:prstGeom>
          <a:noFill/>
        </p:spPr>
        <p:txBody>
          <a:bodyPr wrap="none" rtlCol="0">
            <a:spAutoFit/>
          </a:bodyPr>
          <a:lstStyle/>
          <a:p>
            <a:r>
              <a:rPr lang="en-US" dirty="0"/>
              <a:t>Tenants</a:t>
            </a:r>
          </a:p>
        </p:txBody>
      </p:sp>
      <p:sp>
        <p:nvSpPr>
          <p:cNvPr id="7" name="Slide Number Placeholder 6"/>
          <p:cNvSpPr>
            <a:spLocks noGrp="1"/>
          </p:cNvSpPr>
          <p:nvPr>
            <p:ph type="sldNum" sz="quarter" idx="12"/>
          </p:nvPr>
        </p:nvSpPr>
        <p:spPr/>
        <p:txBody>
          <a:bodyPr/>
          <a:lstStyle/>
          <a:p>
            <a:fld id="{F7864337-BFD1-4860-8500-465E7CE9B961}" type="slidenum">
              <a:rPr lang="en-US" smtClean="0"/>
              <a:t>15</a:t>
            </a:fld>
            <a:endParaRPr lang="en-US" dirty="0"/>
          </a:p>
        </p:txBody>
      </p:sp>
      <p:sp>
        <p:nvSpPr>
          <p:cNvPr id="18" name="Arrow: Right 17">
            <a:extLst>
              <a:ext uri="{FF2B5EF4-FFF2-40B4-BE49-F238E27FC236}">
                <a16:creationId xmlns:a16="http://schemas.microsoft.com/office/drawing/2014/main" id="{8AB5AF1A-61DA-41ED-AD3F-0957404C5C0C}"/>
              </a:ext>
            </a:extLst>
          </p:cNvPr>
          <p:cNvSpPr/>
          <p:nvPr/>
        </p:nvSpPr>
        <p:spPr>
          <a:xfrm rot="10800000" flipV="1">
            <a:off x="1752599" y="5886873"/>
            <a:ext cx="1215183" cy="290090"/>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400" dirty="0"/>
              <a:t>Rent</a:t>
            </a:r>
          </a:p>
        </p:txBody>
      </p:sp>
      <p:sp>
        <p:nvSpPr>
          <p:cNvPr id="19" name="Arrow: Right 18">
            <a:extLst>
              <a:ext uri="{FF2B5EF4-FFF2-40B4-BE49-F238E27FC236}">
                <a16:creationId xmlns:a16="http://schemas.microsoft.com/office/drawing/2014/main" id="{E3268D23-83D0-401D-BD48-18A8DD2F1148}"/>
              </a:ext>
            </a:extLst>
          </p:cNvPr>
          <p:cNvSpPr/>
          <p:nvPr/>
        </p:nvSpPr>
        <p:spPr>
          <a:xfrm rot="16200000" flipV="1">
            <a:off x="70491" y="4248345"/>
            <a:ext cx="1592674" cy="290090"/>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400" dirty="0"/>
              <a:t>Rent</a:t>
            </a:r>
          </a:p>
        </p:txBody>
      </p:sp>
      <p:sp>
        <p:nvSpPr>
          <p:cNvPr id="20" name="Arrow: Right 19">
            <a:extLst>
              <a:ext uri="{FF2B5EF4-FFF2-40B4-BE49-F238E27FC236}">
                <a16:creationId xmlns:a16="http://schemas.microsoft.com/office/drawing/2014/main" id="{8FB9EF07-65DE-4352-9500-97FA40E702CB}"/>
              </a:ext>
            </a:extLst>
          </p:cNvPr>
          <p:cNvSpPr/>
          <p:nvPr/>
        </p:nvSpPr>
        <p:spPr>
          <a:xfrm rot="16200000" flipV="1">
            <a:off x="179586" y="2551381"/>
            <a:ext cx="1352664" cy="290090"/>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400" dirty="0"/>
              <a:t>Distributions</a:t>
            </a:r>
          </a:p>
        </p:txBody>
      </p:sp>
    </p:spTree>
    <p:extLst>
      <p:ext uri="{BB962C8B-B14F-4D97-AF65-F5344CB8AC3E}">
        <p14:creationId xmlns:p14="http://schemas.microsoft.com/office/powerpoint/2010/main" val="40298855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A237A-EC9D-45E5-AB19-C12150E61CC0}"/>
              </a:ext>
            </a:extLst>
          </p:cNvPr>
          <p:cNvSpPr>
            <a:spLocks noGrp="1"/>
          </p:cNvSpPr>
          <p:nvPr>
            <p:ph type="title"/>
          </p:nvPr>
        </p:nvSpPr>
        <p:spPr/>
        <p:txBody>
          <a:bodyPr/>
          <a:lstStyle/>
          <a:p>
            <a:r>
              <a:rPr lang="en-US" dirty="0"/>
              <a:t>Reverse &amp; Improvement Exchanges</a:t>
            </a:r>
          </a:p>
        </p:txBody>
      </p:sp>
      <p:sp>
        <p:nvSpPr>
          <p:cNvPr id="6" name="Content Placeholder 5">
            <a:extLst>
              <a:ext uri="{FF2B5EF4-FFF2-40B4-BE49-F238E27FC236}">
                <a16:creationId xmlns:a16="http://schemas.microsoft.com/office/drawing/2014/main" id="{44E7D20E-C909-443C-A70D-642CA1D38813}"/>
              </a:ext>
            </a:extLst>
          </p:cNvPr>
          <p:cNvSpPr>
            <a:spLocks noGrp="1"/>
          </p:cNvSpPr>
          <p:nvPr>
            <p:ph idx="1"/>
          </p:nvPr>
        </p:nvSpPr>
        <p:spPr/>
        <p:txBody>
          <a:bodyPr>
            <a:normAutofit fontScale="70000" lnSpcReduction="20000"/>
          </a:bodyPr>
          <a:lstStyle/>
          <a:p>
            <a:r>
              <a:rPr lang="en-US" dirty="0"/>
              <a:t>What if you want to:</a:t>
            </a:r>
          </a:p>
          <a:p>
            <a:pPr lvl="1"/>
            <a:r>
              <a:rPr lang="en-US" dirty="0"/>
              <a:t>Buy </a:t>
            </a:r>
            <a:r>
              <a:rPr lang="en-US" i="1" dirty="0"/>
              <a:t>before </a:t>
            </a:r>
            <a:r>
              <a:rPr lang="en-US" dirty="0"/>
              <a:t>you sell?</a:t>
            </a:r>
          </a:p>
          <a:p>
            <a:pPr lvl="1"/>
            <a:r>
              <a:rPr lang="en-US" dirty="0"/>
              <a:t>Build something?</a:t>
            </a:r>
          </a:p>
          <a:p>
            <a:r>
              <a:rPr lang="en-US" dirty="0"/>
              <a:t>“Safe Harbor” reverse exchanges defined by Rev. Proc. 2000-37</a:t>
            </a:r>
          </a:p>
          <a:p>
            <a:pPr lvl="1"/>
            <a:r>
              <a:rPr lang="en-US" dirty="0"/>
              <a:t>Exchange Accommodation Titleholder (“</a:t>
            </a:r>
            <a:r>
              <a:rPr lang="en-US" b="1" u="sng" dirty="0"/>
              <a:t>EAT</a:t>
            </a:r>
            <a:r>
              <a:rPr lang="en-US" dirty="0"/>
              <a:t>”) acquires “qualified indicia of ownership” of replacement property.</a:t>
            </a:r>
          </a:p>
          <a:p>
            <a:pPr lvl="2"/>
            <a:r>
              <a:rPr lang="en-US" dirty="0"/>
              <a:t>Exchangor contracts to acquire and assigns that contract to the EAT.</a:t>
            </a:r>
          </a:p>
          <a:p>
            <a:pPr lvl="1"/>
            <a:r>
              <a:rPr lang="en-US" dirty="0"/>
              <a:t>Exchangor may fund EAT’s acquisition and may lease from EAT.</a:t>
            </a:r>
            <a:br>
              <a:rPr lang="en-US" dirty="0"/>
            </a:br>
            <a:r>
              <a:rPr lang="en-US" dirty="0"/>
              <a:t>(Rev. Proc. 2000-37 is permissive on non-market terms)</a:t>
            </a:r>
          </a:p>
          <a:p>
            <a:pPr lvl="1"/>
            <a:r>
              <a:rPr lang="en-US" dirty="0"/>
              <a:t>45 days to identify &amp; 180 days to close </a:t>
            </a:r>
            <a:r>
              <a:rPr lang="en-US" i="1" dirty="0"/>
              <a:t>from date EAT obtains “qualified indicia”</a:t>
            </a:r>
            <a:r>
              <a:rPr lang="en-US" dirty="0"/>
              <a:t> (otherwise just like in a deferred exchange).</a:t>
            </a:r>
          </a:p>
          <a:p>
            <a:pPr lvl="2"/>
            <a:r>
              <a:rPr lang="en-US" dirty="0"/>
              <a:t>Typically use QI in a deferred exchange to sell relinquished property and acquire replacement property from EAT.</a:t>
            </a:r>
          </a:p>
          <a:p>
            <a:pPr lvl="1"/>
            <a:r>
              <a:rPr lang="en-US" dirty="0"/>
              <a:t>Exchangor </a:t>
            </a:r>
          </a:p>
          <a:p>
            <a:r>
              <a:rPr lang="en-US" dirty="0"/>
              <a:t>Non-safe-harbor parking arrangements exist, although present additional tax risk.</a:t>
            </a:r>
          </a:p>
          <a:p>
            <a:pPr lvl="1"/>
            <a:r>
              <a:rPr lang="en-US" dirty="0"/>
              <a:t>Typically structured similarly, but longer than 180 days to close.</a:t>
            </a:r>
          </a:p>
          <a:p>
            <a:pPr lvl="1"/>
            <a:r>
              <a:rPr lang="en-US" i="1" dirty="0"/>
              <a:t>Estate of Bartell v Commissioner</a:t>
            </a:r>
            <a:r>
              <a:rPr lang="en-US" dirty="0"/>
              <a:t>, 147 T.C. No. 5 (2016): 2 years to close.</a:t>
            </a:r>
          </a:p>
          <a:p>
            <a:pPr lvl="1"/>
            <a:endParaRPr lang="en-US" i="1" dirty="0"/>
          </a:p>
        </p:txBody>
      </p:sp>
      <p:sp>
        <p:nvSpPr>
          <p:cNvPr id="3" name="Slide Number Placeholder 2">
            <a:extLst>
              <a:ext uri="{FF2B5EF4-FFF2-40B4-BE49-F238E27FC236}">
                <a16:creationId xmlns:a16="http://schemas.microsoft.com/office/drawing/2014/main" id="{CB48972C-6E2B-4EEF-9678-130FFC7EB565}"/>
              </a:ext>
            </a:extLst>
          </p:cNvPr>
          <p:cNvSpPr>
            <a:spLocks noGrp="1"/>
          </p:cNvSpPr>
          <p:nvPr>
            <p:ph type="sldNum" sz="quarter" idx="12"/>
          </p:nvPr>
        </p:nvSpPr>
        <p:spPr/>
        <p:txBody>
          <a:bodyPr/>
          <a:lstStyle/>
          <a:p>
            <a:fld id="{125448A9-6091-405E-9B9D-D1845E71ADDD}" type="slidenum">
              <a:rPr lang="en-US" smtClean="0"/>
              <a:t>16</a:t>
            </a:fld>
            <a:endParaRPr lang="en-US" dirty="0"/>
          </a:p>
        </p:txBody>
      </p:sp>
    </p:spTree>
    <p:extLst>
      <p:ext uri="{BB962C8B-B14F-4D97-AF65-F5344CB8AC3E}">
        <p14:creationId xmlns:p14="http://schemas.microsoft.com/office/powerpoint/2010/main" val="12962231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967F89-A46B-4818-B802-22C2BD7378C4}"/>
              </a:ext>
            </a:extLst>
          </p:cNvPr>
          <p:cNvSpPr>
            <a:spLocks noGrp="1"/>
          </p:cNvSpPr>
          <p:nvPr>
            <p:ph type="title"/>
          </p:nvPr>
        </p:nvSpPr>
        <p:spPr/>
        <p:txBody>
          <a:bodyPr/>
          <a:lstStyle/>
          <a:p>
            <a:r>
              <a:rPr lang="en-US" dirty="0"/>
              <a:t>Reverse Exchange Example Process</a:t>
            </a:r>
          </a:p>
        </p:txBody>
      </p:sp>
      <p:sp>
        <p:nvSpPr>
          <p:cNvPr id="3" name="Content Placeholder 2">
            <a:extLst>
              <a:ext uri="{FF2B5EF4-FFF2-40B4-BE49-F238E27FC236}">
                <a16:creationId xmlns:a16="http://schemas.microsoft.com/office/drawing/2014/main" id="{5CBA153B-3608-4317-B816-3DAB478028EE}"/>
              </a:ext>
            </a:extLst>
          </p:cNvPr>
          <p:cNvSpPr>
            <a:spLocks noGrp="1"/>
          </p:cNvSpPr>
          <p:nvPr>
            <p:ph idx="1"/>
          </p:nvPr>
        </p:nvSpPr>
        <p:spPr/>
        <p:txBody>
          <a:bodyPr>
            <a:normAutofit fontScale="77500" lnSpcReduction="20000"/>
          </a:bodyPr>
          <a:lstStyle/>
          <a:p>
            <a:pPr marL="0" indent="0">
              <a:buNone/>
            </a:pPr>
            <a:r>
              <a:rPr lang="en-US" dirty="0"/>
              <a:t>1. Exchangor engages EAT and assigns the contract to buy replacement property.</a:t>
            </a:r>
          </a:p>
          <a:p>
            <a:pPr lvl="1"/>
            <a:r>
              <a:rPr lang="en-US" dirty="0"/>
              <a:t>EAT forms LLC as a disregarded entity.</a:t>
            </a:r>
          </a:p>
          <a:p>
            <a:pPr lvl="1"/>
            <a:r>
              <a:rPr lang="en-US" dirty="0"/>
              <a:t>Engagement includes contract to purchase LLC from EAT.</a:t>
            </a:r>
          </a:p>
          <a:p>
            <a:pPr marL="0" indent="0">
              <a:buNone/>
            </a:pPr>
            <a:r>
              <a:rPr lang="en-US" dirty="0"/>
              <a:t>2. LLC acquires replacement property (and performs any construction).</a:t>
            </a:r>
          </a:p>
          <a:p>
            <a:pPr lvl="1"/>
            <a:r>
              <a:rPr lang="en-US" dirty="0"/>
              <a:t>“Piggy bank” issue – where does LLC get the money to buy? Loan from Exchangor or an affiliate of Exchangor?  From a 3</a:t>
            </a:r>
            <a:r>
              <a:rPr lang="en-US" baseline="30000" dirty="0"/>
              <a:t>rd</a:t>
            </a:r>
            <a:r>
              <a:rPr lang="en-US" dirty="0"/>
              <a:t> Party?</a:t>
            </a:r>
          </a:p>
          <a:p>
            <a:pPr marL="0" indent="0">
              <a:buNone/>
            </a:pPr>
            <a:r>
              <a:rPr lang="en-US" dirty="0"/>
              <a:t>3. Exchangor sells relinquished property through QI as normal.</a:t>
            </a:r>
          </a:p>
          <a:p>
            <a:pPr marL="0" indent="0">
              <a:buNone/>
            </a:pPr>
            <a:r>
              <a:rPr lang="en-US" dirty="0"/>
              <a:t>4. Exchangor assigns contract to buy LLC from EAT to QI.  </a:t>
            </a:r>
          </a:p>
          <a:p>
            <a:pPr marL="0" indent="0">
              <a:buNone/>
            </a:pPr>
            <a:r>
              <a:rPr lang="en-US" dirty="0"/>
              <a:t>5. Exchangor acquires LLC (with the replacement property) from EAT, using QI account to fund purchase.</a:t>
            </a:r>
          </a:p>
          <a:p>
            <a:pPr lvl="1"/>
            <a:r>
              <a:rPr lang="en-US" dirty="0"/>
              <a:t>Includes assumption of any unpaid debts of LLC.  This is how replacement debt is created.</a:t>
            </a:r>
          </a:p>
          <a:p>
            <a:pPr marL="0" indent="0">
              <a:buNone/>
            </a:pPr>
            <a:r>
              <a:rPr lang="en-US" dirty="0"/>
              <a:t>6. EAT uses proceeds of sale to pay back loan(s)</a:t>
            </a:r>
          </a:p>
          <a:p>
            <a:endParaRPr lang="en-US" dirty="0"/>
          </a:p>
        </p:txBody>
      </p:sp>
      <p:sp>
        <p:nvSpPr>
          <p:cNvPr id="4" name="Slide Number Placeholder 3">
            <a:extLst>
              <a:ext uri="{FF2B5EF4-FFF2-40B4-BE49-F238E27FC236}">
                <a16:creationId xmlns:a16="http://schemas.microsoft.com/office/drawing/2014/main" id="{9030416E-3FC3-4901-89F9-3E24BC32819A}"/>
              </a:ext>
            </a:extLst>
          </p:cNvPr>
          <p:cNvSpPr>
            <a:spLocks noGrp="1"/>
          </p:cNvSpPr>
          <p:nvPr>
            <p:ph type="sldNum" sz="quarter" idx="12"/>
          </p:nvPr>
        </p:nvSpPr>
        <p:spPr/>
        <p:txBody>
          <a:bodyPr/>
          <a:lstStyle/>
          <a:p>
            <a:fld id="{125448A9-6091-405E-9B9D-D1845E71ADDD}" type="slidenum">
              <a:rPr lang="en-US" smtClean="0"/>
              <a:t>17</a:t>
            </a:fld>
            <a:endParaRPr lang="en-US" dirty="0"/>
          </a:p>
        </p:txBody>
      </p:sp>
    </p:spTree>
    <p:extLst>
      <p:ext uri="{BB962C8B-B14F-4D97-AF65-F5344CB8AC3E}">
        <p14:creationId xmlns:p14="http://schemas.microsoft.com/office/powerpoint/2010/main" val="40801379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A80FF-2DC1-4E9A-8842-E035B87DBA94}"/>
              </a:ext>
            </a:extLst>
          </p:cNvPr>
          <p:cNvSpPr>
            <a:spLocks noGrp="1"/>
          </p:cNvSpPr>
          <p:nvPr>
            <p:ph type="title"/>
          </p:nvPr>
        </p:nvSpPr>
        <p:spPr/>
        <p:txBody>
          <a:bodyPr/>
          <a:lstStyle/>
          <a:p>
            <a:r>
              <a:rPr lang="en-US" dirty="0"/>
              <a:t>The “Same Taxpayer” Problem</a:t>
            </a:r>
          </a:p>
        </p:txBody>
      </p:sp>
      <p:sp>
        <p:nvSpPr>
          <p:cNvPr id="3" name="Content Placeholder 2">
            <a:extLst>
              <a:ext uri="{FF2B5EF4-FFF2-40B4-BE49-F238E27FC236}">
                <a16:creationId xmlns:a16="http://schemas.microsoft.com/office/drawing/2014/main" id="{E1F7DD9F-F846-4191-AE16-9A8A82F97783}"/>
              </a:ext>
            </a:extLst>
          </p:cNvPr>
          <p:cNvSpPr>
            <a:spLocks noGrp="1"/>
          </p:cNvSpPr>
          <p:nvPr>
            <p:ph idx="1"/>
          </p:nvPr>
        </p:nvSpPr>
        <p:spPr/>
        <p:txBody>
          <a:bodyPr>
            <a:normAutofit fontScale="85000" lnSpcReduction="20000"/>
          </a:bodyPr>
          <a:lstStyle/>
          <a:p>
            <a:r>
              <a:rPr lang="en-US" dirty="0"/>
              <a:t>The same taxpayer must dispose of relinquished and acquire the replacement property.</a:t>
            </a:r>
          </a:p>
          <a:p>
            <a:pPr lvl="1"/>
            <a:r>
              <a:rPr lang="en-US" dirty="0"/>
              <a:t>IRC 1301 places specific emphasis on the identity of the exchanging taxpayer.</a:t>
            </a:r>
          </a:p>
          <a:p>
            <a:r>
              <a:rPr lang="en-US" dirty="0"/>
              <a:t>Disregarded entities are disregarded, so can acquire in them/sell through them.</a:t>
            </a:r>
          </a:p>
          <a:p>
            <a:r>
              <a:rPr lang="en-US" dirty="0"/>
              <a:t>Partnerships: what if some partners want to exchange </a:t>
            </a:r>
            <a:r>
              <a:rPr lang="en-US" i="1" dirty="0"/>
              <a:t>but others want cash</a:t>
            </a:r>
            <a:endParaRPr lang="en-US" dirty="0"/>
          </a:p>
          <a:p>
            <a:pPr lvl="1"/>
            <a:r>
              <a:rPr lang="en-US" dirty="0"/>
              <a:t>Solution 1: “Drop-and-swap” (if early in process, particularly before marketing or contracting to sell)</a:t>
            </a:r>
          </a:p>
          <a:p>
            <a:pPr lvl="1"/>
            <a:r>
              <a:rPr lang="en-US" dirty="0"/>
              <a:t>Solution 2: “PIN Transaction” (if too late for drop-and-swap)</a:t>
            </a:r>
          </a:p>
          <a:p>
            <a:pPr lvl="1"/>
            <a:r>
              <a:rPr lang="en-US" b="1" dirty="0"/>
              <a:t>Fact pattern for examples: </a:t>
            </a:r>
          </a:p>
          <a:p>
            <a:pPr lvl="2"/>
            <a:r>
              <a:rPr lang="en-US" dirty="0"/>
              <a:t>A, B, and C are members in LLC (tax partnership) that wants to sell real property.  </a:t>
            </a:r>
          </a:p>
          <a:p>
            <a:pPr lvl="2"/>
            <a:r>
              <a:rPr lang="en-US" dirty="0"/>
              <a:t>A and C want to exchange.  B wants to cash out.</a:t>
            </a:r>
          </a:p>
        </p:txBody>
      </p:sp>
      <p:sp>
        <p:nvSpPr>
          <p:cNvPr id="4" name="Slide Number Placeholder 3">
            <a:extLst>
              <a:ext uri="{FF2B5EF4-FFF2-40B4-BE49-F238E27FC236}">
                <a16:creationId xmlns:a16="http://schemas.microsoft.com/office/drawing/2014/main" id="{60815421-9623-4909-BC37-715C09FFCEC9}"/>
              </a:ext>
            </a:extLst>
          </p:cNvPr>
          <p:cNvSpPr>
            <a:spLocks noGrp="1"/>
          </p:cNvSpPr>
          <p:nvPr>
            <p:ph type="sldNum" sz="quarter" idx="12"/>
          </p:nvPr>
        </p:nvSpPr>
        <p:spPr/>
        <p:txBody>
          <a:bodyPr/>
          <a:lstStyle/>
          <a:p>
            <a:fld id="{125448A9-6091-405E-9B9D-D1845E71ADDD}" type="slidenum">
              <a:rPr lang="en-US" smtClean="0"/>
              <a:t>18</a:t>
            </a:fld>
            <a:endParaRPr lang="en-US" dirty="0"/>
          </a:p>
        </p:txBody>
      </p:sp>
    </p:spTree>
    <p:extLst>
      <p:ext uri="{BB962C8B-B14F-4D97-AF65-F5344CB8AC3E}">
        <p14:creationId xmlns:p14="http://schemas.microsoft.com/office/powerpoint/2010/main" val="3384933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F4517-4A2E-4799-A3DA-B33DDFD209C2}"/>
              </a:ext>
            </a:extLst>
          </p:cNvPr>
          <p:cNvSpPr>
            <a:spLocks noGrp="1"/>
          </p:cNvSpPr>
          <p:nvPr>
            <p:ph type="title"/>
          </p:nvPr>
        </p:nvSpPr>
        <p:spPr/>
        <p:txBody>
          <a:bodyPr/>
          <a:lstStyle/>
          <a:p>
            <a:r>
              <a:rPr lang="en-US" dirty="0"/>
              <a:t>Concept</a:t>
            </a:r>
          </a:p>
        </p:txBody>
      </p:sp>
      <p:sp>
        <p:nvSpPr>
          <p:cNvPr id="3" name="Content Placeholder 2">
            <a:extLst>
              <a:ext uri="{FF2B5EF4-FFF2-40B4-BE49-F238E27FC236}">
                <a16:creationId xmlns:a16="http://schemas.microsoft.com/office/drawing/2014/main" id="{95FC670F-C50C-4537-A0BC-BBCAEC622273}"/>
              </a:ext>
            </a:extLst>
          </p:cNvPr>
          <p:cNvSpPr>
            <a:spLocks noGrp="1"/>
          </p:cNvSpPr>
          <p:nvPr>
            <p:ph idx="1"/>
          </p:nvPr>
        </p:nvSpPr>
        <p:spPr/>
        <p:txBody>
          <a:bodyPr>
            <a:normAutofit/>
          </a:bodyPr>
          <a:lstStyle/>
          <a:p>
            <a:r>
              <a:rPr lang="en-US" dirty="0"/>
              <a:t>Exchanging property for similar property is a continued investment, which should not be taxed.</a:t>
            </a:r>
          </a:p>
          <a:p>
            <a:pPr lvl="1"/>
            <a:r>
              <a:rPr lang="en-US" dirty="0"/>
              <a:t>Converting to other types of property or having access to proceeds </a:t>
            </a:r>
            <a:r>
              <a:rPr lang="en-US" i="1" dirty="0"/>
              <a:t>should </a:t>
            </a:r>
            <a:r>
              <a:rPr lang="en-US" dirty="0"/>
              <a:t>be taxed.</a:t>
            </a:r>
          </a:p>
          <a:p>
            <a:r>
              <a:rPr lang="en-US" dirty="0"/>
              <a:t>Section 1031 of the Internal Revenue Code (“</a:t>
            </a:r>
            <a:r>
              <a:rPr lang="en-US" b="1" u="sng" dirty="0"/>
              <a:t>IRC</a:t>
            </a:r>
            <a:r>
              <a:rPr lang="en-US" dirty="0"/>
              <a:t>”).</a:t>
            </a:r>
          </a:p>
          <a:p>
            <a:r>
              <a:rPr lang="en-US" dirty="0"/>
              <a:t>Exchange implies mutual transfer of property.</a:t>
            </a:r>
          </a:p>
          <a:p>
            <a:pPr lvl="1"/>
            <a:r>
              <a:rPr lang="en-US" dirty="0"/>
              <a:t>Where not mutual, use deferred and reverse exchange structures discussed below.</a:t>
            </a:r>
          </a:p>
          <a:p>
            <a:r>
              <a:rPr lang="en-US" dirty="0"/>
              <a:t>”Swap till you drop” – </a:t>
            </a:r>
            <a:r>
              <a:rPr lang="en-US"/>
              <a:t>eliminate prior deferred </a:t>
            </a:r>
            <a:r>
              <a:rPr lang="en-US" dirty="0"/>
              <a:t>gain through estate step-up in basis</a:t>
            </a:r>
          </a:p>
        </p:txBody>
      </p:sp>
      <p:sp>
        <p:nvSpPr>
          <p:cNvPr id="4" name="Slide Number Placeholder 3">
            <a:extLst>
              <a:ext uri="{FF2B5EF4-FFF2-40B4-BE49-F238E27FC236}">
                <a16:creationId xmlns:a16="http://schemas.microsoft.com/office/drawing/2014/main" id="{B6353B1F-8C2D-41A1-99A2-B37A97DC6E65}"/>
              </a:ext>
            </a:extLst>
          </p:cNvPr>
          <p:cNvSpPr>
            <a:spLocks noGrp="1"/>
          </p:cNvSpPr>
          <p:nvPr>
            <p:ph type="sldNum" sz="quarter" idx="12"/>
          </p:nvPr>
        </p:nvSpPr>
        <p:spPr/>
        <p:txBody>
          <a:bodyPr/>
          <a:lstStyle/>
          <a:p>
            <a:fld id="{125448A9-6091-405E-9B9D-D1845E71ADDD}" type="slidenum">
              <a:rPr lang="en-US" smtClean="0"/>
              <a:t>1</a:t>
            </a:fld>
            <a:endParaRPr lang="en-US" dirty="0"/>
          </a:p>
        </p:txBody>
      </p:sp>
    </p:spTree>
    <p:extLst>
      <p:ext uri="{BB962C8B-B14F-4D97-AF65-F5344CB8AC3E}">
        <p14:creationId xmlns:p14="http://schemas.microsoft.com/office/powerpoint/2010/main" val="1510714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F50A3-7677-463E-B44F-1DD124104014}"/>
              </a:ext>
            </a:extLst>
          </p:cNvPr>
          <p:cNvSpPr>
            <a:spLocks noGrp="1"/>
          </p:cNvSpPr>
          <p:nvPr>
            <p:ph type="title"/>
          </p:nvPr>
        </p:nvSpPr>
        <p:spPr/>
        <p:txBody>
          <a:bodyPr/>
          <a:lstStyle/>
          <a:p>
            <a:r>
              <a:rPr lang="en-US" dirty="0"/>
              <a:t>“Traditional” Drop-and-Swap</a:t>
            </a:r>
          </a:p>
        </p:txBody>
      </p:sp>
      <p:sp>
        <p:nvSpPr>
          <p:cNvPr id="5" name="Content Placeholder 4">
            <a:extLst>
              <a:ext uri="{FF2B5EF4-FFF2-40B4-BE49-F238E27FC236}">
                <a16:creationId xmlns:a16="http://schemas.microsoft.com/office/drawing/2014/main" id="{ACBE3654-2A02-428D-B63C-4F32800031AB}"/>
              </a:ext>
            </a:extLst>
          </p:cNvPr>
          <p:cNvSpPr>
            <a:spLocks noGrp="1"/>
          </p:cNvSpPr>
          <p:nvPr>
            <p:ph sz="half" idx="2"/>
          </p:nvPr>
        </p:nvSpPr>
        <p:spPr/>
        <p:txBody>
          <a:bodyPr>
            <a:normAutofit fontScale="77500" lnSpcReduction="20000"/>
          </a:bodyPr>
          <a:lstStyle/>
          <a:p>
            <a:pPr marL="0" indent="0">
              <a:buNone/>
            </a:pPr>
            <a:r>
              <a:rPr lang="en-US" dirty="0"/>
              <a:t>1. LLC liquidates, distributing tenant-in-common interests in assets to A, B, and C.  </a:t>
            </a:r>
          </a:p>
          <a:p>
            <a:pPr lvl="1"/>
            <a:r>
              <a:rPr lang="en-US" dirty="0"/>
              <a:t>Need a TIC Agreement and Property Manager/PAMA (not shown)</a:t>
            </a:r>
          </a:p>
          <a:p>
            <a:pPr marL="0" indent="0">
              <a:buNone/>
            </a:pPr>
            <a:r>
              <a:rPr lang="en-US" dirty="0"/>
              <a:t>2. A, B, and C </a:t>
            </a:r>
            <a:r>
              <a:rPr lang="en-US" i="1" dirty="0"/>
              <a:t>(NOT LLC) </a:t>
            </a:r>
            <a:r>
              <a:rPr lang="en-US" dirty="0"/>
              <a:t>contract and sell to Buyer.</a:t>
            </a:r>
          </a:p>
          <a:p>
            <a:pPr marL="0" indent="0">
              <a:buNone/>
            </a:pPr>
            <a:r>
              <a:rPr lang="en-US" dirty="0"/>
              <a:t>3. A, B, and C </a:t>
            </a:r>
            <a:r>
              <a:rPr lang="en-US" i="1" dirty="0"/>
              <a:t>each separately</a:t>
            </a:r>
            <a:r>
              <a:rPr lang="en-US" dirty="0"/>
              <a:t>:</a:t>
            </a:r>
          </a:p>
          <a:p>
            <a:pPr lvl="1"/>
            <a:r>
              <a:rPr lang="en-US" dirty="0"/>
              <a:t>Decide whether or not to exchange, and </a:t>
            </a:r>
          </a:p>
          <a:p>
            <a:pPr lvl="1"/>
            <a:r>
              <a:rPr lang="en-US" dirty="0"/>
              <a:t>Perform their own exchanges</a:t>
            </a:r>
          </a:p>
          <a:p>
            <a:r>
              <a:rPr lang="en-US" dirty="0"/>
              <a:t>A and C only must replace their shares of debt.</a:t>
            </a:r>
          </a:p>
          <a:p>
            <a:endParaRPr lang="en-US" dirty="0"/>
          </a:p>
        </p:txBody>
      </p:sp>
      <p:sp>
        <p:nvSpPr>
          <p:cNvPr id="6" name="Isosceles Triangle 5">
            <a:extLst>
              <a:ext uri="{FF2B5EF4-FFF2-40B4-BE49-F238E27FC236}">
                <a16:creationId xmlns:a16="http://schemas.microsoft.com/office/drawing/2014/main" id="{F52584E6-B1FE-41CC-B59E-170938E59BD0}"/>
              </a:ext>
            </a:extLst>
          </p:cNvPr>
          <p:cNvSpPr/>
          <p:nvPr/>
        </p:nvSpPr>
        <p:spPr>
          <a:xfrm>
            <a:off x="755182" y="2419853"/>
            <a:ext cx="2428968" cy="957532"/>
          </a:xfrm>
          <a:prstGeom prst="triangle">
            <a:avLst/>
          </a:prstGeom>
        </p:spPr>
        <p:style>
          <a:lnRef idx="2">
            <a:schemeClr val="dk1"/>
          </a:lnRef>
          <a:fillRef idx="1">
            <a:schemeClr val="lt1"/>
          </a:fillRef>
          <a:effectRef idx="0">
            <a:schemeClr val="dk1"/>
          </a:effectRef>
          <a:fontRef idx="minor">
            <a:schemeClr val="dk1"/>
          </a:fontRef>
        </p:style>
        <p:txBody>
          <a:bodyPr wrap="none" rtlCol="0" anchor="ctr"/>
          <a:lstStyle/>
          <a:p>
            <a:pPr algn="ctr"/>
            <a:r>
              <a:rPr lang="en-US" sz="2400" dirty="0"/>
              <a:t>LLC</a:t>
            </a:r>
            <a:endParaRPr lang="en-US" dirty="0"/>
          </a:p>
        </p:txBody>
      </p:sp>
      <p:cxnSp>
        <p:nvCxnSpPr>
          <p:cNvPr id="7" name="Straight Connector 6">
            <a:extLst>
              <a:ext uri="{FF2B5EF4-FFF2-40B4-BE49-F238E27FC236}">
                <a16:creationId xmlns:a16="http://schemas.microsoft.com/office/drawing/2014/main" id="{9AF0301D-8261-4822-95D7-A6D3613FB1C3}"/>
              </a:ext>
            </a:extLst>
          </p:cNvPr>
          <p:cNvCxnSpPr>
            <a:cxnSpLocks/>
            <a:stCxn id="10" idx="2"/>
            <a:endCxn id="6" idx="0"/>
          </p:cNvCxnSpPr>
          <p:nvPr/>
        </p:nvCxnSpPr>
        <p:spPr>
          <a:xfrm>
            <a:off x="1969665" y="1921521"/>
            <a:ext cx="1" cy="498332"/>
          </a:xfrm>
          <a:prstGeom prst="line">
            <a:avLst/>
          </a:prstGeom>
        </p:spPr>
        <p:style>
          <a:lnRef idx="3">
            <a:schemeClr val="dk1"/>
          </a:lnRef>
          <a:fillRef idx="0">
            <a:schemeClr val="dk1"/>
          </a:fillRef>
          <a:effectRef idx="2">
            <a:schemeClr val="dk1"/>
          </a:effectRef>
          <a:fontRef idx="minor">
            <a:schemeClr val="tx1"/>
          </a:fontRef>
        </p:style>
      </p:cxnSp>
      <p:cxnSp>
        <p:nvCxnSpPr>
          <p:cNvPr id="8" name="Straight Connector 7">
            <a:extLst>
              <a:ext uri="{FF2B5EF4-FFF2-40B4-BE49-F238E27FC236}">
                <a16:creationId xmlns:a16="http://schemas.microsoft.com/office/drawing/2014/main" id="{42A7E5C6-1573-4780-BFBD-9533B7DC9E1C}"/>
              </a:ext>
            </a:extLst>
          </p:cNvPr>
          <p:cNvCxnSpPr>
            <a:cxnSpLocks/>
            <a:stCxn id="11" idx="2"/>
            <a:endCxn id="6" idx="5"/>
          </p:cNvCxnSpPr>
          <p:nvPr/>
        </p:nvCxnSpPr>
        <p:spPr>
          <a:xfrm flipH="1">
            <a:off x="2576908" y="1921521"/>
            <a:ext cx="502660" cy="977098"/>
          </a:xfrm>
          <a:prstGeom prst="line">
            <a:avLst/>
          </a:prstGeom>
        </p:spPr>
        <p:style>
          <a:lnRef idx="3">
            <a:schemeClr val="dk1"/>
          </a:lnRef>
          <a:fillRef idx="0">
            <a:schemeClr val="dk1"/>
          </a:fillRef>
          <a:effectRef idx="2">
            <a:schemeClr val="dk1"/>
          </a:effectRef>
          <a:fontRef idx="minor">
            <a:schemeClr val="tx1"/>
          </a:fontRef>
        </p:style>
      </p:cxnSp>
      <p:sp>
        <p:nvSpPr>
          <p:cNvPr id="9" name="TextBox 8">
            <a:extLst>
              <a:ext uri="{FF2B5EF4-FFF2-40B4-BE49-F238E27FC236}">
                <a16:creationId xmlns:a16="http://schemas.microsoft.com/office/drawing/2014/main" id="{9D2C2F8C-BCE0-4AC9-B120-4261A6874F47}"/>
              </a:ext>
            </a:extLst>
          </p:cNvPr>
          <p:cNvSpPr txBox="1"/>
          <p:nvPr/>
        </p:nvSpPr>
        <p:spPr>
          <a:xfrm>
            <a:off x="701531" y="1459856"/>
            <a:ext cx="362600" cy="461665"/>
          </a:xfrm>
          <a:prstGeom prst="rect">
            <a:avLst/>
          </a:prstGeom>
          <a:noFill/>
        </p:spPr>
        <p:txBody>
          <a:bodyPr wrap="none" rtlCol="0">
            <a:spAutoFit/>
          </a:bodyPr>
          <a:lstStyle/>
          <a:p>
            <a:pPr algn="ctr"/>
            <a:r>
              <a:rPr lang="en-US" sz="2400" dirty="0"/>
              <a:t>A</a:t>
            </a:r>
          </a:p>
        </p:txBody>
      </p:sp>
      <p:sp>
        <p:nvSpPr>
          <p:cNvPr id="10" name="TextBox 9">
            <a:extLst>
              <a:ext uri="{FF2B5EF4-FFF2-40B4-BE49-F238E27FC236}">
                <a16:creationId xmlns:a16="http://schemas.microsoft.com/office/drawing/2014/main" id="{5AFFD4EB-0D4F-4379-AE17-9EA40125F9BC}"/>
              </a:ext>
            </a:extLst>
          </p:cNvPr>
          <p:cNvSpPr txBox="1"/>
          <p:nvPr/>
        </p:nvSpPr>
        <p:spPr>
          <a:xfrm>
            <a:off x="1793976" y="1459856"/>
            <a:ext cx="351378" cy="461665"/>
          </a:xfrm>
          <a:prstGeom prst="rect">
            <a:avLst/>
          </a:prstGeom>
          <a:noFill/>
        </p:spPr>
        <p:txBody>
          <a:bodyPr wrap="none" rtlCol="0">
            <a:spAutoFit/>
          </a:bodyPr>
          <a:lstStyle/>
          <a:p>
            <a:pPr algn="ctr"/>
            <a:r>
              <a:rPr lang="en-US" sz="2400" dirty="0"/>
              <a:t>B</a:t>
            </a:r>
          </a:p>
        </p:txBody>
      </p:sp>
      <p:sp>
        <p:nvSpPr>
          <p:cNvPr id="11" name="TextBox 10">
            <a:extLst>
              <a:ext uri="{FF2B5EF4-FFF2-40B4-BE49-F238E27FC236}">
                <a16:creationId xmlns:a16="http://schemas.microsoft.com/office/drawing/2014/main" id="{CF09CCE4-9966-4931-964C-889D13A6C2E7}"/>
              </a:ext>
            </a:extLst>
          </p:cNvPr>
          <p:cNvSpPr txBox="1"/>
          <p:nvPr/>
        </p:nvSpPr>
        <p:spPr>
          <a:xfrm>
            <a:off x="2905482" y="1459856"/>
            <a:ext cx="348172" cy="461665"/>
          </a:xfrm>
          <a:prstGeom prst="rect">
            <a:avLst/>
          </a:prstGeom>
          <a:noFill/>
        </p:spPr>
        <p:txBody>
          <a:bodyPr wrap="none" rtlCol="0">
            <a:spAutoFit/>
          </a:bodyPr>
          <a:lstStyle/>
          <a:p>
            <a:pPr algn="ctr"/>
            <a:r>
              <a:rPr lang="en-US" sz="2400" dirty="0"/>
              <a:t>C</a:t>
            </a:r>
          </a:p>
        </p:txBody>
      </p:sp>
      <p:cxnSp>
        <p:nvCxnSpPr>
          <p:cNvPr id="12" name="Straight Connector 11">
            <a:extLst>
              <a:ext uri="{FF2B5EF4-FFF2-40B4-BE49-F238E27FC236}">
                <a16:creationId xmlns:a16="http://schemas.microsoft.com/office/drawing/2014/main" id="{60611989-EB18-443C-945F-60D10B449756}"/>
              </a:ext>
            </a:extLst>
          </p:cNvPr>
          <p:cNvCxnSpPr>
            <a:cxnSpLocks/>
            <a:stCxn id="9" idx="2"/>
            <a:endCxn id="6" idx="1"/>
          </p:cNvCxnSpPr>
          <p:nvPr/>
        </p:nvCxnSpPr>
        <p:spPr>
          <a:xfrm>
            <a:off x="882831" y="1921521"/>
            <a:ext cx="479593" cy="977098"/>
          </a:xfrm>
          <a:prstGeom prst="line">
            <a:avLst/>
          </a:prstGeom>
        </p:spPr>
        <p:style>
          <a:lnRef idx="3">
            <a:schemeClr val="dk1"/>
          </a:lnRef>
          <a:fillRef idx="0">
            <a:schemeClr val="dk1"/>
          </a:fillRef>
          <a:effectRef idx="2">
            <a:schemeClr val="dk1"/>
          </a:effectRef>
          <a:fontRef idx="minor">
            <a:schemeClr val="tx1"/>
          </a:fontRef>
        </p:style>
      </p:cxnSp>
      <p:sp>
        <p:nvSpPr>
          <p:cNvPr id="13" name="TextBox 12">
            <a:extLst>
              <a:ext uri="{FF2B5EF4-FFF2-40B4-BE49-F238E27FC236}">
                <a16:creationId xmlns:a16="http://schemas.microsoft.com/office/drawing/2014/main" id="{64229831-C1E7-48F2-92EE-90D0FEC1D438}"/>
              </a:ext>
            </a:extLst>
          </p:cNvPr>
          <p:cNvSpPr txBox="1"/>
          <p:nvPr/>
        </p:nvSpPr>
        <p:spPr>
          <a:xfrm>
            <a:off x="1692094" y="3596610"/>
            <a:ext cx="555152" cy="461665"/>
          </a:xfrm>
          <a:prstGeom prst="rect">
            <a:avLst/>
          </a:prstGeom>
          <a:noFill/>
        </p:spPr>
        <p:txBody>
          <a:bodyPr wrap="none" rtlCol="0">
            <a:spAutoFit/>
          </a:bodyPr>
          <a:lstStyle/>
          <a:p>
            <a:pPr algn="ctr"/>
            <a:r>
              <a:rPr lang="en-US" sz="2400" dirty="0"/>
              <a:t>RQ</a:t>
            </a:r>
          </a:p>
        </p:txBody>
      </p:sp>
      <p:cxnSp>
        <p:nvCxnSpPr>
          <p:cNvPr id="14" name="Straight Connector 13">
            <a:extLst>
              <a:ext uri="{FF2B5EF4-FFF2-40B4-BE49-F238E27FC236}">
                <a16:creationId xmlns:a16="http://schemas.microsoft.com/office/drawing/2014/main" id="{DD4FB509-0BF5-4A68-8375-F17C7FDB8E33}"/>
              </a:ext>
            </a:extLst>
          </p:cNvPr>
          <p:cNvCxnSpPr>
            <a:cxnSpLocks/>
            <a:stCxn id="6" idx="3"/>
            <a:endCxn id="13" idx="0"/>
          </p:cNvCxnSpPr>
          <p:nvPr/>
        </p:nvCxnSpPr>
        <p:spPr>
          <a:xfrm>
            <a:off x="1969666" y="3377385"/>
            <a:ext cx="4" cy="219225"/>
          </a:xfrm>
          <a:prstGeom prst="line">
            <a:avLst/>
          </a:prstGeom>
        </p:spPr>
        <p:style>
          <a:lnRef idx="3">
            <a:schemeClr val="dk1"/>
          </a:lnRef>
          <a:fillRef idx="0">
            <a:schemeClr val="dk1"/>
          </a:fillRef>
          <a:effectRef idx="2">
            <a:schemeClr val="dk1"/>
          </a:effectRef>
          <a:fontRef idx="minor">
            <a:schemeClr val="tx1"/>
          </a:fontRef>
        </p:style>
      </p:cxnSp>
      <p:sp>
        <p:nvSpPr>
          <p:cNvPr id="15" name="Arrow: Right 14">
            <a:extLst>
              <a:ext uri="{FF2B5EF4-FFF2-40B4-BE49-F238E27FC236}">
                <a16:creationId xmlns:a16="http://schemas.microsoft.com/office/drawing/2014/main" id="{24B80951-9BDF-4627-915D-A0E83D7D4C4D}"/>
              </a:ext>
            </a:extLst>
          </p:cNvPr>
          <p:cNvSpPr/>
          <p:nvPr/>
        </p:nvSpPr>
        <p:spPr>
          <a:xfrm rot="17591293">
            <a:off x="2184439" y="2568124"/>
            <a:ext cx="1142199" cy="290090"/>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400" dirty="0"/>
              <a:t>TIC Deed</a:t>
            </a:r>
          </a:p>
        </p:txBody>
      </p:sp>
      <p:sp>
        <p:nvSpPr>
          <p:cNvPr id="16" name="Arrow: Right 15">
            <a:extLst>
              <a:ext uri="{FF2B5EF4-FFF2-40B4-BE49-F238E27FC236}">
                <a16:creationId xmlns:a16="http://schemas.microsoft.com/office/drawing/2014/main" id="{AEEBCC7F-BB7F-4712-B21C-E503442AA866}"/>
              </a:ext>
            </a:extLst>
          </p:cNvPr>
          <p:cNvSpPr/>
          <p:nvPr/>
        </p:nvSpPr>
        <p:spPr>
          <a:xfrm rot="3977349" flipH="1">
            <a:off x="672186" y="2565069"/>
            <a:ext cx="1142199" cy="290090"/>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400" dirty="0"/>
              <a:t>TIC Deed</a:t>
            </a:r>
          </a:p>
        </p:txBody>
      </p:sp>
      <p:sp>
        <p:nvSpPr>
          <p:cNvPr id="17" name="Arrow: Right 16">
            <a:extLst>
              <a:ext uri="{FF2B5EF4-FFF2-40B4-BE49-F238E27FC236}">
                <a16:creationId xmlns:a16="http://schemas.microsoft.com/office/drawing/2014/main" id="{1E7D2A2C-8DEA-48C8-943D-5BBA3588DDFB}"/>
              </a:ext>
            </a:extLst>
          </p:cNvPr>
          <p:cNvSpPr/>
          <p:nvPr/>
        </p:nvSpPr>
        <p:spPr>
          <a:xfrm rot="16200000">
            <a:off x="1489526" y="2472400"/>
            <a:ext cx="977098" cy="290090"/>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400" dirty="0"/>
              <a:t>TIC Deed</a:t>
            </a:r>
          </a:p>
        </p:txBody>
      </p:sp>
      <p:cxnSp>
        <p:nvCxnSpPr>
          <p:cNvPr id="23" name="Straight Connector 22">
            <a:extLst>
              <a:ext uri="{FF2B5EF4-FFF2-40B4-BE49-F238E27FC236}">
                <a16:creationId xmlns:a16="http://schemas.microsoft.com/office/drawing/2014/main" id="{37927853-F515-4A38-AC98-507DB4F987FD}"/>
              </a:ext>
            </a:extLst>
          </p:cNvPr>
          <p:cNvCxnSpPr>
            <a:cxnSpLocks/>
            <a:endCxn id="26" idx="0"/>
          </p:cNvCxnSpPr>
          <p:nvPr/>
        </p:nvCxnSpPr>
        <p:spPr>
          <a:xfrm>
            <a:off x="1986756" y="4699377"/>
            <a:ext cx="5" cy="1142198"/>
          </a:xfrm>
          <a:prstGeom prst="line">
            <a:avLst/>
          </a:prstGeom>
        </p:spPr>
        <p:style>
          <a:lnRef idx="3">
            <a:schemeClr val="dk1"/>
          </a:lnRef>
          <a:fillRef idx="0">
            <a:schemeClr val="dk1"/>
          </a:fillRef>
          <a:effectRef idx="2">
            <a:schemeClr val="dk1"/>
          </a:effectRef>
          <a:fontRef idx="minor">
            <a:schemeClr val="tx1"/>
          </a:fontRef>
        </p:style>
      </p:cxnSp>
      <p:cxnSp>
        <p:nvCxnSpPr>
          <p:cNvPr id="24" name="Straight Connector 23">
            <a:extLst>
              <a:ext uri="{FF2B5EF4-FFF2-40B4-BE49-F238E27FC236}">
                <a16:creationId xmlns:a16="http://schemas.microsoft.com/office/drawing/2014/main" id="{232BDF5B-B5FA-473B-9957-E7011437898A}"/>
              </a:ext>
            </a:extLst>
          </p:cNvPr>
          <p:cNvCxnSpPr>
            <a:cxnSpLocks/>
            <a:endCxn id="26" idx="3"/>
          </p:cNvCxnSpPr>
          <p:nvPr/>
        </p:nvCxnSpPr>
        <p:spPr>
          <a:xfrm flipH="1">
            <a:off x="2264337" y="4699377"/>
            <a:ext cx="832322" cy="1373031"/>
          </a:xfrm>
          <a:prstGeom prst="line">
            <a:avLst/>
          </a:prstGeom>
        </p:spPr>
        <p:style>
          <a:lnRef idx="3">
            <a:schemeClr val="dk1"/>
          </a:lnRef>
          <a:fillRef idx="0">
            <a:schemeClr val="dk1"/>
          </a:fillRef>
          <a:effectRef idx="2">
            <a:schemeClr val="dk1"/>
          </a:effectRef>
          <a:fontRef idx="minor">
            <a:schemeClr val="tx1"/>
          </a:fontRef>
        </p:style>
      </p:cxnSp>
      <p:cxnSp>
        <p:nvCxnSpPr>
          <p:cNvPr id="25" name="Straight Connector 24">
            <a:extLst>
              <a:ext uri="{FF2B5EF4-FFF2-40B4-BE49-F238E27FC236}">
                <a16:creationId xmlns:a16="http://schemas.microsoft.com/office/drawing/2014/main" id="{9439394A-55D2-40EC-A692-197041173F9E}"/>
              </a:ext>
            </a:extLst>
          </p:cNvPr>
          <p:cNvCxnSpPr>
            <a:cxnSpLocks/>
            <a:endCxn id="26" idx="1"/>
          </p:cNvCxnSpPr>
          <p:nvPr/>
        </p:nvCxnSpPr>
        <p:spPr>
          <a:xfrm>
            <a:off x="899922" y="4699377"/>
            <a:ext cx="809263" cy="1373031"/>
          </a:xfrm>
          <a:prstGeom prst="line">
            <a:avLst/>
          </a:prstGeom>
        </p:spPr>
        <p:style>
          <a:lnRef idx="3">
            <a:schemeClr val="dk1"/>
          </a:lnRef>
          <a:fillRef idx="0">
            <a:schemeClr val="dk1"/>
          </a:fillRef>
          <a:effectRef idx="2">
            <a:schemeClr val="dk1"/>
          </a:effectRef>
          <a:fontRef idx="minor">
            <a:schemeClr val="tx1"/>
          </a:fontRef>
        </p:style>
      </p:cxnSp>
      <p:sp>
        <p:nvSpPr>
          <p:cNvPr id="26" name="TextBox 25">
            <a:extLst>
              <a:ext uri="{FF2B5EF4-FFF2-40B4-BE49-F238E27FC236}">
                <a16:creationId xmlns:a16="http://schemas.microsoft.com/office/drawing/2014/main" id="{7ED2A3E4-03C4-4792-A70C-BE1ABE134B75}"/>
              </a:ext>
            </a:extLst>
          </p:cNvPr>
          <p:cNvSpPr txBox="1"/>
          <p:nvPr/>
        </p:nvSpPr>
        <p:spPr>
          <a:xfrm>
            <a:off x="1709185" y="5841575"/>
            <a:ext cx="555152" cy="461665"/>
          </a:xfrm>
          <a:prstGeom prst="rect">
            <a:avLst/>
          </a:prstGeom>
          <a:noFill/>
        </p:spPr>
        <p:txBody>
          <a:bodyPr wrap="none" rtlCol="0">
            <a:spAutoFit/>
          </a:bodyPr>
          <a:lstStyle/>
          <a:p>
            <a:pPr algn="ctr"/>
            <a:r>
              <a:rPr lang="en-US" sz="2400" dirty="0"/>
              <a:t>RQ</a:t>
            </a:r>
          </a:p>
        </p:txBody>
      </p:sp>
      <p:sp>
        <p:nvSpPr>
          <p:cNvPr id="30" name="TextBox 29">
            <a:extLst>
              <a:ext uri="{FF2B5EF4-FFF2-40B4-BE49-F238E27FC236}">
                <a16:creationId xmlns:a16="http://schemas.microsoft.com/office/drawing/2014/main" id="{3B5EEA40-6D29-4605-AB23-8BFF5783F1FF}"/>
              </a:ext>
            </a:extLst>
          </p:cNvPr>
          <p:cNvSpPr txBox="1"/>
          <p:nvPr/>
        </p:nvSpPr>
        <p:spPr>
          <a:xfrm>
            <a:off x="3858398" y="5793544"/>
            <a:ext cx="910250" cy="461665"/>
          </a:xfrm>
          <a:prstGeom prst="rect">
            <a:avLst/>
          </a:prstGeom>
          <a:noFill/>
        </p:spPr>
        <p:txBody>
          <a:bodyPr wrap="none" rtlCol="0">
            <a:spAutoFit/>
          </a:bodyPr>
          <a:lstStyle/>
          <a:p>
            <a:pPr algn="ctr"/>
            <a:r>
              <a:rPr lang="en-US" sz="2400" dirty="0"/>
              <a:t>Buyer</a:t>
            </a:r>
          </a:p>
        </p:txBody>
      </p:sp>
      <p:sp>
        <p:nvSpPr>
          <p:cNvPr id="31" name="Arrow: Right 30">
            <a:extLst>
              <a:ext uri="{FF2B5EF4-FFF2-40B4-BE49-F238E27FC236}">
                <a16:creationId xmlns:a16="http://schemas.microsoft.com/office/drawing/2014/main" id="{AD068784-A003-4F51-979A-C7E19A5ED2B4}"/>
              </a:ext>
            </a:extLst>
          </p:cNvPr>
          <p:cNvSpPr/>
          <p:nvPr/>
        </p:nvSpPr>
        <p:spPr>
          <a:xfrm rot="14361847" flipH="1" flipV="1">
            <a:off x="3334742" y="4939966"/>
            <a:ext cx="803230" cy="290090"/>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400" dirty="0"/>
              <a:t>Deed</a:t>
            </a:r>
          </a:p>
        </p:txBody>
      </p:sp>
      <p:sp>
        <p:nvSpPr>
          <p:cNvPr id="32" name="Arrow: Right 31">
            <a:extLst>
              <a:ext uri="{FF2B5EF4-FFF2-40B4-BE49-F238E27FC236}">
                <a16:creationId xmlns:a16="http://schemas.microsoft.com/office/drawing/2014/main" id="{6FDED486-B860-40E5-8082-44B1823465B3}"/>
              </a:ext>
            </a:extLst>
          </p:cNvPr>
          <p:cNvSpPr/>
          <p:nvPr/>
        </p:nvSpPr>
        <p:spPr>
          <a:xfrm rot="12465377" flipH="1" flipV="1">
            <a:off x="2223770" y="5139615"/>
            <a:ext cx="1634179" cy="290090"/>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400" dirty="0"/>
              <a:t>Deed</a:t>
            </a:r>
          </a:p>
        </p:txBody>
      </p:sp>
      <p:sp>
        <p:nvSpPr>
          <p:cNvPr id="33" name="Arrow: Right 32">
            <a:extLst>
              <a:ext uri="{FF2B5EF4-FFF2-40B4-BE49-F238E27FC236}">
                <a16:creationId xmlns:a16="http://schemas.microsoft.com/office/drawing/2014/main" id="{B89D14F3-B83F-4346-B078-606CE8AA045B}"/>
              </a:ext>
            </a:extLst>
          </p:cNvPr>
          <p:cNvSpPr/>
          <p:nvPr/>
        </p:nvSpPr>
        <p:spPr>
          <a:xfrm rot="12289042" flipH="1" flipV="1">
            <a:off x="1121769" y="5317111"/>
            <a:ext cx="2624312" cy="290090"/>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400" dirty="0"/>
              <a:t>Deed</a:t>
            </a:r>
          </a:p>
        </p:txBody>
      </p:sp>
      <p:sp>
        <p:nvSpPr>
          <p:cNvPr id="34" name="TextBox 33">
            <a:extLst>
              <a:ext uri="{FF2B5EF4-FFF2-40B4-BE49-F238E27FC236}">
                <a16:creationId xmlns:a16="http://schemas.microsoft.com/office/drawing/2014/main" id="{510CA253-0DA2-45DA-B005-C52642CB8A81}"/>
              </a:ext>
            </a:extLst>
          </p:cNvPr>
          <p:cNvSpPr txBox="1"/>
          <p:nvPr/>
        </p:nvSpPr>
        <p:spPr>
          <a:xfrm>
            <a:off x="181983" y="5610742"/>
            <a:ext cx="468398" cy="461665"/>
          </a:xfrm>
          <a:prstGeom prst="rect">
            <a:avLst/>
          </a:prstGeom>
          <a:noFill/>
        </p:spPr>
        <p:txBody>
          <a:bodyPr wrap="none" rtlCol="0">
            <a:spAutoFit/>
          </a:bodyPr>
          <a:lstStyle/>
          <a:p>
            <a:pPr algn="ctr"/>
            <a:r>
              <a:rPr lang="en-US" sz="2400" dirty="0"/>
              <a:t>QI</a:t>
            </a:r>
          </a:p>
        </p:txBody>
      </p:sp>
      <p:sp>
        <p:nvSpPr>
          <p:cNvPr id="35" name="Arrow: Right 34">
            <a:extLst>
              <a:ext uri="{FF2B5EF4-FFF2-40B4-BE49-F238E27FC236}">
                <a16:creationId xmlns:a16="http://schemas.microsoft.com/office/drawing/2014/main" id="{60CAFE32-312B-44E5-92A0-09B80D291308}"/>
              </a:ext>
            </a:extLst>
          </p:cNvPr>
          <p:cNvSpPr/>
          <p:nvPr/>
        </p:nvSpPr>
        <p:spPr>
          <a:xfrm rot="7419987" flipV="1">
            <a:off x="304597" y="5136105"/>
            <a:ext cx="766365" cy="29009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dirty="0"/>
              <a:t>Assign</a:t>
            </a:r>
          </a:p>
        </p:txBody>
      </p:sp>
      <p:sp>
        <p:nvSpPr>
          <p:cNvPr id="38" name="TextBox 37">
            <a:extLst>
              <a:ext uri="{FF2B5EF4-FFF2-40B4-BE49-F238E27FC236}">
                <a16:creationId xmlns:a16="http://schemas.microsoft.com/office/drawing/2014/main" id="{06849E2C-FCDF-401E-B552-D7CA58DC689D}"/>
              </a:ext>
            </a:extLst>
          </p:cNvPr>
          <p:cNvSpPr txBox="1"/>
          <p:nvPr/>
        </p:nvSpPr>
        <p:spPr>
          <a:xfrm>
            <a:off x="718622" y="4302666"/>
            <a:ext cx="362600" cy="461665"/>
          </a:xfrm>
          <a:prstGeom prst="rect">
            <a:avLst/>
          </a:prstGeom>
          <a:noFill/>
        </p:spPr>
        <p:txBody>
          <a:bodyPr wrap="none" rtlCol="0">
            <a:spAutoFit/>
          </a:bodyPr>
          <a:lstStyle/>
          <a:p>
            <a:pPr algn="ctr"/>
            <a:r>
              <a:rPr lang="en-US" sz="2400" dirty="0"/>
              <a:t>A</a:t>
            </a:r>
          </a:p>
        </p:txBody>
      </p:sp>
      <p:sp>
        <p:nvSpPr>
          <p:cNvPr id="39" name="TextBox 38">
            <a:extLst>
              <a:ext uri="{FF2B5EF4-FFF2-40B4-BE49-F238E27FC236}">
                <a16:creationId xmlns:a16="http://schemas.microsoft.com/office/drawing/2014/main" id="{CD79A4B3-6AD0-4497-8D8C-8407719317FC}"/>
              </a:ext>
            </a:extLst>
          </p:cNvPr>
          <p:cNvSpPr txBox="1"/>
          <p:nvPr/>
        </p:nvSpPr>
        <p:spPr>
          <a:xfrm>
            <a:off x="1811067" y="4302666"/>
            <a:ext cx="351378" cy="461665"/>
          </a:xfrm>
          <a:prstGeom prst="rect">
            <a:avLst/>
          </a:prstGeom>
          <a:noFill/>
        </p:spPr>
        <p:txBody>
          <a:bodyPr wrap="none" rtlCol="0">
            <a:spAutoFit/>
          </a:bodyPr>
          <a:lstStyle/>
          <a:p>
            <a:pPr algn="ctr"/>
            <a:r>
              <a:rPr lang="en-US" sz="2400" dirty="0"/>
              <a:t>B</a:t>
            </a:r>
          </a:p>
        </p:txBody>
      </p:sp>
      <p:sp>
        <p:nvSpPr>
          <p:cNvPr id="40" name="TextBox 39">
            <a:extLst>
              <a:ext uri="{FF2B5EF4-FFF2-40B4-BE49-F238E27FC236}">
                <a16:creationId xmlns:a16="http://schemas.microsoft.com/office/drawing/2014/main" id="{E0831BCC-1121-4E37-8A93-F59E6080CF4D}"/>
              </a:ext>
            </a:extLst>
          </p:cNvPr>
          <p:cNvSpPr txBox="1"/>
          <p:nvPr/>
        </p:nvSpPr>
        <p:spPr>
          <a:xfrm>
            <a:off x="2922573" y="4302666"/>
            <a:ext cx="348172" cy="461665"/>
          </a:xfrm>
          <a:prstGeom prst="rect">
            <a:avLst/>
          </a:prstGeom>
          <a:noFill/>
        </p:spPr>
        <p:txBody>
          <a:bodyPr wrap="none" rtlCol="0">
            <a:spAutoFit/>
          </a:bodyPr>
          <a:lstStyle/>
          <a:p>
            <a:pPr algn="ctr"/>
            <a:r>
              <a:rPr lang="en-US" sz="2400" dirty="0"/>
              <a:t>C</a:t>
            </a:r>
          </a:p>
        </p:txBody>
      </p:sp>
      <p:sp>
        <p:nvSpPr>
          <p:cNvPr id="36" name="Arrow: Right 35">
            <a:extLst>
              <a:ext uri="{FF2B5EF4-FFF2-40B4-BE49-F238E27FC236}">
                <a16:creationId xmlns:a16="http://schemas.microsoft.com/office/drawing/2014/main" id="{D93AB6FF-6602-43E5-9AA2-C4220B602748}"/>
              </a:ext>
            </a:extLst>
          </p:cNvPr>
          <p:cNvSpPr/>
          <p:nvPr/>
        </p:nvSpPr>
        <p:spPr>
          <a:xfrm rot="9506879" flipV="1">
            <a:off x="599418" y="5032124"/>
            <a:ext cx="2491116" cy="29009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dirty="0"/>
              <a:t>Assign</a:t>
            </a:r>
          </a:p>
        </p:txBody>
      </p:sp>
      <p:sp>
        <p:nvSpPr>
          <p:cNvPr id="37" name="Arrow: Right 36">
            <a:extLst>
              <a:ext uri="{FF2B5EF4-FFF2-40B4-BE49-F238E27FC236}">
                <a16:creationId xmlns:a16="http://schemas.microsoft.com/office/drawing/2014/main" id="{17778A51-7A4A-434B-91BF-2A3B4E4D8637}"/>
              </a:ext>
            </a:extLst>
          </p:cNvPr>
          <p:cNvSpPr/>
          <p:nvPr/>
        </p:nvSpPr>
        <p:spPr>
          <a:xfrm rot="10800000" flipV="1">
            <a:off x="474452" y="6206226"/>
            <a:ext cx="3106375" cy="290090"/>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400" dirty="0"/>
              <a:t>A&amp;C’s Share (to QI Accounts)</a:t>
            </a:r>
          </a:p>
        </p:txBody>
      </p:sp>
      <p:sp>
        <p:nvSpPr>
          <p:cNvPr id="41" name="Arrow: Right 40">
            <a:extLst>
              <a:ext uri="{FF2B5EF4-FFF2-40B4-BE49-F238E27FC236}">
                <a16:creationId xmlns:a16="http://schemas.microsoft.com/office/drawing/2014/main" id="{F2CFBB14-20EB-45B0-A876-69E4342F3165}"/>
              </a:ext>
            </a:extLst>
          </p:cNvPr>
          <p:cNvSpPr/>
          <p:nvPr/>
        </p:nvSpPr>
        <p:spPr>
          <a:xfrm rot="12504617" flipV="1">
            <a:off x="2168637" y="4899546"/>
            <a:ext cx="1599863" cy="290090"/>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400" dirty="0"/>
              <a:t>B’s Share</a:t>
            </a:r>
          </a:p>
        </p:txBody>
      </p:sp>
      <p:cxnSp>
        <p:nvCxnSpPr>
          <p:cNvPr id="42" name="Straight Connector 41">
            <a:extLst>
              <a:ext uri="{FF2B5EF4-FFF2-40B4-BE49-F238E27FC236}">
                <a16:creationId xmlns:a16="http://schemas.microsoft.com/office/drawing/2014/main" id="{3D61EF2A-F340-450F-8C3A-08AA3A47C1EB}"/>
              </a:ext>
            </a:extLst>
          </p:cNvPr>
          <p:cNvCxnSpPr>
            <a:cxnSpLocks/>
          </p:cNvCxnSpPr>
          <p:nvPr/>
        </p:nvCxnSpPr>
        <p:spPr>
          <a:xfrm>
            <a:off x="314837" y="3991472"/>
            <a:ext cx="4184651" cy="11579"/>
          </a:xfrm>
          <a:prstGeom prst="line">
            <a:avLst/>
          </a:prstGeom>
        </p:spPr>
        <p:style>
          <a:lnRef idx="3">
            <a:schemeClr val="dk1"/>
          </a:lnRef>
          <a:fillRef idx="0">
            <a:schemeClr val="dk1"/>
          </a:fillRef>
          <a:effectRef idx="2">
            <a:schemeClr val="dk1"/>
          </a:effectRef>
          <a:fontRef idx="minor">
            <a:schemeClr val="tx1"/>
          </a:fontRef>
        </p:style>
      </p:cxnSp>
      <p:sp>
        <p:nvSpPr>
          <p:cNvPr id="3" name="Slide Number Placeholder 2">
            <a:extLst>
              <a:ext uri="{FF2B5EF4-FFF2-40B4-BE49-F238E27FC236}">
                <a16:creationId xmlns:a16="http://schemas.microsoft.com/office/drawing/2014/main" id="{3C4543B1-7746-4856-AFDD-5353D2B372CC}"/>
              </a:ext>
            </a:extLst>
          </p:cNvPr>
          <p:cNvSpPr>
            <a:spLocks noGrp="1"/>
          </p:cNvSpPr>
          <p:nvPr>
            <p:ph type="sldNum" sz="quarter" idx="12"/>
          </p:nvPr>
        </p:nvSpPr>
        <p:spPr/>
        <p:txBody>
          <a:bodyPr/>
          <a:lstStyle/>
          <a:p>
            <a:fld id="{125448A9-6091-405E-9B9D-D1845E71ADDD}" type="slidenum">
              <a:rPr lang="en-US" smtClean="0"/>
              <a:t>19</a:t>
            </a:fld>
            <a:endParaRPr lang="en-US" dirty="0"/>
          </a:p>
        </p:txBody>
      </p:sp>
    </p:spTree>
    <p:extLst>
      <p:ext uri="{BB962C8B-B14F-4D97-AF65-F5344CB8AC3E}">
        <p14:creationId xmlns:p14="http://schemas.microsoft.com/office/powerpoint/2010/main" val="18449019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A750A9F-E991-45B9-878F-425983AEDC55}"/>
              </a:ext>
            </a:extLst>
          </p:cNvPr>
          <p:cNvSpPr>
            <a:spLocks noGrp="1"/>
          </p:cNvSpPr>
          <p:nvPr>
            <p:ph type="title"/>
          </p:nvPr>
        </p:nvSpPr>
        <p:spPr/>
        <p:txBody>
          <a:bodyPr/>
          <a:lstStyle/>
          <a:p>
            <a:r>
              <a:rPr lang="en-US" dirty="0"/>
              <a:t>“Synthetic” Drop-and-Swap</a:t>
            </a:r>
          </a:p>
        </p:txBody>
      </p:sp>
      <p:sp>
        <p:nvSpPr>
          <p:cNvPr id="6" name="Content Placeholder 5">
            <a:extLst>
              <a:ext uri="{FF2B5EF4-FFF2-40B4-BE49-F238E27FC236}">
                <a16:creationId xmlns:a16="http://schemas.microsoft.com/office/drawing/2014/main" id="{8DE2DC9B-A4AD-40C0-B86F-03C294480312}"/>
              </a:ext>
            </a:extLst>
          </p:cNvPr>
          <p:cNvSpPr>
            <a:spLocks noGrp="1"/>
          </p:cNvSpPr>
          <p:nvPr>
            <p:ph idx="1"/>
          </p:nvPr>
        </p:nvSpPr>
        <p:spPr/>
        <p:txBody>
          <a:bodyPr>
            <a:normAutofit fontScale="85000" lnSpcReduction="10000"/>
          </a:bodyPr>
          <a:lstStyle/>
          <a:p>
            <a:r>
              <a:rPr lang="en-US" dirty="0"/>
              <a:t>Instead of LLC distributing TIC interest,</a:t>
            </a:r>
          </a:p>
          <a:p>
            <a:pPr lvl="1"/>
            <a:r>
              <a:rPr lang="en-US" dirty="0"/>
              <a:t>LLC contributes the property to a DST, then </a:t>
            </a:r>
          </a:p>
          <a:p>
            <a:pPr lvl="1"/>
            <a:r>
              <a:rPr lang="en-US" dirty="0"/>
              <a:t>distributes BIs in DST to A, B, and C.  </a:t>
            </a:r>
          </a:p>
          <a:p>
            <a:r>
              <a:rPr lang="en-US" dirty="0"/>
              <a:t>DST sells to Buyer, assigning right to receive proceeds to A, B, and C (which A and C can assign to the QI to start their respective exchanges).  B does nothing and receives cash.</a:t>
            </a:r>
          </a:p>
          <a:p>
            <a:r>
              <a:rPr lang="en-US" dirty="0"/>
              <a:t>Why?  </a:t>
            </a:r>
          </a:p>
          <a:p>
            <a:pPr lvl="1"/>
            <a:r>
              <a:rPr lang="en-US" dirty="0"/>
              <a:t>Lenders often hate TICs but are OK with DSTs (Fannie lenders recently showing preference for small TICs over DSTs). </a:t>
            </a:r>
          </a:p>
          <a:p>
            <a:pPr lvl="1"/>
            <a:r>
              <a:rPr lang="en-US" dirty="0"/>
              <a:t>DST is a single negotiator for the sale.  </a:t>
            </a:r>
          </a:p>
          <a:p>
            <a:pPr lvl="2"/>
            <a:r>
              <a:rPr lang="en-US" dirty="0"/>
              <a:t>In a TIC arrangement, all TICs must participate in the sale.  Dissident TICs can kill the sale.</a:t>
            </a:r>
          </a:p>
          <a:p>
            <a:pPr lvl="2"/>
            <a:r>
              <a:rPr lang="en-US" dirty="0"/>
              <a:t>BI holders don’t have any say in a DST, so cannot kill the sale. </a:t>
            </a:r>
          </a:p>
          <a:p>
            <a:pPr lvl="1"/>
            <a:r>
              <a:rPr lang="en-US" dirty="0"/>
              <a:t>Not as messy (particularly on title record) as TIC arrangement.</a:t>
            </a:r>
          </a:p>
          <a:p>
            <a:endParaRPr lang="en-US" dirty="0"/>
          </a:p>
        </p:txBody>
      </p:sp>
      <p:sp>
        <p:nvSpPr>
          <p:cNvPr id="2" name="Slide Number Placeholder 1">
            <a:extLst>
              <a:ext uri="{FF2B5EF4-FFF2-40B4-BE49-F238E27FC236}">
                <a16:creationId xmlns:a16="http://schemas.microsoft.com/office/drawing/2014/main" id="{59EB53F3-AF27-464D-8E4F-D8235E77AA1D}"/>
              </a:ext>
            </a:extLst>
          </p:cNvPr>
          <p:cNvSpPr>
            <a:spLocks noGrp="1"/>
          </p:cNvSpPr>
          <p:nvPr>
            <p:ph type="sldNum" sz="quarter" idx="12"/>
          </p:nvPr>
        </p:nvSpPr>
        <p:spPr/>
        <p:txBody>
          <a:bodyPr/>
          <a:lstStyle/>
          <a:p>
            <a:fld id="{125448A9-6091-405E-9B9D-D1845E71ADDD}" type="slidenum">
              <a:rPr lang="en-US" smtClean="0"/>
              <a:t>20</a:t>
            </a:fld>
            <a:endParaRPr lang="en-US" dirty="0"/>
          </a:p>
        </p:txBody>
      </p:sp>
    </p:spTree>
    <p:extLst>
      <p:ext uri="{BB962C8B-B14F-4D97-AF65-F5344CB8AC3E}">
        <p14:creationId xmlns:p14="http://schemas.microsoft.com/office/powerpoint/2010/main" val="30573753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364F5-E05B-CF2D-AF6F-4C41FD1CE4CE}"/>
              </a:ext>
            </a:extLst>
          </p:cNvPr>
          <p:cNvSpPr>
            <a:spLocks noGrp="1"/>
          </p:cNvSpPr>
          <p:nvPr>
            <p:ph type="title"/>
          </p:nvPr>
        </p:nvSpPr>
        <p:spPr/>
        <p:txBody>
          <a:bodyPr/>
          <a:lstStyle/>
          <a:p>
            <a:r>
              <a:rPr lang="en-US" dirty="0"/>
              <a:t>Drop-and-Swap Timing</a:t>
            </a:r>
          </a:p>
        </p:txBody>
      </p:sp>
      <p:sp>
        <p:nvSpPr>
          <p:cNvPr id="3" name="Content Placeholder 2">
            <a:extLst>
              <a:ext uri="{FF2B5EF4-FFF2-40B4-BE49-F238E27FC236}">
                <a16:creationId xmlns:a16="http://schemas.microsoft.com/office/drawing/2014/main" id="{818FFBF7-5E57-3171-4DF0-6842E934310E}"/>
              </a:ext>
            </a:extLst>
          </p:cNvPr>
          <p:cNvSpPr>
            <a:spLocks noGrp="1"/>
          </p:cNvSpPr>
          <p:nvPr>
            <p:ph idx="1"/>
          </p:nvPr>
        </p:nvSpPr>
        <p:spPr/>
        <p:txBody>
          <a:bodyPr>
            <a:normAutofit fontScale="70000" lnSpcReduction="20000"/>
          </a:bodyPr>
          <a:lstStyle/>
          <a:p>
            <a:r>
              <a:rPr lang="en-US" cap="none" dirty="0"/>
              <a:t>“Held For” challenges are dead. </a:t>
            </a:r>
            <a:r>
              <a:rPr lang="en-US" i="1" cap="none" dirty="0" err="1"/>
              <a:t>Magneson</a:t>
            </a:r>
            <a:r>
              <a:rPr lang="en-US" cap="none" dirty="0"/>
              <a:t>, 753 F.2d 1490 (9th Cir. 1985); </a:t>
            </a:r>
            <a:r>
              <a:rPr lang="en-US" i="1" cap="none" dirty="0" err="1"/>
              <a:t>Bolker</a:t>
            </a:r>
            <a:r>
              <a:rPr lang="en-US" cap="none" dirty="0"/>
              <a:t>, 81 T.C. 782 (1983); </a:t>
            </a:r>
            <a:r>
              <a:rPr lang="en-US" i="1" cap="none" dirty="0"/>
              <a:t>Maloney</a:t>
            </a:r>
            <a:r>
              <a:rPr lang="en-US" cap="none" dirty="0"/>
              <a:t>, 93 T.C. 89 (1989).</a:t>
            </a:r>
          </a:p>
          <a:p>
            <a:r>
              <a:rPr lang="en-US" cap="none" dirty="0"/>
              <a:t>The current test is “who is the seller” with economic substance.</a:t>
            </a:r>
          </a:p>
          <a:p>
            <a:pPr lvl="1"/>
            <a:r>
              <a:rPr lang="en-US" i="1" cap="none" dirty="0"/>
              <a:t>Court Holding Co.</a:t>
            </a:r>
            <a:r>
              <a:rPr lang="en-US" cap="none" dirty="0"/>
              <a:t>, 324 U.S. 331 (1945) mere “conduit through which to pass title”</a:t>
            </a:r>
            <a:br>
              <a:rPr lang="en-US" cap="none" dirty="0"/>
            </a:br>
            <a:r>
              <a:rPr lang="en-US" cap="none" dirty="0"/>
              <a:t>	vs.</a:t>
            </a:r>
            <a:br>
              <a:rPr lang="en-US" cap="none" dirty="0"/>
            </a:br>
            <a:r>
              <a:rPr lang="en-US" i="1" cap="none" dirty="0"/>
              <a:t>Cumberland </a:t>
            </a:r>
            <a:r>
              <a:rPr lang="en-US" sz="1800" i="1" dirty="0">
                <a:latin typeface="FreeSans"/>
              </a:rPr>
              <a:t>Pub. Serv. Co.</a:t>
            </a:r>
            <a:r>
              <a:rPr lang="en-US" cap="none" dirty="0"/>
              <a:t>, 338 U.S. 451 (1950) “sale … by the stockholders rather than the corporation</a:t>
            </a:r>
            <a:endParaRPr lang="it-IT" i="1" cap="none" dirty="0"/>
          </a:p>
          <a:p>
            <a:r>
              <a:rPr lang="en-US" cap="none" dirty="0"/>
              <a:t>Synthetic Drop-and-Swap has reduced risk in late transaction: </a:t>
            </a:r>
            <a:r>
              <a:rPr lang="it-IT" i="1" cap="none" dirty="0"/>
              <a:t>Dover Corp.</a:t>
            </a:r>
            <a:r>
              <a:rPr lang="it-IT" cap="none" dirty="0"/>
              <a:t>, 122 T.C. No. 19 (2004): check-the-box </a:t>
            </a:r>
            <a:r>
              <a:rPr lang="it-IT" cap="none" dirty="0" err="1"/>
              <a:t>liquidation</a:t>
            </a:r>
            <a:r>
              <a:rPr lang="it-IT" cap="none" dirty="0"/>
              <a:t> of CFC </a:t>
            </a:r>
            <a:r>
              <a:rPr lang="it-IT" cap="none" dirty="0" err="1"/>
              <a:t>subsidiary</a:t>
            </a:r>
            <a:r>
              <a:rPr lang="it-IT" cap="none" dirty="0"/>
              <a:t> </a:t>
            </a:r>
            <a:r>
              <a:rPr lang="it-IT" cap="none" dirty="0" err="1"/>
              <a:t>immediately</a:t>
            </a:r>
            <a:r>
              <a:rPr lang="it-IT" cap="none" dirty="0"/>
              <a:t> </a:t>
            </a:r>
            <a:r>
              <a:rPr lang="it-IT" cap="none" dirty="0" err="1"/>
              <a:t>before</a:t>
            </a:r>
            <a:r>
              <a:rPr lang="it-IT" cap="none" dirty="0"/>
              <a:t> CFC’s sale of </a:t>
            </a:r>
            <a:r>
              <a:rPr lang="it-IT" cap="none" dirty="0" err="1"/>
              <a:t>subsidiary</a:t>
            </a:r>
            <a:r>
              <a:rPr lang="it-IT" cap="none" dirty="0"/>
              <a:t> stock </a:t>
            </a:r>
            <a:r>
              <a:rPr lang="it-IT" cap="none" dirty="0" err="1"/>
              <a:t>respected</a:t>
            </a:r>
            <a:endParaRPr lang="it-IT" dirty="0"/>
          </a:p>
          <a:p>
            <a:r>
              <a:rPr lang="en-US" cap="none" dirty="0"/>
              <a:t>California &amp; New York aggressively argues that transactions are subject to </a:t>
            </a:r>
            <a:r>
              <a:rPr lang="en-US" i="1" cap="none" dirty="0"/>
              <a:t>Court Holding</a:t>
            </a:r>
            <a:r>
              <a:rPr lang="en-US" cap="none" dirty="0"/>
              <a:t>.  </a:t>
            </a:r>
            <a:endParaRPr lang="en-US" dirty="0"/>
          </a:p>
          <a:p>
            <a:r>
              <a:rPr lang="en-US" dirty="0"/>
              <a:t>Summary: </a:t>
            </a:r>
          </a:p>
          <a:p>
            <a:pPr lvl="1"/>
            <a:r>
              <a:rPr lang="en-US" dirty="0"/>
              <a:t>Before marketing is best</a:t>
            </a:r>
          </a:p>
          <a:p>
            <a:pPr lvl="1"/>
            <a:r>
              <a:rPr lang="en-US" dirty="0"/>
              <a:t>After contract is binding (no contingencies) is risky.</a:t>
            </a:r>
          </a:p>
          <a:p>
            <a:pPr lvl="1"/>
            <a:r>
              <a:rPr lang="en-US" dirty="0"/>
              <a:t>Immediately before closing is potentially unsupportable.</a:t>
            </a:r>
          </a:p>
        </p:txBody>
      </p:sp>
      <p:sp>
        <p:nvSpPr>
          <p:cNvPr id="4" name="Slide Number Placeholder 3">
            <a:extLst>
              <a:ext uri="{FF2B5EF4-FFF2-40B4-BE49-F238E27FC236}">
                <a16:creationId xmlns:a16="http://schemas.microsoft.com/office/drawing/2014/main" id="{ABD129C0-93AD-448B-4A4B-805D524DC6F0}"/>
              </a:ext>
            </a:extLst>
          </p:cNvPr>
          <p:cNvSpPr>
            <a:spLocks noGrp="1"/>
          </p:cNvSpPr>
          <p:nvPr>
            <p:ph type="sldNum" sz="quarter" idx="12"/>
          </p:nvPr>
        </p:nvSpPr>
        <p:spPr/>
        <p:txBody>
          <a:bodyPr/>
          <a:lstStyle/>
          <a:p>
            <a:fld id="{125448A9-6091-405E-9B9D-D1845E71ADDD}" type="slidenum">
              <a:rPr lang="en-US" smtClean="0"/>
              <a:t>21</a:t>
            </a:fld>
            <a:endParaRPr lang="en-US" dirty="0"/>
          </a:p>
        </p:txBody>
      </p:sp>
    </p:spTree>
    <p:extLst>
      <p:ext uri="{BB962C8B-B14F-4D97-AF65-F5344CB8AC3E}">
        <p14:creationId xmlns:p14="http://schemas.microsoft.com/office/powerpoint/2010/main" val="39141290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EE3B8-734A-4F32-A90F-2C0276FBBCF2}"/>
              </a:ext>
            </a:extLst>
          </p:cNvPr>
          <p:cNvSpPr>
            <a:spLocks noGrp="1"/>
          </p:cNvSpPr>
          <p:nvPr>
            <p:ph type="title"/>
          </p:nvPr>
        </p:nvSpPr>
        <p:spPr/>
        <p:txBody>
          <a:bodyPr/>
          <a:lstStyle/>
          <a:p>
            <a:r>
              <a:rPr lang="en-US" dirty="0"/>
              <a:t>PIN Transaction</a:t>
            </a:r>
          </a:p>
        </p:txBody>
      </p:sp>
      <p:sp>
        <p:nvSpPr>
          <p:cNvPr id="4" name="Content Placeholder 3">
            <a:extLst>
              <a:ext uri="{FF2B5EF4-FFF2-40B4-BE49-F238E27FC236}">
                <a16:creationId xmlns:a16="http://schemas.microsoft.com/office/drawing/2014/main" id="{49745167-0A70-4007-A154-BFDE70929C3A}"/>
              </a:ext>
            </a:extLst>
          </p:cNvPr>
          <p:cNvSpPr>
            <a:spLocks noGrp="1"/>
          </p:cNvSpPr>
          <p:nvPr>
            <p:ph sz="half" idx="2"/>
          </p:nvPr>
        </p:nvSpPr>
        <p:spPr/>
        <p:txBody>
          <a:bodyPr>
            <a:normAutofit fontScale="55000" lnSpcReduction="20000"/>
          </a:bodyPr>
          <a:lstStyle/>
          <a:p>
            <a:r>
              <a:rPr lang="en-US" dirty="0"/>
              <a:t>PIN: “partnership installment note”</a:t>
            </a:r>
          </a:p>
          <a:p>
            <a:r>
              <a:rPr lang="en-US" dirty="0"/>
              <a:t>LLC is the exchangor, and engages QI for a deferred exchange </a:t>
            </a:r>
            <a:r>
              <a:rPr lang="en-US" i="1" dirty="0"/>
              <a:t>almost </a:t>
            </a:r>
            <a:r>
              <a:rPr lang="en-US" dirty="0"/>
              <a:t>as normal.</a:t>
            </a:r>
          </a:p>
          <a:p>
            <a:r>
              <a:rPr lang="en-US" dirty="0"/>
              <a:t>QI receives exchanging share(s) of proceeds into the QI account.</a:t>
            </a:r>
          </a:p>
          <a:p>
            <a:r>
              <a:rPr lang="en-US" dirty="0"/>
              <a:t>QI also receives remaining share(s) but into its own operating account.  It issues notes at closing for that share of cash.  </a:t>
            </a:r>
          </a:p>
          <a:p>
            <a:pPr lvl="1"/>
            <a:r>
              <a:rPr lang="en-US" dirty="0"/>
              <a:t>Remainder is received into the exchange account as normal.</a:t>
            </a:r>
          </a:p>
          <a:p>
            <a:pPr lvl="1"/>
            <a:r>
              <a:rPr lang="en-US" dirty="0"/>
              <a:t>Notes pay &gt;5% principal in following tax year to qualify for “installment method”</a:t>
            </a:r>
          </a:p>
          <a:p>
            <a:r>
              <a:rPr lang="en-US" dirty="0"/>
              <a:t>Notes are then used to redeem “cash out” partners.</a:t>
            </a:r>
          </a:p>
          <a:p>
            <a:r>
              <a:rPr lang="en-US" i="1" dirty="0"/>
              <a:t>Partnership</a:t>
            </a:r>
            <a:r>
              <a:rPr lang="en-US" dirty="0"/>
              <a:t> continues exchange as normal, but without “cash out” partners.</a:t>
            </a:r>
          </a:p>
          <a:p>
            <a:pPr lvl="1"/>
            <a:r>
              <a:rPr lang="en-US" dirty="0"/>
              <a:t>Since partnership is exchangor, solves the “held for” problem of a drop-and-swap.</a:t>
            </a:r>
          </a:p>
          <a:p>
            <a:r>
              <a:rPr lang="en-US" dirty="0"/>
              <a:t>Partnership must spend A and C’s shares of cash (QI account), but </a:t>
            </a:r>
            <a:r>
              <a:rPr lang="en-US" i="1" dirty="0"/>
              <a:t>must replace all debt </a:t>
            </a:r>
            <a:r>
              <a:rPr lang="en-US" dirty="0"/>
              <a:t>to avoid debt boot.</a:t>
            </a:r>
          </a:p>
          <a:p>
            <a:endParaRPr lang="en-US" dirty="0"/>
          </a:p>
        </p:txBody>
      </p:sp>
      <p:cxnSp>
        <p:nvCxnSpPr>
          <p:cNvPr id="27" name="Straight Connector 26">
            <a:extLst>
              <a:ext uri="{FF2B5EF4-FFF2-40B4-BE49-F238E27FC236}">
                <a16:creationId xmlns:a16="http://schemas.microsoft.com/office/drawing/2014/main" id="{7CB60A2C-D276-4A61-A0F7-A6F25D6CBBF6}"/>
              </a:ext>
            </a:extLst>
          </p:cNvPr>
          <p:cNvCxnSpPr>
            <a:cxnSpLocks/>
            <a:stCxn id="30" idx="2"/>
            <a:endCxn id="40" idx="0"/>
          </p:cNvCxnSpPr>
          <p:nvPr/>
        </p:nvCxnSpPr>
        <p:spPr>
          <a:xfrm>
            <a:off x="1367146" y="2423231"/>
            <a:ext cx="1" cy="663432"/>
          </a:xfrm>
          <a:prstGeom prst="line">
            <a:avLst/>
          </a:prstGeom>
        </p:spPr>
        <p:style>
          <a:lnRef idx="3">
            <a:schemeClr val="dk1"/>
          </a:lnRef>
          <a:fillRef idx="0">
            <a:schemeClr val="dk1"/>
          </a:fillRef>
          <a:effectRef idx="2">
            <a:schemeClr val="dk1"/>
          </a:effectRef>
          <a:fontRef idx="minor">
            <a:schemeClr val="tx1"/>
          </a:fontRef>
        </p:style>
      </p:cxnSp>
      <p:cxnSp>
        <p:nvCxnSpPr>
          <p:cNvPr id="28" name="Straight Connector 27">
            <a:extLst>
              <a:ext uri="{FF2B5EF4-FFF2-40B4-BE49-F238E27FC236}">
                <a16:creationId xmlns:a16="http://schemas.microsoft.com/office/drawing/2014/main" id="{5C50A6BB-7461-4F05-9BC0-E6641B6E0D32}"/>
              </a:ext>
            </a:extLst>
          </p:cNvPr>
          <p:cNvCxnSpPr>
            <a:cxnSpLocks/>
            <a:stCxn id="31" idx="2"/>
            <a:endCxn id="40" idx="5"/>
          </p:cNvCxnSpPr>
          <p:nvPr/>
        </p:nvCxnSpPr>
        <p:spPr>
          <a:xfrm flipH="1">
            <a:off x="1974389" y="2423231"/>
            <a:ext cx="502660" cy="1142198"/>
          </a:xfrm>
          <a:prstGeom prst="line">
            <a:avLst/>
          </a:prstGeom>
        </p:spPr>
        <p:style>
          <a:lnRef idx="3">
            <a:schemeClr val="dk1"/>
          </a:lnRef>
          <a:fillRef idx="0">
            <a:schemeClr val="dk1"/>
          </a:fillRef>
          <a:effectRef idx="2">
            <a:schemeClr val="dk1"/>
          </a:effectRef>
          <a:fontRef idx="minor">
            <a:schemeClr val="tx1"/>
          </a:fontRef>
        </p:style>
      </p:cxnSp>
      <p:sp>
        <p:nvSpPr>
          <p:cNvPr id="29" name="TextBox 28">
            <a:extLst>
              <a:ext uri="{FF2B5EF4-FFF2-40B4-BE49-F238E27FC236}">
                <a16:creationId xmlns:a16="http://schemas.microsoft.com/office/drawing/2014/main" id="{27A118C1-9566-4513-B0B2-6E09C2449925}"/>
              </a:ext>
            </a:extLst>
          </p:cNvPr>
          <p:cNvSpPr txBox="1"/>
          <p:nvPr/>
        </p:nvSpPr>
        <p:spPr>
          <a:xfrm>
            <a:off x="99012" y="1961566"/>
            <a:ext cx="362600" cy="461665"/>
          </a:xfrm>
          <a:prstGeom prst="rect">
            <a:avLst/>
          </a:prstGeom>
          <a:noFill/>
        </p:spPr>
        <p:txBody>
          <a:bodyPr wrap="none" rtlCol="0">
            <a:spAutoFit/>
          </a:bodyPr>
          <a:lstStyle/>
          <a:p>
            <a:pPr algn="ctr"/>
            <a:r>
              <a:rPr lang="en-US" sz="2400" dirty="0"/>
              <a:t>A</a:t>
            </a:r>
          </a:p>
        </p:txBody>
      </p:sp>
      <p:sp>
        <p:nvSpPr>
          <p:cNvPr id="30" name="TextBox 29">
            <a:extLst>
              <a:ext uri="{FF2B5EF4-FFF2-40B4-BE49-F238E27FC236}">
                <a16:creationId xmlns:a16="http://schemas.microsoft.com/office/drawing/2014/main" id="{5C191A8F-612B-4DA6-B698-79B4B256AF1A}"/>
              </a:ext>
            </a:extLst>
          </p:cNvPr>
          <p:cNvSpPr txBox="1"/>
          <p:nvPr/>
        </p:nvSpPr>
        <p:spPr>
          <a:xfrm>
            <a:off x="1191457" y="1961566"/>
            <a:ext cx="351378" cy="461665"/>
          </a:xfrm>
          <a:prstGeom prst="rect">
            <a:avLst/>
          </a:prstGeom>
          <a:noFill/>
        </p:spPr>
        <p:txBody>
          <a:bodyPr wrap="none" rtlCol="0">
            <a:spAutoFit/>
          </a:bodyPr>
          <a:lstStyle/>
          <a:p>
            <a:pPr algn="ctr"/>
            <a:r>
              <a:rPr lang="en-US" sz="2400" dirty="0"/>
              <a:t>B</a:t>
            </a:r>
          </a:p>
        </p:txBody>
      </p:sp>
      <p:sp>
        <p:nvSpPr>
          <p:cNvPr id="31" name="TextBox 30">
            <a:extLst>
              <a:ext uri="{FF2B5EF4-FFF2-40B4-BE49-F238E27FC236}">
                <a16:creationId xmlns:a16="http://schemas.microsoft.com/office/drawing/2014/main" id="{263A109A-58CD-4A0E-9724-BE4BA4541194}"/>
              </a:ext>
            </a:extLst>
          </p:cNvPr>
          <p:cNvSpPr txBox="1"/>
          <p:nvPr/>
        </p:nvSpPr>
        <p:spPr>
          <a:xfrm>
            <a:off x="2302963" y="1961566"/>
            <a:ext cx="348172" cy="461665"/>
          </a:xfrm>
          <a:prstGeom prst="rect">
            <a:avLst/>
          </a:prstGeom>
          <a:noFill/>
        </p:spPr>
        <p:txBody>
          <a:bodyPr wrap="none" rtlCol="0">
            <a:spAutoFit/>
          </a:bodyPr>
          <a:lstStyle/>
          <a:p>
            <a:pPr algn="ctr"/>
            <a:r>
              <a:rPr lang="en-US" sz="2400" dirty="0"/>
              <a:t>C</a:t>
            </a:r>
          </a:p>
        </p:txBody>
      </p:sp>
      <p:cxnSp>
        <p:nvCxnSpPr>
          <p:cNvPr id="32" name="Straight Connector 31">
            <a:extLst>
              <a:ext uri="{FF2B5EF4-FFF2-40B4-BE49-F238E27FC236}">
                <a16:creationId xmlns:a16="http://schemas.microsoft.com/office/drawing/2014/main" id="{2DD372DF-B9D0-4820-8A8B-B0DBF879F1F7}"/>
              </a:ext>
            </a:extLst>
          </p:cNvPr>
          <p:cNvCxnSpPr>
            <a:cxnSpLocks/>
            <a:stCxn id="29" idx="2"/>
            <a:endCxn id="40" idx="1"/>
          </p:cNvCxnSpPr>
          <p:nvPr/>
        </p:nvCxnSpPr>
        <p:spPr>
          <a:xfrm>
            <a:off x="280312" y="2423231"/>
            <a:ext cx="479593" cy="1142198"/>
          </a:xfrm>
          <a:prstGeom prst="line">
            <a:avLst/>
          </a:prstGeom>
        </p:spPr>
        <p:style>
          <a:lnRef idx="3">
            <a:schemeClr val="dk1"/>
          </a:lnRef>
          <a:fillRef idx="0">
            <a:schemeClr val="dk1"/>
          </a:fillRef>
          <a:effectRef idx="2">
            <a:schemeClr val="dk1"/>
          </a:effectRef>
          <a:fontRef idx="minor">
            <a:schemeClr val="tx1"/>
          </a:fontRef>
        </p:style>
      </p:cxnSp>
      <p:sp>
        <p:nvSpPr>
          <p:cNvPr id="35" name="TextBox 34">
            <a:extLst>
              <a:ext uri="{FF2B5EF4-FFF2-40B4-BE49-F238E27FC236}">
                <a16:creationId xmlns:a16="http://schemas.microsoft.com/office/drawing/2014/main" id="{BB2F2C3E-F158-49A4-9051-6AE8AFF4C3AB}"/>
              </a:ext>
            </a:extLst>
          </p:cNvPr>
          <p:cNvSpPr txBox="1"/>
          <p:nvPr/>
        </p:nvSpPr>
        <p:spPr>
          <a:xfrm>
            <a:off x="3718900" y="3565429"/>
            <a:ext cx="910250" cy="461665"/>
          </a:xfrm>
          <a:prstGeom prst="rect">
            <a:avLst/>
          </a:prstGeom>
          <a:noFill/>
        </p:spPr>
        <p:txBody>
          <a:bodyPr wrap="none" rtlCol="0">
            <a:spAutoFit/>
          </a:bodyPr>
          <a:lstStyle/>
          <a:p>
            <a:pPr algn="ctr"/>
            <a:r>
              <a:rPr lang="en-US" sz="2400" dirty="0"/>
              <a:t>Buyer</a:t>
            </a:r>
          </a:p>
        </p:txBody>
      </p:sp>
      <p:sp>
        <p:nvSpPr>
          <p:cNvPr id="36" name="Arrow: Right 35">
            <a:extLst>
              <a:ext uri="{FF2B5EF4-FFF2-40B4-BE49-F238E27FC236}">
                <a16:creationId xmlns:a16="http://schemas.microsoft.com/office/drawing/2014/main" id="{A7CB0116-B4A3-44CA-868E-2AB15AECE07A}"/>
              </a:ext>
            </a:extLst>
          </p:cNvPr>
          <p:cNvSpPr/>
          <p:nvPr/>
        </p:nvSpPr>
        <p:spPr>
          <a:xfrm rot="10800000" flipH="1" flipV="1">
            <a:off x="2651134" y="3651216"/>
            <a:ext cx="1067765" cy="290090"/>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400" dirty="0"/>
              <a:t>Deed</a:t>
            </a:r>
          </a:p>
        </p:txBody>
      </p:sp>
      <p:sp>
        <p:nvSpPr>
          <p:cNvPr id="37" name="TextBox 36">
            <a:extLst>
              <a:ext uri="{FF2B5EF4-FFF2-40B4-BE49-F238E27FC236}">
                <a16:creationId xmlns:a16="http://schemas.microsoft.com/office/drawing/2014/main" id="{FC81A1B6-317B-4A3D-B2FD-1010729900BC}"/>
              </a:ext>
            </a:extLst>
          </p:cNvPr>
          <p:cNvSpPr txBox="1"/>
          <p:nvPr/>
        </p:nvSpPr>
        <p:spPr>
          <a:xfrm>
            <a:off x="1129220" y="5455354"/>
            <a:ext cx="468398" cy="461665"/>
          </a:xfrm>
          <a:prstGeom prst="rect">
            <a:avLst/>
          </a:prstGeom>
          <a:noFill/>
        </p:spPr>
        <p:txBody>
          <a:bodyPr wrap="none" rtlCol="0">
            <a:spAutoFit/>
          </a:bodyPr>
          <a:lstStyle/>
          <a:p>
            <a:pPr algn="ctr"/>
            <a:r>
              <a:rPr lang="en-US" sz="2400" dirty="0"/>
              <a:t>QI</a:t>
            </a:r>
          </a:p>
        </p:txBody>
      </p:sp>
      <p:sp>
        <p:nvSpPr>
          <p:cNvPr id="38" name="Arrow: Right 37">
            <a:extLst>
              <a:ext uri="{FF2B5EF4-FFF2-40B4-BE49-F238E27FC236}">
                <a16:creationId xmlns:a16="http://schemas.microsoft.com/office/drawing/2014/main" id="{E411165D-8380-4615-8C1A-0C88558DF2AE}"/>
              </a:ext>
            </a:extLst>
          </p:cNvPr>
          <p:cNvSpPr/>
          <p:nvPr/>
        </p:nvSpPr>
        <p:spPr>
          <a:xfrm rot="5400000" flipV="1">
            <a:off x="423695" y="4617893"/>
            <a:ext cx="1384837" cy="29009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dirty="0"/>
              <a:t>Assign</a:t>
            </a:r>
          </a:p>
        </p:txBody>
      </p:sp>
      <p:sp>
        <p:nvSpPr>
          <p:cNvPr id="39" name="Arrow: Right 38">
            <a:extLst>
              <a:ext uri="{FF2B5EF4-FFF2-40B4-BE49-F238E27FC236}">
                <a16:creationId xmlns:a16="http://schemas.microsoft.com/office/drawing/2014/main" id="{259B5592-37FF-4E50-A320-A6DA61874A26}"/>
              </a:ext>
            </a:extLst>
          </p:cNvPr>
          <p:cNvSpPr/>
          <p:nvPr/>
        </p:nvSpPr>
        <p:spPr>
          <a:xfrm rot="8837314" flipV="1">
            <a:off x="1776212" y="4864065"/>
            <a:ext cx="2495054" cy="290090"/>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400" dirty="0"/>
              <a:t>B’s Share (to fund Notes)</a:t>
            </a:r>
          </a:p>
        </p:txBody>
      </p:sp>
      <p:sp>
        <p:nvSpPr>
          <p:cNvPr id="40" name="Isosceles Triangle 39">
            <a:extLst>
              <a:ext uri="{FF2B5EF4-FFF2-40B4-BE49-F238E27FC236}">
                <a16:creationId xmlns:a16="http://schemas.microsoft.com/office/drawing/2014/main" id="{1381FA83-8EE0-42FC-BF71-89AB38A65A6B}"/>
              </a:ext>
            </a:extLst>
          </p:cNvPr>
          <p:cNvSpPr/>
          <p:nvPr/>
        </p:nvSpPr>
        <p:spPr>
          <a:xfrm>
            <a:off x="152663" y="3086663"/>
            <a:ext cx="2428968" cy="957532"/>
          </a:xfrm>
          <a:prstGeom prst="triangle">
            <a:avLst/>
          </a:prstGeom>
        </p:spPr>
        <p:style>
          <a:lnRef idx="2">
            <a:schemeClr val="dk1"/>
          </a:lnRef>
          <a:fillRef idx="1">
            <a:schemeClr val="lt1"/>
          </a:fillRef>
          <a:effectRef idx="0">
            <a:schemeClr val="dk1"/>
          </a:effectRef>
          <a:fontRef idx="minor">
            <a:schemeClr val="dk1"/>
          </a:fontRef>
        </p:style>
        <p:txBody>
          <a:bodyPr wrap="none" rtlCol="0" anchor="ctr"/>
          <a:lstStyle/>
          <a:p>
            <a:pPr algn="ctr"/>
            <a:r>
              <a:rPr lang="en-US" sz="2400" dirty="0"/>
              <a:t>LLC</a:t>
            </a:r>
            <a:endParaRPr lang="en-US" dirty="0"/>
          </a:p>
        </p:txBody>
      </p:sp>
      <p:sp>
        <p:nvSpPr>
          <p:cNvPr id="41" name="Arrow: Right 40">
            <a:extLst>
              <a:ext uri="{FF2B5EF4-FFF2-40B4-BE49-F238E27FC236}">
                <a16:creationId xmlns:a16="http://schemas.microsoft.com/office/drawing/2014/main" id="{D13F034F-A7C0-4588-8A71-6269FAC7C03A}"/>
              </a:ext>
            </a:extLst>
          </p:cNvPr>
          <p:cNvSpPr/>
          <p:nvPr/>
        </p:nvSpPr>
        <p:spPr>
          <a:xfrm rot="5400000" flipH="1" flipV="1">
            <a:off x="819773" y="4617890"/>
            <a:ext cx="1384837" cy="2900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Note</a:t>
            </a:r>
          </a:p>
        </p:txBody>
      </p:sp>
      <p:sp>
        <p:nvSpPr>
          <p:cNvPr id="42" name="Arrow: Right 41">
            <a:extLst>
              <a:ext uri="{FF2B5EF4-FFF2-40B4-BE49-F238E27FC236}">
                <a16:creationId xmlns:a16="http://schemas.microsoft.com/office/drawing/2014/main" id="{67A044AF-B936-4DAC-B9DF-3580D4597DDB}"/>
              </a:ext>
            </a:extLst>
          </p:cNvPr>
          <p:cNvSpPr/>
          <p:nvPr/>
        </p:nvSpPr>
        <p:spPr>
          <a:xfrm rot="8826716" flipV="1">
            <a:off x="1705677" y="4591382"/>
            <a:ext cx="2480005" cy="290090"/>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400" dirty="0"/>
              <a:t>A&amp;C’s Share (to QI Account)</a:t>
            </a:r>
          </a:p>
        </p:txBody>
      </p:sp>
      <p:sp>
        <p:nvSpPr>
          <p:cNvPr id="44" name="Arrow: Right 43">
            <a:extLst>
              <a:ext uri="{FF2B5EF4-FFF2-40B4-BE49-F238E27FC236}">
                <a16:creationId xmlns:a16="http://schemas.microsoft.com/office/drawing/2014/main" id="{ACB24307-3635-418F-902B-DD5FE08988E7}"/>
              </a:ext>
            </a:extLst>
          </p:cNvPr>
          <p:cNvSpPr/>
          <p:nvPr/>
        </p:nvSpPr>
        <p:spPr>
          <a:xfrm rot="5400000" flipH="1" flipV="1">
            <a:off x="562998" y="3194575"/>
            <a:ext cx="1567543" cy="2900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Redeem for Note</a:t>
            </a:r>
          </a:p>
        </p:txBody>
      </p:sp>
      <p:sp>
        <p:nvSpPr>
          <p:cNvPr id="3" name="Slide Number Placeholder 2">
            <a:extLst>
              <a:ext uri="{FF2B5EF4-FFF2-40B4-BE49-F238E27FC236}">
                <a16:creationId xmlns:a16="http://schemas.microsoft.com/office/drawing/2014/main" id="{16CD892C-CA5C-43B9-B194-31A011A51955}"/>
              </a:ext>
            </a:extLst>
          </p:cNvPr>
          <p:cNvSpPr>
            <a:spLocks noGrp="1"/>
          </p:cNvSpPr>
          <p:nvPr>
            <p:ph type="sldNum" sz="quarter" idx="12"/>
          </p:nvPr>
        </p:nvSpPr>
        <p:spPr/>
        <p:txBody>
          <a:bodyPr/>
          <a:lstStyle/>
          <a:p>
            <a:fld id="{125448A9-6091-405E-9B9D-D1845E71ADDD}" type="slidenum">
              <a:rPr lang="en-US" smtClean="0"/>
              <a:t>22</a:t>
            </a:fld>
            <a:endParaRPr lang="en-US" dirty="0"/>
          </a:p>
        </p:txBody>
      </p:sp>
    </p:spTree>
    <p:extLst>
      <p:ext uri="{BB962C8B-B14F-4D97-AF65-F5344CB8AC3E}">
        <p14:creationId xmlns:p14="http://schemas.microsoft.com/office/powerpoint/2010/main" val="363292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FFD0-4DBC-8687-FE08-769686BE7A0C}"/>
              </a:ext>
            </a:extLst>
          </p:cNvPr>
          <p:cNvSpPr>
            <a:spLocks noGrp="1"/>
          </p:cNvSpPr>
          <p:nvPr>
            <p:ph type="title"/>
          </p:nvPr>
        </p:nvSpPr>
        <p:spPr/>
        <p:txBody>
          <a:bodyPr/>
          <a:lstStyle/>
          <a:p>
            <a:r>
              <a:rPr lang="en-US" dirty="0"/>
              <a:t>Partnership Division</a:t>
            </a:r>
          </a:p>
        </p:txBody>
      </p:sp>
      <p:sp>
        <p:nvSpPr>
          <p:cNvPr id="3" name="Content Placeholder 2">
            <a:extLst>
              <a:ext uri="{FF2B5EF4-FFF2-40B4-BE49-F238E27FC236}">
                <a16:creationId xmlns:a16="http://schemas.microsoft.com/office/drawing/2014/main" id="{560B24A0-6806-80BC-5AAA-7B570C4FD1E1}"/>
              </a:ext>
            </a:extLst>
          </p:cNvPr>
          <p:cNvSpPr>
            <a:spLocks noGrp="1"/>
          </p:cNvSpPr>
          <p:nvPr>
            <p:ph idx="1"/>
          </p:nvPr>
        </p:nvSpPr>
        <p:spPr/>
        <p:txBody>
          <a:bodyPr>
            <a:normAutofit fontScale="85000" lnSpcReduction="20000"/>
          </a:bodyPr>
          <a:lstStyle/>
          <a:p>
            <a:r>
              <a:rPr lang="en-US" dirty="0"/>
              <a:t>Similar to Traditional Drop-and-Swap, but instead of distributing TIC interests to the partners…</a:t>
            </a:r>
          </a:p>
          <a:p>
            <a:r>
              <a:rPr lang="en-US" dirty="0"/>
              <a:t>Partnership divides into separate partnerships holding TIC interests.</a:t>
            </a:r>
          </a:p>
          <a:p>
            <a:r>
              <a:rPr lang="en-US" dirty="0"/>
              <a:t>Each resulting partnership is a “continuation” under Treas. Reg. 1.708-1(d)</a:t>
            </a:r>
          </a:p>
          <a:p>
            <a:pPr lvl="1"/>
            <a:r>
              <a:rPr lang="en-US" dirty="0"/>
              <a:t>Requires &gt;50% continuing partners in each divided partnership.</a:t>
            </a:r>
          </a:p>
          <a:p>
            <a:pPr lvl="1"/>
            <a:r>
              <a:rPr lang="en-US" dirty="0"/>
              <a:t>Example: </a:t>
            </a:r>
          </a:p>
          <a:p>
            <a:pPr lvl="2"/>
            <a:r>
              <a:rPr lang="en-US" dirty="0"/>
              <a:t>Division #1: 99% A + 1% B</a:t>
            </a:r>
          </a:p>
          <a:p>
            <a:pPr lvl="2"/>
            <a:r>
              <a:rPr lang="en-US" dirty="0"/>
              <a:t>Division #2: 99% B + 1% C</a:t>
            </a:r>
          </a:p>
          <a:p>
            <a:pPr lvl="2"/>
            <a:r>
              <a:rPr lang="en-US" dirty="0"/>
              <a:t>Division #3: 99% C + 1% A</a:t>
            </a:r>
          </a:p>
          <a:p>
            <a:pPr lvl="2"/>
            <a:r>
              <a:rPr lang="en-US" dirty="0"/>
              <a:t>Each has 2 partners @ formerly 1/3 = 2/3 continuity &gt; 50%.</a:t>
            </a:r>
          </a:p>
          <a:p>
            <a:pPr lvl="1"/>
            <a:r>
              <a:rPr lang="en-US" dirty="0"/>
              <a:t>What do we do about the 1% interests?</a:t>
            </a:r>
          </a:p>
          <a:p>
            <a:r>
              <a:rPr lang="en-US" dirty="0"/>
              <a:t>Popular in California and New York due to state authority aggressive view of Drop-and-Swap</a:t>
            </a:r>
          </a:p>
        </p:txBody>
      </p:sp>
      <p:sp>
        <p:nvSpPr>
          <p:cNvPr id="5" name="Slide Number Placeholder 4">
            <a:extLst>
              <a:ext uri="{FF2B5EF4-FFF2-40B4-BE49-F238E27FC236}">
                <a16:creationId xmlns:a16="http://schemas.microsoft.com/office/drawing/2014/main" id="{BBF17ABF-EE05-AE51-1DD7-ABF320616925}"/>
              </a:ext>
            </a:extLst>
          </p:cNvPr>
          <p:cNvSpPr>
            <a:spLocks noGrp="1"/>
          </p:cNvSpPr>
          <p:nvPr>
            <p:ph type="sldNum" sz="quarter" idx="12"/>
          </p:nvPr>
        </p:nvSpPr>
        <p:spPr/>
        <p:txBody>
          <a:bodyPr/>
          <a:lstStyle/>
          <a:p>
            <a:fld id="{125448A9-6091-405E-9B9D-D1845E71ADDD}" type="slidenum">
              <a:rPr lang="en-US" smtClean="0"/>
              <a:t>23</a:t>
            </a:fld>
            <a:endParaRPr lang="en-US" dirty="0"/>
          </a:p>
        </p:txBody>
      </p:sp>
    </p:spTree>
    <p:extLst>
      <p:ext uri="{BB962C8B-B14F-4D97-AF65-F5344CB8AC3E}">
        <p14:creationId xmlns:p14="http://schemas.microsoft.com/office/powerpoint/2010/main" val="22938576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ADA83-C002-BE8F-12CB-B09F0120D3CC}"/>
              </a:ext>
            </a:extLst>
          </p:cNvPr>
          <p:cNvSpPr>
            <a:spLocks noGrp="1"/>
          </p:cNvSpPr>
          <p:nvPr>
            <p:ph type="title"/>
          </p:nvPr>
        </p:nvSpPr>
        <p:spPr/>
        <p:txBody>
          <a:bodyPr/>
          <a:lstStyle/>
          <a:p>
            <a:pPr algn="ctr"/>
            <a:r>
              <a:rPr lang="en-US" dirty="0"/>
              <a:t>Questions?</a:t>
            </a:r>
          </a:p>
        </p:txBody>
      </p:sp>
      <p:sp>
        <p:nvSpPr>
          <p:cNvPr id="3" name="Content Placeholder 2">
            <a:extLst>
              <a:ext uri="{FF2B5EF4-FFF2-40B4-BE49-F238E27FC236}">
                <a16:creationId xmlns:a16="http://schemas.microsoft.com/office/drawing/2014/main" id="{7B80B32A-E3B6-1283-7CF2-2667BC4C9E30}"/>
              </a:ext>
            </a:extLst>
          </p:cNvPr>
          <p:cNvSpPr>
            <a:spLocks noGrp="1"/>
          </p:cNvSpPr>
          <p:nvPr>
            <p:ph idx="1"/>
          </p:nvPr>
        </p:nvSpPr>
        <p:spPr/>
        <p:txBody>
          <a:bodyPr/>
          <a:lstStyle/>
          <a:p>
            <a:pPr marL="0" indent="0" algn="ctr">
              <a:buNone/>
            </a:pPr>
            <a:r>
              <a:rPr lang="en-US" dirty="0"/>
              <a:t>Christopher Alan Cunningham</a:t>
            </a:r>
          </a:p>
          <a:p>
            <a:pPr marL="0" indent="0" algn="ctr">
              <a:buNone/>
            </a:pPr>
            <a:r>
              <a:rPr lang="en-US" dirty="0"/>
              <a:t>Elliott, Thomason &amp; Gibson, LLP</a:t>
            </a:r>
          </a:p>
          <a:p>
            <a:pPr marL="0" indent="0" algn="ctr">
              <a:buNone/>
            </a:pPr>
            <a:r>
              <a:rPr lang="en-US" dirty="0"/>
              <a:t>511 N. Akard, Suite 202, Dallas, Texas 75201</a:t>
            </a:r>
          </a:p>
          <a:p>
            <a:pPr marL="0" indent="0" algn="ctr">
              <a:buNone/>
            </a:pPr>
            <a:r>
              <a:rPr lang="en-US" dirty="0"/>
              <a:t>Phone: (214) 506-1123</a:t>
            </a:r>
          </a:p>
          <a:p>
            <a:pPr marL="0" indent="0" algn="ctr">
              <a:buNone/>
            </a:pPr>
            <a:r>
              <a:rPr lang="en-US" dirty="0"/>
              <a:t>Email: </a:t>
            </a:r>
            <a:r>
              <a:rPr lang="en-US" dirty="0" err="1"/>
              <a:t>chris@etglawfirm.com</a:t>
            </a:r>
            <a:endParaRPr lang="en-US" dirty="0"/>
          </a:p>
          <a:p>
            <a:pPr marL="0" indent="0" algn="ctr">
              <a:buNone/>
            </a:pPr>
            <a:endParaRPr lang="en-US" dirty="0"/>
          </a:p>
        </p:txBody>
      </p:sp>
      <p:sp>
        <p:nvSpPr>
          <p:cNvPr id="5" name="Slide Number Placeholder 4">
            <a:extLst>
              <a:ext uri="{FF2B5EF4-FFF2-40B4-BE49-F238E27FC236}">
                <a16:creationId xmlns:a16="http://schemas.microsoft.com/office/drawing/2014/main" id="{28C63505-9F0E-3676-1789-4B1AA24AF1E5}"/>
              </a:ext>
            </a:extLst>
          </p:cNvPr>
          <p:cNvSpPr>
            <a:spLocks noGrp="1"/>
          </p:cNvSpPr>
          <p:nvPr>
            <p:ph type="sldNum" sz="quarter" idx="12"/>
          </p:nvPr>
        </p:nvSpPr>
        <p:spPr/>
        <p:txBody>
          <a:bodyPr/>
          <a:lstStyle/>
          <a:p>
            <a:fld id="{125448A9-6091-405E-9B9D-D1845E71ADDD}" type="slidenum">
              <a:rPr lang="en-US" smtClean="0"/>
              <a:t>24</a:t>
            </a:fld>
            <a:endParaRPr lang="en-US" dirty="0"/>
          </a:p>
        </p:txBody>
      </p:sp>
    </p:spTree>
    <p:extLst>
      <p:ext uri="{BB962C8B-B14F-4D97-AF65-F5344CB8AC3E}">
        <p14:creationId xmlns:p14="http://schemas.microsoft.com/office/powerpoint/2010/main" val="4171964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2C44B-9B04-4AC4-951B-7D22182E88DE}"/>
              </a:ext>
            </a:extLst>
          </p:cNvPr>
          <p:cNvSpPr>
            <a:spLocks noGrp="1"/>
          </p:cNvSpPr>
          <p:nvPr>
            <p:ph type="title"/>
          </p:nvPr>
        </p:nvSpPr>
        <p:spPr/>
        <p:txBody>
          <a:bodyPr/>
          <a:lstStyle/>
          <a:p>
            <a:r>
              <a:rPr lang="en-US" dirty="0"/>
              <a:t>Requirements</a:t>
            </a:r>
          </a:p>
        </p:txBody>
      </p:sp>
      <p:sp>
        <p:nvSpPr>
          <p:cNvPr id="3" name="Content Placeholder 2">
            <a:extLst>
              <a:ext uri="{FF2B5EF4-FFF2-40B4-BE49-F238E27FC236}">
                <a16:creationId xmlns:a16="http://schemas.microsoft.com/office/drawing/2014/main" id="{94A028FD-ADF0-469F-AF76-A80C4E136099}"/>
              </a:ext>
            </a:extLst>
          </p:cNvPr>
          <p:cNvSpPr>
            <a:spLocks noGrp="1"/>
          </p:cNvSpPr>
          <p:nvPr>
            <p:ph idx="1"/>
          </p:nvPr>
        </p:nvSpPr>
        <p:spPr/>
        <p:txBody>
          <a:bodyPr>
            <a:normAutofit fontScale="92500" lnSpcReduction="10000"/>
          </a:bodyPr>
          <a:lstStyle/>
          <a:p>
            <a:r>
              <a:rPr lang="en-US" dirty="0"/>
              <a:t>Exchange of </a:t>
            </a:r>
            <a:r>
              <a:rPr lang="en-US" u="sng" dirty="0"/>
              <a:t>relinquished property</a:t>
            </a:r>
            <a:r>
              <a:rPr lang="en-US" dirty="0"/>
              <a:t> for </a:t>
            </a:r>
            <a:r>
              <a:rPr lang="en-US" u="sng" dirty="0"/>
              <a:t>replacement property</a:t>
            </a:r>
          </a:p>
          <a:p>
            <a:r>
              <a:rPr lang="en-US" dirty="0"/>
              <a:t>“Same Taxpayer” must dispose of relinquished property and acquire replacement property.</a:t>
            </a:r>
          </a:p>
          <a:p>
            <a:r>
              <a:rPr lang="en-US" dirty="0"/>
              <a:t>Both relinquished and replacement must be:</a:t>
            </a:r>
          </a:p>
          <a:p>
            <a:pPr lvl="1"/>
            <a:r>
              <a:rPr lang="en-US" dirty="0"/>
              <a:t>Real property (as of 1/1/2018)</a:t>
            </a:r>
          </a:p>
          <a:p>
            <a:pPr lvl="1"/>
            <a:r>
              <a:rPr lang="en-US" dirty="0"/>
              <a:t>“like kind”</a:t>
            </a:r>
          </a:p>
          <a:p>
            <a:pPr lvl="1"/>
            <a:r>
              <a:rPr lang="en-US" dirty="0"/>
              <a:t>“held for productive use in a trade or business or for investment” (the “held for” requirement)</a:t>
            </a:r>
          </a:p>
          <a:p>
            <a:pPr lvl="2"/>
            <a:r>
              <a:rPr lang="en-US" dirty="0"/>
              <a:t>Not: personal use or inventory/dealer property/”held for sale”</a:t>
            </a:r>
          </a:p>
          <a:p>
            <a:r>
              <a:rPr lang="en-US" dirty="0"/>
              <a:t>Special requirements for exchanges with “related” parties.</a:t>
            </a:r>
          </a:p>
          <a:p>
            <a:endParaRPr lang="en-US" dirty="0"/>
          </a:p>
        </p:txBody>
      </p:sp>
      <p:sp>
        <p:nvSpPr>
          <p:cNvPr id="4" name="Slide Number Placeholder 3">
            <a:extLst>
              <a:ext uri="{FF2B5EF4-FFF2-40B4-BE49-F238E27FC236}">
                <a16:creationId xmlns:a16="http://schemas.microsoft.com/office/drawing/2014/main" id="{FF74E24A-BF3D-4E2C-A59F-4EE4BF6BDE7D}"/>
              </a:ext>
            </a:extLst>
          </p:cNvPr>
          <p:cNvSpPr>
            <a:spLocks noGrp="1"/>
          </p:cNvSpPr>
          <p:nvPr>
            <p:ph type="sldNum" sz="quarter" idx="12"/>
          </p:nvPr>
        </p:nvSpPr>
        <p:spPr/>
        <p:txBody>
          <a:bodyPr/>
          <a:lstStyle/>
          <a:p>
            <a:fld id="{125448A9-6091-405E-9B9D-D1845E71ADDD}" type="slidenum">
              <a:rPr lang="en-US" smtClean="0"/>
              <a:t>2</a:t>
            </a:fld>
            <a:endParaRPr lang="en-US" dirty="0"/>
          </a:p>
        </p:txBody>
      </p:sp>
    </p:spTree>
    <p:extLst>
      <p:ext uri="{BB962C8B-B14F-4D97-AF65-F5344CB8AC3E}">
        <p14:creationId xmlns:p14="http://schemas.microsoft.com/office/powerpoint/2010/main" val="2550266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3EF2-441F-44BD-B56C-D892196B1461}"/>
              </a:ext>
            </a:extLst>
          </p:cNvPr>
          <p:cNvSpPr>
            <a:spLocks noGrp="1"/>
          </p:cNvSpPr>
          <p:nvPr>
            <p:ph type="title"/>
          </p:nvPr>
        </p:nvSpPr>
        <p:spPr/>
        <p:txBody>
          <a:bodyPr/>
          <a:lstStyle/>
          <a:p>
            <a:r>
              <a:rPr lang="en-US" dirty="0"/>
              <a:t>Tax, Boot, Basis, and Deferral</a:t>
            </a:r>
          </a:p>
        </p:txBody>
      </p:sp>
      <p:sp>
        <p:nvSpPr>
          <p:cNvPr id="3" name="Content Placeholder 2">
            <a:extLst>
              <a:ext uri="{FF2B5EF4-FFF2-40B4-BE49-F238E27FC236}">
                <a16:creationId xmlns:a16="http://schemas.microsoft.com/office/drawing/2014/main" id="{83BE43CF-6173-406C-B2C3-07CB43FF97D6}"/>
              </a:ext>
            </a:extLst>
          </p:cNvPr>
          <p:cNvSpPr>
            <a:spLocks noGrp="1"/>
          </p:cNvSpPr>
          <p:nvPr>
            <p:ph idx="1"/>
          </p:nvPr>
        </p:nvSpPr>
        <p:spPr/>
        <p:txBody>
          <a:bodyPr>
            <a:normAutofit fontScale="77500" lnSpcReduction="20000"/>
          </a:bodyPr>
          <a:lstStyle/>
          <a:p>
            <a:r>
              <a:rPr lang="en-US" dirty="0"/>
              <a:t>Tax on gain both realized and recognized</a:t>
            </a:r>
          </a:p>
          <a:p>
            <a:pPr lvl="1"/>
            <a:r>
              <a:rPr lang="en-US" dirty="0"/>
              <a:t>Gain </a:t>
            </a:r>
            <a:r>
              <a:rPr lang="en-US" i="1" dirty="0"/>
              <a:t>realized</a:t>
            </a:r>
            <a:r>
              <a:rPr lang="en-US" dirty="0"/>
              <a:t> = sales price or fair market value – basis</a:t>
            </a:r>
          </a:p>
          <a:p>
            <a:pPr lvl="1"/>
            <a:r>
              <a:rPr lang="en-US" dirty="0"/>
              <a:t>Gain </a:t>
            </a:r>
            <a:r>
              <a:rPr lang="en-US" i="1" dirty="0"/>
              <a:t>recognized</a:t>
            </a:r>
            <a:r>
              <a:rPr lang="en-US" dirty="0"/>
              <a:t> = lesser of “boot” or gain realized.  </a:t>
            </a:r>
            <a:r>
              <a:rPr lang="en-US" i="1" dirty="0"/>
              <a:t>Boot recognizes gain dollar for dollar without basis offset!</a:t>
            </a:r>
          </a:p>
          <a:p>
            <a:r>
              <a:rPr lang="en-US" dirty="0"/>
              <a:t>“Boot”</a:t>
            </a:r>
          </a:p>
          <a:p>
            <a:pPr lvl="1"/>
            <a:r>
              <a:rPr lang="en-US" dirty="0"/>
              <a:t>Cash</a:t>
            </a:r>
          </a:p>
          <a:p>
            <a:pPr lvl="1"/>
            <a:r>
              <a:rPr lang="en-US" dirty="0"/>
              <a:t>Non-like-kind property</a:t>
            </a:r>
          </a:p>
          <a:p>
            <a:pPr lvl="1"/>
            <a:r>
              <a:rPr lang="en-US" dirty="0"/>
              <a:t>Debt boot - deemed boot to the extent debt encumbering replacement property is </a:t>
            </a:r>
            <a:r>
              <a:rPr lang="en-US" i="1" dirty="0"/>
              <a:t>less than</a:t>
            </a:r>
            <a:r>
              <a:rPr lang="en-US" dirty="0"/>
              <a:t> debt encumbering relinquished property.  Offset for “outside” cash</a:t>
            </a:r>
          </a:p>
          <a:p>
            <a:r>
              <a:rPr lang="en-US" dirty="0"/>
              <a:t>Basis in replacement property = </a:t>
            </a:r>
          </a:p>
          <a:p>
            <a:pPr lvl="1"/>
            <a:r>
              <a:rPr lang="en-US" dirty="0"/>
              <a:t>relinquished property basis </a:t>
            </a:r>
          </a:p>
          <a:p>
            <a:pPr lvl="1"/>
            <a:r>
              <a:rPr lang="en-US" dirty="0"/>
              <a:t>+ gain recognized </a:t>
            </a:r>
          </a:p>
          <a:p>
            <a:pPr lvl="1"/>
            <a:r>
              <a:rPr lang="en-US" dirty="0"/>
              <a:t>– value of boot </a:t>
            </a:r>
          </a:p>
          <a:p>
            <a:pPr lvl="1"/>
            <a:r>
              <a:rPr lang="en-US" dirty="0"/>
              <a:t>+ additional cash/etc.</a:t>
            </a:r>
          </a:p>
          <a:p>
            <a:pPr lvl="1"/>
            <a:r>
              <a:rPr lang="en-US" dirty="0"/>
              <a:t>Low basis means gain is </a:t>
            </a:r>
            <a:r>
              <a:rPr lang="en-US" i="1" dirty="0"/>
              <a:t>deferred</a:t>
            </a:r>
            <a:r>
              <a:rPr lang="en-US" dirty="0"/>
              <a:t> instead of eliminated.</a:t>
            </a:r>
          </a:p>
        </p:txBody>
      </p:sp>
      <p:sp>
        <p:nvSpPr>
          <p:cNvPr id="4" name="Slide Number Placeholder 3">
            <a:extLst>
              <a:ext uri="{FF2B5EF4-FFF2-40B4-BE49-F238E27FC236}">
                <a16:creationId xmlns:a16="http://schemas.microsoft.com/office/drawing/2014/main" id="{04FF2563-611A-4231-90E1-9E6C00F3FABC}"/>
              </a:ext>
            </a:extLst>
          </p:cNvPr>
          <p:cNvSpPr>
            <a:spLocks noGrp="1"/>
          </p:cNvSpPr>
          <p:nvPr>
            <p:ph type="sldNum" sz="quarter" idx="12"/>
          </p:nvPr>
        </p:nvSpPr>
        <p:spPr/>
        <p:txBody>
          <a:bodyPr/>
          <a:lstStyle/>
          <a:p>
            <a:fld id="{125448A9-6091-405E-9B9D-D1845E71ADDD}" type="slidenum">
              <a:rPr lang="en-US" smtClean="0"/>
              <a:t>3</a:t>
            </a:fld>
            <a:endParaRPr lang="en-US" dirty="0"/>
          </a:p>
        </p:txBody>
      </p:sp>
    </p:spTree>
    <p:extLst>
      <p:ext uri="{BB962C8B-B14F-4D97-AF65-F5344CB8AC3E}">
        <p14:creationId xmlns:p14="http://schemas.microsoft.com/office/powerpoint/2010/main" val="1732592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E8058-B00A-4515-A32E-8BB0E1FB3855}"/>
              </a:ext>
            </a:extLst>
          </p:cNvPr>
          <p:cNvSpPr>
            <a:spLocks noGrp="1"/>
          </p:cNvSpPr>
          <p:nvPr>
            <p:ph type="title"/>
          </p:nvPr>
        </p:nvSpPr>
        <p:spPr/>
        <p:txBody>
          <a:bodyPr/>
          <a:lstStyle/>
          <a:p>
            <a:r>
              <a:rPr lang="en-US" dirty="0"/>
              <a:t>Direct Exchange Example</a:t>
            </a:r>
          </a:p>
        </p:txBody>
      </p:sp>
      <p:sp>
        <p:nvSpPr>
          <p:cNvPr id="6" name="TextBox 5">
            <a:extLst>
              <a:ext uri="{FF2B5EF4-FFF2-40B4-BE49-F238E27FC236}">
                <a16:creationId xmlns:a16="http://schemas.microsoft.com/office/drawing/2014/main" id="{5DD54FFA-94C6-454C-8E09-88CD841545FB}"/>
              </a:ext>
            </a:extLst>
          </p:cNvPr>
          <p:cNvSpPr txBox="1"/>
          <p:nvPr/>
        </p:nvSpPr>
        <p:spPr>
          <a:xfrm>
            <a:off x="1236659" y="3594092"/>
            <a:ext cx="1519840" cy="461665"/>
          </a:xfrm>
          <a:prstGeom prst="rect">
            <a:avLst/>
          </a:prstGeom>
          <a:noFill/>
        </p:spPr>
        <p:txBody>
          <a:bodyPr wrap="none" rtlCol="0">
            <a:spAutoFit/>
          </a:bodyPr>
          <a:lstStyle/>
          <a:p>
            <a:pPr algn="ctr"/>
            <a:r>
              <a:rPr lang="en-US" sz="2400" dirty="0"/>
              <a:t>Property A</a:t>
            </a:r>
          </a:p>
        </p:txBody>
      </p:sp>
      <p:cxnSp>
        <p:nvCxnSpPr>
          <p:cNvPr id="7" name="Straight Connector 6">
            <a:extLst>
              <a:ext uri="{FF2B5EF4-FFF2-40B4-BE49-F238E27FC236}">
                <a16:creationId xmlns:a16="http://schemas.microsoft.com/office/drawing/2014/main" id="{DB3896A0-1240-42F4-BF02-B7F7D4FD5796}"/>
              </a:ext>
            </a:extLst>
          </p:cNvPr>
          <p:cNvCxnSpPr>
            <a:cxnSpLocks/>
            <a:stCxn id="11" idx="2"/>
            <a:endCxn id="6" idx="0"/>
          </p:cNvCxnSpPr>
          <p:nvPr/>
        </p:nvCxnSpPr>
        <p:spPr>
          <a:xfrm>
            <a:off x="1996579" y="2628891"/>
            <a:ext cx="0" cy="965201"/>
          </a:xfrm>
          <a:prstGeom prst="line">
            <a:avLst/>
          </a:prstGeom>
        </p:spPr>
        <p:style>
          <a:lnRef idx="3">
            <a:schemeClr val="dk1"/>
          </a:lnRef>
          <a:fillRef idx="0">
            <a:schemeClr val="dk1"/>
          </a:fillRef>
          <a:effectRef idx="2">
            <a:schemeClr val="dk1"/>
          </a:effectRef>
          <a:fontRef idx="minor">
            <a:schemeClr val="tx1"/>
          </a:fontRef>
        </p:style>
      </p:cxnSp>
      <p:sp>
        <p:nvSpPr>
          <p:cNvPr id="11" name="TextBox 10">
            <a:extLst>
              <a:ext uri="{FF2B5EF4-FFF2-40B4-BE49-F238E27FC236}">
                <a16:creationId xmlns:a16="http://schemas.microsoft.com/office/drawing/2014/main" id="{5CDF9243-4AB6-4064-997D-BDB01CB07136}"/>
              </a:ext>
            </a:extLst>
          </p:cNvPr>
          <p:cNvSpPr txBox="1"/>
          <p:nvPr/>
        </p:nvSpPr>
        <p:spPr>
          <a:xfrm>
            <a:off x="1136119" y="2167226"/>
            <a:ext cx="1720920" cy="461665"/>
          </a:xfrm>
          <a:prstGeom prst="rect">
            <a:avLst/>
          </a:prstGeom>
          <a:noFill/>
        </p:spPr>
        <p:txBody>
          <a:bodyPr wrap="none" rtlCol="0">
            <a:spAutoFit/>
          </a:bodyPr>
          <a:lstStyle/>
          <a:p>
            <a:pPr algn="ctr"/>
            <a:r>
              <a:rPr lang="en-US" sz="2400" dirty="0"/>
              <a:t>Exchangor A</a:t>
            </a:r>
          </a:p>
        </p:txBody>
      </p:sp>
      <p:sp>
        <p:nvSpPr>
          <p:cNvPr id="15" name="TextBox 14">
            <a:extLst>
              <a:ext uri="{FF2B5EF4-FFF2-40B4-BE49-F238E27FC236}">
                <a16:creationId xmlns:a16="http://schemas.microsoft.com/office/drawing/2014/main" id="{87E6C976-8CF2-4DFE-8647-992911044903}"/>
              </a:ext>
            </a:extLst>
          </p:cNvPr>
          <p:cNvSpPr txBox="1"/>
          <p:nvPr/>
        </p:nvSpPr>
        <p:spPr>
          <a:xfrm>
            <a:off x="6286961" y="2167225"/>
            <a:ext cx="1720920" cy="461665"/>
          </a:xfrm>
          <a:prstGeom prst="rect">
            <a:avLst/>
          </a:prstGeom>
          <a:noFill/>
        </p:spPr>
        <p:txBody>
          <a:bodyPr wrap="none" rtlCol="0">
            <a:spAutoFit/>
          </a:bodyPr>
          <a:lstStyle/>
          <a:p>
            <a:pPr algn="ctr"/>
            <a:r>
              <a:rPr lang="en-US" sz="2400" dirty="0"/>
              <a:t>Exchangor B</a:t>
            </a:r>
          </a:p>
        </p:txBody>
      </p:sp>
      <p:sp>
        <p:nvSpPr>
          <p:cNvPr id="16" name="TextBox 15">
            <a:extLst>
              <a:ext uri="{FF2B5EF4-FFF2-40B4-BE49-F238E27FC236}">
                <a16:creationId xmlns:a16="http://schemas.microsoft.com/office/drawing/2014/main" id="{57C7F862-05C5-4FC4-8039-8D537C945C1B}"/>
              </a:ext>
            </a:extLst>
          </p:cNvPr>
          <p:cNvSpPr txBox="1"/>
          <p:nvPr/>
        </p:nvSpPr>
        <p:spPr>
          <a:xfrm>
            <a:off x="6387501" y="3594092"/>
            <a:ext cx="1519840" cy="461665"/>
          </a:xfrm>
          <a:prstGeom prst="rect">
            <a:avLst/>
          </a:prstGeom>
          <a:noFill/>
        </p:spPr>
        <p:txBody>
          <a:bodyPr wrap="none" rtlCol="0">
            <a:spAutoFit/>
          </a:bodyPr>
          <a:lstStyle/>
          <a:p>
            <a:pPr algn="ctr"/>
            <a:r>
              <a:rPr lang="en-US" sz="2400" dirty="0"/>
              <a:t>Property B</a:t>
            </a:r>
          </a:p>
        </p:txBody>
      </p:sp>
      <p:cxnSp>
        <p:nvCxnSpPr>
          <p:cNvPr id="17" name="Straight Connector 16">
            <a:extLst>
              <a:ext uri="{FF2B5EF4-FFF2-40B4-BE49-F238E27FC236}">
                <a16:creationId xmlns:a16="http://schemas.microsoft.com/office/drawing/2014/main" id="{76819406-7E96-4169-85C2-20484941DE93}"/>
              </a:ext>
            </a:extLst>
          </p:cNvPr>
          <p:cNvCxnSpPr>
            <a:cxnSpLocks/>
            <a:stCxn id="15" idx="2"/>
            <a:endCxn id="16" idx="0"/>
          </p:cNvCxnSpPr>
          <p:nvPr/>
        </p:nvCxnSpPr>
        <p:spPr>
          <a:xfrm>
            <a:off x="7147421" y="2628890"/>
            <a:ext cx="0" cy="965202"/>
          </a:xfrm>
          <a:prstGeom prst="line">
            <a:avLst/>
          </a:prstGeom>
        </p:spPr>
        <p:style>
          <a:lnRef idx="3">
            <a:schemeClr val="dk1"/>
          </a:lnRef>
          <a:fillRef idx="0">
            <a:schemeClr val="dk1"/>
          </a:fillRef>
          <a:effectRef idx="2">
            <a:schemeClr val="dk1"/>
          </a:effectRef>
          <a:fontRef idx="minor">
            <a:schemeClr val="tx1"/>
          </a:fontRef>
        </p:style>
      </p:cxnSp>
      <p:sp>
        <p:nvSpPr>
          <p:cNvPr id="21" name="Arrow: Right 20">
            <a:extLst>
              <a:ext uri="{FF2B5EF4-FFF2-40B4-BE49-F238E27FC236}">
                <a16:creationId xmlns:a16="http://schemas.microsoft.com/office/drawing/2014/main" id="{69F25522-F68B-4538-8711-B63C90CB6E69}"/>
              </a:ext>
            </a:extLst>
          </p:cNvPr>
          <p:cNvSpPr/>
          <p:nvPr/>
        </p:nvSpPr>
        <p:spPr>
          <a:xfrm>
            <a:off x="2908761" y="3131663"/>
            <a:ext cx="3378200" cy="461665"/>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$10 Cash</a:t>
            </a:r>
          </a:p>
        </p:txBody>
      </p:sp>
      <p:sp>
        <p:nvSpPr>
          <p:cNvPr id="22" name="Arrow: Right 21">
            <a:extLst>
              <a:ext uri="{FF2B5EF4-FFF2-40B4-BE49-F238E27FC236}">
                <a16:creationId xmlns:a16="http://schemas.microsoft.com/office/drawing/2014/main" id="{827E3AC4-4DE9-4484-A0FC-08076ED34009}"/>
              </a:ext>
            </a:extLst>
          </p:cNvPr>
          <p:cNvSpPr/>
          <p:nvPr/>
        </p:nvSpPr>
        <p:spPr>
          <a:xfrm>
            <a:off x="2908761" y="2034215"/>
            <a:ext cx="3378200" cy="461665"/>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a:t>Deed</a:t>
            </a:r>
          </a:p>
        </p:txBody>
      </p:sp>
      <p:sp>
        <p:nvSpPr>
          <p:cNvPr id="23" name="Arrow: Right 22">
            <a:extLst>
              <a:ext uri="{FF2B5EF4-FFF2-40B4-BE49-F238E27FC236}">
                <a16:creationId xmlns:a16="http://schemas.microsoft.com/office/drawing/2014/main" id="{4E4B5D7E-F04A-4100-B302-9F2BF212E44C}"/>
              </a:ext>
            </a:extLst>
          </p:cNvPr>
          <p:cNvSpPr/>
          <p:nvPr/>
        </p:nvSpPr>
        <p:spPr>
          <a:xfrm flipH="1">
            <a:off x="2908761" y="2398058"/>
            <a:ext cx="3378200" cy="461665"/>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a:t>Deed</a:t>
            </a:r>
          </a:p>
        </p:txBody>
      </p:sp>
      <p:sp>
        <p:nvSpPr>
          <p:cNvPr id="25" name="TextBox 24">
            <a:extLst>
              <a:ext uri="{FF2B5EF4-FFF2-40B4-BE49-F238E27FC236}">
                <a16:creationId xmlns:a16="http://schemas.microsoft.com/office/drawing/2014/main" id="{B506C7A6-E9DE-49E1-8847-EE2B5BD62085}"/>
              </a:ext>
            </a:extLst>
          </p:cNvPr>
          <p:cNvSpPr txBox="1"/>
          <p:nvPr/>
        </p:nvSpPr>
        <p:spPr>
          <a:xfrm>
            <a:off x="1236659" y="4229110"/>
            <a:ext cx="1969963" cy="2031325"/>
          </a:xfrm>
          <a:prstGeom prst="rect">
            <a:avLst/>
          </a:prstGeom>
          <a:noFill/>
        </p:spPr>
        <p:txBody>
          <a:bodyPr wrap="none" rtlCol="0">
            <a:spAutoFit/>
          </a:bodyPr>
          <a:lstStyle/>
          <a:p>
            <a:r>
              <a:rPr lang="en-US" dirty="0"/>
              <a:t>Value: $100</a:t>
            </a:r>
          </a:p>
          <a:p>
            <a:r>
              <a:rPr lang="en-US" dirty="0"/>
              <a:t>Basis: $25 </a:t>
            </a:r>
          </a:p>
          <a:p>
            <a:r>
              <a:rPr lang="en-US" dirty="0"/>
              <a:t>Realized gain: $75</a:t>
            </a:r>
          </a:p>
          <a:p>
            <a:endParaRPr lang="en-US" dirty="0"/>
          </a:p>
          <a:p>
            <a:r>
              <a:rPr lang="en-US" dirty="0"/>
              <a:t>No recognized gain</a:t>
            </a:r>
          </a:p>
          <a:p>
            <a:r>
              <a:rPr lang="en-US" dirty="0"/>
              <a:t>Basis received: $35</a:t>
            </a:r>
          </a:p>
          <a:p>
            <a:r>
              <a:rPr lang="en-US" dirty="0"/>
              <a:t>	($25 + $10)</a:t>
            </a:r>
          </a:p>
        </p:txBody>
      </p:sp>
      <p:sp>
        <p:nvSpPr>
          <p:cNvPr id="26" name="TextBox 25">
            <a:extLst>
              <a:ext uri="{FF2B5EF4-FFF2-40B4-BE49-F238E27FC236}">
                <a16:creationId xmlns:a16="http://schemas.microsoft.com/office/drawing/2014/main" id="{7B40B43E-ADCF-487E-BD97-38FA007C6D84}"/>
              </a:ext>
            </a:extLst>
          </p:cNvPr>
          <p:cNvSpPr txBox="1"/>
          <p:nvPr/>
        </p:nvSpPr>
        <p:spPr>
          <a:xfrm>
            <a:off x="6387501" y="4229110"/>
            <a:ext cx="2238113" cy="2031325"/>
          </a:xfrm>
          <a:prstGeom prst="rect">
            <a:avLst/>
          </a:prstGeom>
          <a:noFill/>
        </p:spPr>
        <p:txBody>
          <a:bodyPr wrap="none" rtlCol="0">
            <a:spAutoFit/>
          </a:bodyPr>
          <a:lstStyle/>
          <a:p>
            <a:r>
              <a:rPr lang="en-US" dirty="0"/>
              <a:t>Value: $110</a:t>
            </a:r>
          </a:p>
          <a:p>
            <a:r>
              <a:rPr lang="en-US" dirty="0"/>
              <a:t>Basis: $60</a:t>
            </a:r>
          </a:p>
          <a:p>
            <a:r>
              <a:rPr lang="en-US" dirty="0"/>
              <a:t>Realized gain: $50</a:t>
            </a:r>
          </a:p>
          <a:p>
            <a:endParaRPr lang="en-US" dirty="0"/>
          </a:p>
          <a:p>
            <a:r>
              <a:rPr lang="en-US" dirty="0"/>
              <a:t>Recognizes $10 gain</a:t>
            </a:r>
          </a:p>
          <a:p>
            <a:r>
              <a:rPr lang="en-US" dirty="0"/>
              <a:t>Basis received: $60</a:t>
            </a:r>
          </a:p>
          <a:p>
            <a:r>
              <a:rPr lang="en-US" dirty="0"/>
              <a:t>	($60 + $10 - $10)</a:t>
            </a:r>
          </a:p>
        </p:txBody>
      </p:sp>
      <p:sp>
        <p:nvSpPr>
          <p:cNvPr id="3" name="Slide Number Placeholder 2">
            <a:extLst>
              <a:ext uri="{FF2B5EF4-FFF2-40B4-BE49-F238E27FC236}">
                <a16:creationId xmlns:a16="http://schemas.microsoft.com/office/drawing/2014/main" id="{3489E10E-021E-4A07-90FF-246BD6AB89CD}"/>
              </a:ext>
            </a:extLst>
          </p:cNvPr>
          <p:cNvSpPr>
            <a:spLocks noGrp="1"/>
          </p:cNvSpPr>
          <p:nvPr>
            <p:ph type="sldNum" sz="quarter" idx="12"/>
          </p:nvPr>
        </p:nvSpPr>
        <p:spPr/>
        <p:txBody>
          <a:bodyPr/>
          <a:lstStyle/>
          <a:p>
            <a:fld id="{125448A9-6091-405E-9B9D-D1845E71ADDD}" type="slidenum">
              <a:rPr lang="en-US" smtClean="0"/>
              <a:t>4</a:t>
            </a:fld>
            <a:endParaRPr lang="en-US" dirty="0"/>
          </a:p>
        </p:txBody>
      </p:sp>
    </p:spTree>
    <p:extLst>
      <p:ext uri="{BB962C8B-B14F-4D97-AF65-F5344CB8AC3E}">
        <p14:creationId xmlns:p14="http://schemas.microsoft.com/office/powerpoint/2010/main" val="4506428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A49CC24-44FC-4B08-9E4E-AEDE350D2185}"/>
              </a:ext>
            </a:extLst>
          </p:cNvPr>
          <p:cNvSpPr>
            <a:spLocks noGrp="1"/>
          </p:cNvSpPr>
          <p:nvPr>
            <p:ph type="title"/>
          </p:nvPr>
        </p:nvSpPr>
        <p:spPr/>
        <p:txBody>
          <a:bodyPr/>
          <a:lstStyle/>
          <a:p>
            <a:r>
              <a:rPr lang="en-US" dirty="0"/>
              <a:t>Deferred Exchanges</a:t>
            </a:r>
          </a:p>
        </p:txBody>
      </p:sp>
      <p:sp>
        <p:nvSpPr>
          <p:cNvPr id="7" name="Content Placeholder 6">
            <a:extLst>
              <a:ext uri="{FF2B5EF4-FFF2-40B4-BE49-F238E27FC236}">
                <a16:creationId xmlns:a16="http://schemas.microsoft.com/office/drawing/2014/main" id="{1B8BDA3E-1F42-4FB4-89B2-C10026EF32B5}"/>
              </a:ext>
            </a:extLst>
          </p:cNvPr>
          <p:cNvSpPr>
            <a:spLocks noGrp="1"/>
          </p:cNvSpPr>
          <p:nvPr>
            <p:ph sz="half" idx="2"/>
          </p:nvPr>
        </p:nvSpPr>
        <p:spPr/>
        <p:txBody>
          <a:bodyPr>
            <a:normAutofit fontScale="62500" lnSpcReduction="20000"/>
          </a:bodyPr>
          <a:lstStyle/>
          <a:p>
            <a:r>
              <a:rPr lang="en-US" dirty="0"/>
              <a:t>Treas. Reg. 1.1031(k)-1.</a:t>
            </a:r>
          </a:p>
          <a:p>
            <a:r>
              <a:rPr lang="en-US" dirty="0"/>
              <a:t>Exchangor engages a “qualified intermediary” (“</a:t>
            </a:r>
            <a:r>
              <a:rPr lang="en-US" b="1" i="1" u="sng" dirty="0"/>
              <a:t>QI</a:t>
            </a:r>
            <a:r>
              <a:rPr lang="en-US" dirty="0"/>
              <a:t>”)</a:t>
            </a:r>
          </a:p>
          <a:p>
            <a:pPr lvl="1"/>
            <a:r>
              <a:rPr lang="en-US" dirty="0"/>
              <a:t>Exchangor assigns contract to QI, which receives the proceeds.</a:t>
            </a:r>
          </a:p>
          <a:p>
            <a:pPr lvl="1"/>
            <a:r>
              <a:rPr lang="en-US" dirty="0"/>
              <a:t>QI holds proceeds in “QI account”</a:t>
            </a:r>
          </a:p>
          <a:p>
            <a:pPr lvl="1"/>
            <a:r>
              <a:rPr lang="en-US" dirty="0"/>
              <a:t>Exchangor assigns purchase contract to QI, which disburses funds held.</a:t>
            </a:r>
          </a:p>
          <a:p>
            <a:r>
              <a:rPr lang="en-US" dirty="0"/>
              <a:t>Timeline: Exchangor has:</a:t>
            </a:r>
          </a:p>
          <a:p>
            <a:pPr lvl="1"/>
            <a:r>
              <a:rPr lang="en-US" dirty="0"/>
              <a:t>45 days to identify candidate replacement property in writing, and</a:t>
            </a:r>
          </a:p>
          <a:p>
            <a:pPr lvl="1"/>
            <a:r>
              <a:rPr lang="en-US" dirty="0"/>
              <a:t>180 days to complete exchange.</a:t>
            </a:r>
          </a:p>
          <a:p>
            <a:r>
              <a:rPr lang="en-US" dirty="0"/>
              <a:t>Unspent QI funds becomes boot.</a:t>
            </a:r>
          </a:p>
          <a:p>
            <a:r>
              <a:rPr lang="en-US" dirty="0"/>
              <a:t>QI cannot allow Exchangor to have benefit of (use, borrow against, etc.) funds held by QI during the exchange. (called the “(g)(6) restrictions”).</a:t>
            </a:r>
          </a:p>
          <a:p>
            <a:endParaRPr lang="en-US" dirty="0"/>
          </a:p>
        </p:txBody>
      </p:sp>
      <p:sp>
        <p:nvSpPr>
          <p:cNvPr id="10" name="TextBox 9">
            <a:extLst>
              <a:ext uri="{FF2B5EF4-FFF2-40B4-BE49-F238E27FC236}">
                <a16:creationId xmlns:a16="http://schemas.microsoft.com/office/drawing/2014/main" id="{BF30B4FE-7713-4E68-A590-96F994EF3E4A}"/>
              </a:ext>
            </a:extLst>
          </p:cNvPr>
          <p:cNvSpPr txBox="1"/>
          <p:nvPr/>
        </p:nvSpPr>
        <p:spPr>
          <a:xfrm>
            <a:off x="726274" y="1666425"/>
            <a:ext cx="1474058" cy="461665"/>
          </a:xfrm>
          <a:prstGeom prst="rect">
            <a:avLst/>
          </a:prstGeom>
          <a:noFill/>
        </p:spPr>
        <p:txBody>
          <a:bodyPr wrap="none" rtlCol="0">
            <a:spAutoFit/>
          </a:bodyPr>
          <a:lstStyle/>
          <a:p>
            <a:pPr algn="ctr"/>
            <a:r>
              <a:rPr lang="en-US" sz="2400" dirty="0"/>
              <a:t>Exchangor</a:t>
            </a:r>
          </a:p>
        </p:txBody>
      </p:sp>
      <p:sp>
        <p:nvSpPr>
          <p:cNvPr id="14" name="Arrow: Right 13">
            <a:extLst>
              <a:ext uri="{FF2B5EF4-FFF2-40B4-BE49-F238E27FC236}">
                <a16:creationId xmlns:a16="http://schemas.microsoft.com/office/drawing/2014/main" id="{F676C72E-7E97-4BD5-9E27-82922333AD07}"/>
              </a:ext>
            </a:extLst>
          </p:cNvPr>
          <p:cNvSpPr/>
          <p:nvPr/>
        </p:nvSpPr>
        <p:spPr>
          <a:xfrm rot="10800000" flipH="1" flipV="1">
            <a:off x="2229889" y="1924738"/>
            <a:ext cx="1067765" cy="290090"/>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400" dirty="0"/>
              <a:t>Deed</a:t>
            </a:r>
          </a:p>
        </p:txBody>
      </p:sp>
      <p:sp>
        <p:nvSpPr>
          <p:cNvPr id="15" name="TextBox 14">
            <a:extLst>
              <a:ext uri="{FF2B5EF4-FFF2-40B4-BE49-F238E27FC236}">
                <a16:creationId xmlns:a16="http://schemas.microsoft.com/office/drawing/2014/main" id="{FC386BB8-D5C2-42C4-98BE-C81DD1F71810}"/>
              </a:ext>
            </a:extLst>
          </p:cNvPr>
          <p:cNvSpPr txBox="1"/>
          <p:nvPr/>
        </p:nvSpPr>
        <p:spPr>
          <a:xfrm>
            <a:off x="1180020" y="3471550"/>
            <a:ext cx="468398" cy="461665"/>
          </a:xfrm>
          <a:prstGeom prst="rect">
            <a:avLst/>
          </a:prstGeom>
          <a:noFill/>
        </p:spPr>
        <p:txBody>
          <a:bodyPr wrap="none" rtlCol="0">
            <a:spAutoFit/>
          </a:bodyPr>
          <a:lstStyle/>
          <a:p>
            <a:pPr algn="ctr"/>
            <a:r>
              <a:rPr lang="en-US" sz="2400" dirty="0"/>
              <a:t>QI</a:t>
            </a:r>
          </a:p>
        </p:txBody>
      </p:sp>
      <p:sp>
        <p:nvSpPr>
          <p:cNvPr id="16" name="Arrow: Right 15">
            <a:extLst>
              <a:ext uri="{FF2B5EF4-FFF2-40B4-BE49-F238E27FC236}">
                <a16:creationId xmlns:a16="http://schemas.microsoft.com/office/drawing/2014/main" id="{6E705892-AC0A-4260-8F28-83A05BCDA357}"/>
              </a:ext>
            </a:extLst>
          </p:cNvPr>
          <p:cNvSpPr/>
          <p:nvPr/>
        </p:nvSpPr>
        <p:spPr>
          <a:xfrm rot="5400000" flipV="1">
            <a:off x="721801" y="2745351"/>
            <a:ext cx="1384837" cy="29009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dirty="0"/>
              <a:t>Assign Contract</a:t>
            </a:r>
          </a:p>
        </p:txBody>
      </p:sp>
      <p:sp>
        <p:nvSpPr>
          <p:cNvPr id="20" name="Arrow: Right 19">
            <a:extLst>
              <a:ext uri="{FF2B5EF4-FFF2-40B4-BE49-F238E27FC236}">
                <a16:creationId xmlns:a16="http://schemas.microsoft.com/office/drawing/2014/main" id="{D00DACE7-EF80-4CF9-B10B-E7F0ECB655AB}"/>
              </a:ext>
            </a:extLst>
          </p:cNvPr>
          <p:cNvSpPr/>
          <p:nvPr/>
        </p:nvSpPr>
        <p:spPr>
          <a:xfrm rot="8826716" flipV="1">
            <a:off x="1523769" y="2744215"/>
            <a:ext cx="2480005" cy="290090"/>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400" dirty="0"/>
              <a:t>Sale Proceeds</a:t>
            </a:r>
          </a:p>
        </p:txBody>
      </p:sp>
      <p:sp>
        <p:nvSpPr>
          <p:cNvPr id="22" name="TextBox 21">
            <a:extLst>
              <a:ext uri="{FF2B5EF4-FFF2-40B4-BE49-F238E27FC236}">
                <a16:creationId xmlns:a16="http://schemas.microsoft.com/office/drawing/2014/main" id="{C2913C26-5E4B-4254-8744-3C87BF834850}"/>
              </a:ext>
            </a:extLst>
          </p:cNvPr>
          <p:cNvSpPr txBox="1"/>
          <p:nvPr/>
        </p:nvSpPr>
        <p:spPr>
          <a:xfrm>
            <a:off x="3327210" y="1665289"/>
            <a:ext cx="910250" cy="461665"/>
          </a:xfrm>
          <a:prstGeom prst="rect">
            <a:avLst/>
          </a:prstGeom>
          <a:noFill/>
        </p:spPr>
        <p:txBody>
          <a:bodyPr wrap="none" rtlCol="0">
            <a:spAutoFit/>
          </a:bodyPr>
          <a:lstStyle/>
          <a:p>
            <a:pPr algn="ctr"/>
            <a:r>
              <a:rPr lang="en-US" sz="2400" dirty="0"/>
              <a:t>Buyer</a:t>
            </a:r>
          </a:p>
        </p:txBody>
      </p:sp>
      <p:sp>
        <p:nvSpPr>
          <p:cNvPr id="29" name="TextBox 28">
            <a:extLst>
              <a:ext uri="{FF2B5EF4-FFF2-40B4-BE49-F238E27FC236}">
                <a16:creationId xmlns:a16="http://schemas.microsoft.com/office/drawing/2014/main" id="{C486B42F-6BBE-4310-A358-797259034332}"/>
              </a:ext>
            </a:extLst>
          </p:cNvPr>
          <p:cNvSpPr txBox="1"/>
          <p:nvPr/>
        </p:nvSpPr>
        <p:spPr>
          <a:xfrm>
            <a:off x="687810" y="4207615"/>
            <a:ext cx="1474058" cy="461665"/>
          </a:xfrm>
          <a:prstGeom prst="rect">
            <a:avLst/>
          </a:prstGeom>
          <a:noFill/>
        </p:spPr>
        <p:txBody>
          <a:bodyPr wrap="none" rtlCol="0">
            <a:spAutoFit/>
          </a:bodyPr>
          <a:lstStyle/>
          <a:p>
            <a:pPr algn="ctr"/>
            <a:r>
              <a:rPr lang="en-US" sz="2400" dirty="0"/>
              <a:t>Exchangor</a:t>
            </a:r>
          </a:p>
        </p:txBody>
      </p:sp>
      <p:sp>
        <p:nvSpPr>
          <p:cNvPr id="30" name="Arrow: Right 29">
            <a:extLst>
              <a:ext uri="{FF2B5EF4-FFF2-40B4-BE49-F238E27FC236}">
                <a16:creationId xmlns:a16="http://schemas.microsoft.com/office/drawing/2014/main" id="{025C9A33-E8AD-4E88-872E-B4BE7C20CCA6}"/>
              </a:ext>
            </a:extLst>
          </p:cNvPr>
          <p:cNvSpPr/>
          <p:nvPr/>
        </p:nvSpPr>
        <p:spPr>
          <a:xfrm rot="10800000" flipV="1">
            <a:off x="2191425" y="4465928"/>
            <a:ext cx="1067765" cy="290090"/>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400" dirty="0"/>
              <a:t>Deed</a:t>
            </a:r>
          </a:p>
        </p:txBody>
      </p:sp>
      <p:sp>
        <p:nvSpPr>
          <p:cNvPr id="31" name="TextBox 30">
            <a:extLst>
              <a:ext uri="{FF2B5EF4-FFF2-40B4-BE49-F238E27FC236}">
                <a16:creationId xmlns:a16="http://schemas.microsoft.com/office/drawing/2014/main" id="{E26F16E1-54BB-4065-9FB9-DC3B238D25A9}"/>
              </a:ext>
            </a:extLst>
          </p:cNvPr>
          <p:cNvSpPr txBox="1"/>
          <p:nvPr/>
        </p:nvSpPr>
        <p:spPr>
          <a:xfrm>
            <a:off x="1141556" y="6012740"/>
            <a:ext cx="468398" cy="461665"/>
          </a:xfrm>
          <a:prstGeom prst="rect">
            <a:avLst/>
          </a:prstGeom>
          <a:noFill/>
        </p:spPr>
        <p:txBody>
          <a:bodyPr wrap="none" rtlCol="0">
            <a:spAutoFit/>
          </a:bodyPr>
          <a:lstStyle/>
          <a:p>
            <a:pPr algn="ctr"/>
            <a:r>
              <a:rPr lang="en-US" sz="2400" dirty="0"/>
              <a:t>QI</a:t>
            </a:r>
          </a:p>
        </p:txBody>
      </p:sp>
      <p:sp>
        <p:nvSpPr>
          <p:cNvPr id="32" name="Arrow: Right 31">
            <a:extLst>
              <a:ext uri="{FF2B5EF4-FFF2-40B4-BE49-F238E27FC236}">
                <a16:creationId xmlns:a16="http://schemas.microsoft.com/office/drawing/2014/main" id="{94E87985-BC3B-4CAC-AC7D-7EB6CD0447E6}"/>
              </a:ext>
            </a:extLst>
          </p:cNvPr>
          <p:cNvSpPr/>
          <p:nvPr/>
        </p:nvSpPr>
        <p:spPr>
          <a:xfrm rot="5400000" flipV="1">
            <a:off x="683337" y="5286541"/>
            <a:ext cx="1384837" cy="29009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dirty="0"/>
              <a:t>Assign Contract</a:t>
            </a:r>
          </a:p>
        </p:txBody>
      </p:sp>
      <p:sp>
        <p:nvSpPr>
          <p:cNvPr id="34" name="TextBox 33">
            <a:extLst>
              <a:ext uri="{FF2B5EF4-FFF2-40B4-BE49-F238E27FC236}">
                <a16:creationId xmlns:a16="http://schemas.microsoft.com/office/drawing/2014/main" id="{ABD97436-C0CE-4E73-8C09-10EFE397D957}"/>
              </a:ext>
            </a:extLst>
          </p:cNvPr>
          <p:cNvSpPr txBox="1"/>
          <p:nvPr/>
        </p:nvSpPr>
        <p:spPr>
          <a:xfrm>
            <a:off x="3302886" y="4206479"/>
            <a:ext cx="881973" cy="461665"/>
          </a:xfrm>
          <a:prstGeom prst="rect">
            <a:avLst/>
          </a:prstGeom>
          <a:noFill/>
        </p:spPr>
        <p:txBody>
          <a:bodyPr wrap="none" rtlCol="0">
            <a:spAutoFit/>
          </a:bodyPr>
          <a:lstStyle/>
          <a:p>
            <a:pPr algn="ctr"/>
            <a:r>
              <a:rPr lang="en-US" sz="2400" dirty="0"/>
              <a:t>Seller</a:t>
            </a:r>
          </a:p>
        </p:txBody>
      </p:sp>
      <p:sp>
        <p:nvSpPr>
          <p:cNvPr id="36" name="Arrow: Right 35">
            <a:extLst>
              <a:ext uri="{FF2B5EF4-FFF2-40B4-BE49-F238E27FC236}">
                <a16:creationId xmlns:a16="http://schemas.microsoft.com/office/drawing/2014/main" id="{290BBF7C-BE8C-4939-B818-E56B6393195E}"/>
              </a:ext>
            </a:extLst>
          </p:cNvPr>
          <p:cNvSpPr/>
          <p:nvPr/>
        </p:nvSpPr>
        <p:spPr>
          <a:xfrm rot="8813125" flipH="1" flipV="1">
            <a:off x="1485305" y="5285161"/>
            <a:ext cx="2480005" cy="290090"/>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400" dirty="0"/>
              <a:t>Cash</a:t>
            </a:r>
          </a:p>
        </p:txBody>
      </p:sp>
      <p:cxnSp>
        <p:nvCxnSpPr>
          <p:cNvPr id="37" name="Straight Connector 36">
            <a:extLst>
              <a:ext uri="{FF2B5EF4-FFF2-40B4-BE49-F238E27FC236}">
                <a16:creationId xmlns:a16="http://schemas.microsoft.com/office/drawing/2014/main" id="{1654BFB5-C31B-456E-B84D-66426E688423}"/>
              </a:ext>
            </a:extLst>
          </p:cNvPr>
          <p:cNvCxnSpPr>
            <a:cxnSpLocks/>
          </p:cNvCxnSpPr>
          <p:nvPr/>
        </p:nvCxnSpPr>
        <p:spPr>
          <a:xfrm>
            <a:off x="314837" y="3991472"/>
            <a:ext cx="4184651" cy="11579"/>
          </a:xfrm>
          <a:prstGeom prst="line">
            <a:avLst/>
          </a:prstGeom>
        </p:spPr>
        <p:style>
          <a:lnRef idx="3">
            <a:schemeClr val="dk1"/>
          </a:lnRef>
          <a:fillRef idx="0">
            <a:schemeClr val="dk1"/>
          </a:fillRef>
          <a:effectRef idx="2">
            <a:schemeClr val="dk1"/>
          </a:effectRef>
          <a:fontRef idx="minor">
            <a:schemeClr val="tx1"/>
          </a:fontRef>
        </p:style>
      </p:cxnSp>
      <p:sp>
        <p:nvSpPr>
          <p:cNvPr id="2" name="Arrow: Left-Right 1">
            <a:extLst>
              <a:ext uri="{FF2B5EF4-FFF2-40B4-BE49-F238E27FC236}">
                <a16:creationId xmlns:a16="http://schemas.microsoft.com/office/drawing/2014/main" id="{64BA6974-4A2E-4F40-A6AB-4E3F8E3DF0AE}"/>
              </a:ext>
            </a:extLst>
          </p:cNvPr>
          <p:cNvSpPr/>
          <p:nvPr/>
        </p:nvSpPr>
        <p:spPr>
          <a:xfrm>
            <a:off x="2200332" y="1641016"/>
            <a:ext cx="1067766" cy="272041"/>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Contract</a:t>
            </a:r>
          </a:p>
        </p:txBody>
      </p:sp>
      <p:sp>
        <p:nvSpPr>
          <p:cNvPr id="18" name="Arrow: Left-Right 17">
            <a:extLst>
              <a:ext uri="{FF2B5EF4-FFF2-40B4-BE49-F238E27FC236}">
                <a16:creationId xmlns:a16="http://schemas.microsoft.com/office/drawing/2014/main" id="{40E64681-D9B9-40D9-AB68-B370FC03F6B1}"/>
              </a:ext>
            </a:extLst>
          </p:cNvPr>
          <p:cNvSpPr/>
          <p:nvPr/>
        </p:nvSpPr>
        <p:spPr>
          <a:xfrm>
            <a:off x="2220980" y="4209770"/>
            <a:ext cx="1067766" cy="272041"/>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Contract</a:t>
            </a:r>
          </a:p>
        </p:txBody>
      </p:sp>
      <p:sp>
        <p:nvSpPr>
          <p:cNvPr id="3" name="Slide Number Placeholder 2">
            <a:extLst>
              <a:ext uri="{FF2B5EF4-FFF2-40B4-BE49-F238E27FC236}">
                <a16:creationId xmlns:a16="http://schemas.microsoft.com/office/drawing/2014/main" id="{67BBB29E-CD2C-4D8A-9F2B-0CFCB10E296F}"/>
              </a:ext>
            </a:extLst>
          </p:cNvPr>
          <p:cNvSpPr>
            <a:spLocks noGrp="1"/>
          </p:cNvSpPr>
          <p:nvPr>
            <p:ph type="sldNum" sz="quarter" idx="12"/>
          </p:nvPr>
        </p:nvSpPr>
        <p:spPr/>
        <p:txBody>
          <a:bodyPr/>
          <a:lstStyle/>
          <a:p>
            <a:fld id="{125448A9-6091-405E-9B9D-D1845E71ADDD}" type="slidenum">
              <a:rPr lang="en-US" smtClean="0"/>
              <a:t>5</a:t>
            </a:fld>
            <a:endParaRPr lang="en-US" dirty="0"/>
          </a:p>
        </p:txBody>
      </p:sp>
    </p:spTree>
    <p:extLst>
      <p:ext uri="{BB962C8B-B14F-4D97-AF65-F5344CB8AC3E}">
        <p14:creationId xmlns:p14="http://schemas.microsoft.com/office/powerpoint/2010/main" val="1123341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1031 Cooperation Clause</a:t>
            </a:r>
          </a:p>
        </p:txBody>
      </p:sp>
      <p:sp>
        <p:nvSpPr>
          <p:cNvPr id="3" name="Content Placeholder 2"/>
          <p:cNvSpPr>
            <a:spLocks noGrp="1"/>
          </p:cNvSpPr>
          <p:nvPr>
            <p:ph idx="1"/>
          </p:nvPr>
        </p:nvSpPr>
        <p:spPr/>
        <p:txBody>
          <a:bodyPr>
            <a:normAutofit fontScale="70000" lnSpcReduction="20000"/>
          </a:bodyPr>
          <a:lstStyle/>
          <a:p>
            <a:r>
              <a:rPr lang="en-US" dirty="0"/>
              <a:t>Lightweight example:</a:t>
            </a:r>
          </a:p>
          <a:p>
            <a:pPr marL="457200" lvl="1" indent="0">
              <a:buNone/>
            </a:pPr>
            <a:r>
              <a:rPr lang="en-US" dirty="0"/>
              <a:t>	Buyer is aware that Seller intends to perform an IRC Section 1031 tax deferred exchange. Seller requests Buyer’s cooperation in such an exchange and agrees to hold buyer harmless from any and all claims, costs, liabilities, or delays in time resulting from such an exchange. Buyer agrees to an assignment of this contract by the Seller.</a:t>
            </a:r>
          </a:p>
          <a:p>
            <a:r>
              <a:rPr lang="en-US" dirty="0"/>
              <a:t>Longer example:</a:t>
            </a:r>
          </a:p>
          <a:p>
            <a:pPr marL="457200" lvl="1" indent="0">
              <a:buNone/>
            </a:pPr>
            <a:r>
              <a:rPr lang="en-US" dirty="0"/>
              <a:t>	If  Seller elects to enter into a 1031 exchange as part of this transaction, Buyer will cooperate with Seller in the exchange, provided, however, that Buyer shall not be obligated to pay any fees, costs, or expenses in connection therewith.</a:t>
            </a:r>
          </a:p>
          <a:p>
            <a:pPr marL="457200" lvl="1" indent="0">
              <a:buNone/>
            </a:pPr>
            <a:r>
              <a:rPr lang="en-US" dirty="0"/>
              <a:t>	If Seller elects to pursue a 1031 exchange, Seller agrees (i) to pay all fees and closing costs associated with the exchange of property contemplated hereunder, including but not limited to fees payable to the intermediary and the cost of title insurance for the exchange property, and (ii) to reimburse Buyer for any actual out-of-pocket costs incurred by Buyer at the request of the Seller in support of the 1031 exchange.</a:t>
            </a:r>
          </a:p>
          <a:p>
            <a:pPr marL="0" lvl="1" indent="0">
              <a:buNone/>
            </a:pPr>
            <a:endParaRPr lang="en-US" dirty="0"/>
          </a:p>
          <a:p>
            <a:pPr marL="0" lvl="1" indent="0">
              <a:buNone/>
            </a:pPr>
            <a:r>
              <a:rPr lang="en-US" dirty="0"/>
              <a:t>These are </a:t>
            </a:r>
            <a:r>
              <a:rPr lang="en-US" i="1" dirty="0"/>
              <a:t>Seller </a:t>
            </a:r>
            <a:r>
              <a:rPr lang="en-US" dirty="0"/>
              <a:t>versions.  For Buyer versions, swap “Seller” and “Buyer.”</a:t>
            </a:r>
          </a:p>
        </p:txBody>
      </p:sp>
      <p:sp>
        <p:nvSpPr>
          <p:cNvPr id="4" name="Slide Number Placeholder 3"/>
          <p:cNvSpPr>
            <a:spLocks noGrp="1"/>
          </p:cNvSpPr>
          <p:nvPr>
            <p:ph type="sldNum" sz="quarter" idx="12"/>
          </p:nvPr>
        </p:nvSpPr>
        <p:spPr/>
        <p:txBody>
          <a:bodyPr/>
          <a:lstStyle/>
          <a:p>
            <a:fld id="{F7864337-BFD1-4860-8500-465E7CE9B961}" type="slidenum">
              <a:rPr lang="en-US" smtClean="0"/>
              <a:t>6</a:t>
            </a:fld>
            <a:endParaRPr lang="en-US" dirty="0"/>
          </a:p>
        </p:txBody>
      </p:sp>
    </p:spTree>
    <p:extLst>
      <p:ext uri="{BB962C8B-B14F-4D97-AF65-F5344CB8AC3E}">
        <p14:creationId xmlns:p14="http://schemas.microsoft.com/office/powerpoint/2010/main" val="1125803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Related Party Exchanges</a:t>
            </a:r>
          </a:p>
        </p:txBody>
      </p:sp>
      <p:sp>
        <p:nvSpPr>
          <p:cNvPr id="5" name="Content Placeholder 4"/>
          <p:cNvSpPr>
            <a:spLocks noGrp="1"/>
          </p:cNvSpPr>
          <p:nvPr>
            <p:ph idx="1"/>
          </p:nvPr>
        </p:nvSpPr>
        <p:spPr/>
        <p:txBody>
          <a:bodyPr>
            <a:normAutofit fontScale="70000" lnSpcReduction="20000"/>
          </a:bodyPr>
          <a:lstStyle/>
          <a:p>
            <a:r>
              <a:rPr lang="en-US" dirty="0"/>
              <a:t>IRC 1031(f) exchanges between “related” parties</a:t>
            </a:r>
          </a:p>
          <a:p>
            <a:r>
              <a:rPr lang="en-US" dirty="0"/>
              <a:t>“Related” standard is in IRC 267(c) and 707(b)</a:t>
            </a:r>
          </a:p>
          <a:p>
            <a:pPr lvl="1"/>
            <a:r>
              <a:rPr lang="en-US" dirty="0"/>
              <a:t>Family: siblings, spouse, ancestors, &amp; descendants</a:t>
            </a:r>
          </a:p>
          <a:p>
            <a:pPr lvl="2"/>
            <a:r>
              <a:rPr lang="en-US" dirty="0"/>
              <a:t>not aunts, uncles, or cousins</a:t>
            </a:r>
          </a:p>
          <a:p>
            <a:pPr lvl="1"/>
            <a:r>
              <a:rPr lang="en-US" dirty="0"/>
              <a:t>Generally for entities: &gt;50% common ownership</a:t>
            </a:r>
          </a:p>
          <a:p>
            <a:pPr lvl="1"/>
            <a:r>
              <a:rPr lang="en-US" dirty="0"/>
              <a:t>Beware ownership attribution rules (</a:t>
            </a:r>
            <a:r>
              <a:rPr lang="en-US" i="1" dirty="0"/>
              <a:t>including reattribution</a:t>
            </a:r>
            <a:r>
              <a:rPr lang="en-US" dirty="0"/>
              <a:t>)</a:t>
            </a:r>
          </a:p>
          <a:p>
            <a:r>
              <a:rPr lang="en-US" dirty="0"/>
              <a:t>Disposition within 2 years triggers gain for </a:t>
            </a:r>
            <a:r>
              <a:rPr lang="en-US" i="1" dirty="0"/>
              <a:t>both </a:t>
            </a:r>
            <a:r>
              <a:rPr lang="en-US" dirty="0"/>
              <a:t>related parties.</a:t>
            </a:r>
          </a:p>
          <a:p>
            <a:pPr lvl="1"/>
            <a:r>
              <a:rPr lang="en-US" dirty="0"/>
              <a:t>Exclude: death, compulsory/involuntary conversion (if exchange before threat or imminence)</a:t>
            </a:r>
          </a:p>
          <a:p>
            <a:pPr lvl="1"/>
            <a:r>
              <a:rPr lang="en-US" dirty="0"/>
              <a:t>Substantial diminution of risk (i.e. puts/calls/short sales) stops the 2-year clock.</a:t>
            </a:r>
          </a:p>
          <a:p>
            <a:r>
              <a:rPr lang="en-US" dirty="0"/>
              <a:t>Strictly speaking, 1031(f) doesn’t apply to QIs and deferred exchanges. BUT 1031(f)(4) anti-abuse rule is applied consistently.</a:t>
            </a:r>
          </a:p>
          <a:p>
            <a:pPr lvl="1"/>
            <a:r>
              <a:rPr lang="en-US" dirty="0"/>
              <a:t>“any exchange which is part of a transaction (or series of transactions) structured to avoid the purposes of this subsection [1031(f) on related party exchanges]”</a:t>
            </a:r>
          </a:p>
          <a:p>
            <a:pPr lvl="1"/>
            <a:r>
              <a:rPr lang="en-US" dirty="0"/>
              <a:t>Essentially, related parties must “chain” exchanges together to have cash/gain recognition land with an unrelated 3</a:t>
            </a:r>
            <a:r>
              <a:rPr lang="en-US" baseline="30000" dirty="0"/>
              <a:t>rd</a:t>
            </a:r>
            <a:r>
              <a:rPr lang="en-US" dirty="0"/>
              <a:t> party.</a:t>
            </a:r>
          </a:p>
        </p:txBody>
      </p:sp>
      <p:sp>
        <p:nvSpPr>
          <p:cNvPr id="2" name="Slide Number Placeholder 1"/>
          <p:cNvSpPr>
            <a:spLocks noGrp="1"/>
          </p:cNvSpPr>
          <p:nvPr>
            <p:ph type="sldNum" sz="quarter" idx="12"/>
          </p:nvPr>
        </p:nvSpPr>
        <p:spPr/>
        <p:txBody>
          <a:bodyPr/>
          <a:lstStyle/>
          <a:p>
            <a:fld id="{F7864337-BFD1-4860-8500-465E7CE9B961}" type="slidenum">
              <a:rPr lang="en-US" smtClean="0"/>
              <a:t>7</a:t>
            </a:fld>
            <a:endParaRPr lang="en-US" dirty="0"/>
          </a:p>
        </p:txBody>
      </p:sp>
    </p:spTree>
    <p:extLst>
      <p:ext uri="{BB962C8B-B14F-4D97-AF65-F5344CB8AC3E}">
        <p14:creationId xmlns:p14="http://schemas.microsoft.com/office/powerpoint/2010/main" val="1281640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C6A4D-9812-2FF7-3096-FACAA82FE2CA}"/>
              </a:ext>
            </a:extLst>
          </p:cNvPr>
          <p:cNvSpPr>
            <a:spLocks noGrp="1"/>
          </p:cNvSpPr>
          <p:nvPr>
            <p:ph type="title"/>
          </p:nvPr>
        </p:nvSpPr>
        <p:spPr/>
        <p:txBody>
          <a:bodyPr/>
          <a:lstStyle/>
          <a:p>
            <a:r>
              <a:rPr lang="en-US" dirty="0"/>
              <a:t>What is “Real Property”</a:t>
            </a:r>
          </a:p>
        </p:txBody>
      </p:sp>
      <p:sp>
        <p:nvSpPr>
          <p:cNvPr id="3" name="Content Placeholder 2">
            <a:extLst>
              <a:ext uri="{FF2B5EF4-FFF2-40B4-BE49-F238E27FC236}">
                <a16:creationId xmlns:a16="http://schemas.microsoft.com/office/drawing/2014/main" id="{0D3D3144-1680-2604-72E3-6CE23A692BDA}"/>
              </a:ext>
            </a:extLst>
          </p:cNvPr>
          <p:cNvSpPr>
            <a:spLocks noGrp="1"/>
          </p:cNvSpPr>
          <p:nvPr>
            <p:ph idx="1"/>
          </p:nvPr>
        </p:nvSpPr>
        <p:spPr/>
        <p:txBody>
          <a:bodyPr>
            <a:normAutofit fontScale="92500" lnSpcReduction="10000"/>
          </a:bodyPr>
          <a:lstStyle/>
          <a:p>
            <a:r>
              <a:rPr lang="en-US" dirty="0"/>
              <a:t>Before 2017 Tax Cuts and Jobs Act, could also exchange like-kind personal property</a:t>
            </a:r>
          </a:p>
          <a:p>
            <a:r>
              <a:rPr lang="en-US" dirty="0"/>
              <a:t>Treas. Reg. 1.1031(a)-3 follows prior law of “like-kind”</a:t>
            </a:r>
          </a:p>
          <a:p>
            <a:r>
              <a:rPr lang="en-US" dirty="0"/>
              <a:t>Land, undivided interests in land, natural products of land (</a:t>
            </a:r>
            <a:r>
              <a:rPr lang="en-US" dirty="0" err="1"/>
              <a:t>unsevered</a:t>
            </a:r>
            <a:r>
              <a:rPr lang="en-US" dirty="0"/>
              <a:t>), mineral interests</a:t>
            </a:r>
          </a:p>
          <a:p>
            <a:r>
              <a:rPr lang="en-US" dirty="0"/>
              <a:t>Improvements to land – “structural components” of “inherently permanent structures”</a:t>
            </a:r>
          </a:p>
          <a:p>
            <a:r>
              <a:rPr lang="en-US" dirty="0"/>
              <a:t>Certain real property intangibles – leases, easements, option to acquire real </a:t>
            </a:r>
            <a:r>
              <a:rPr lang="en-US" dirty="0" err="1"/>
              <a:t>proerty</a:t>
            </a:r>
            <a:r>
              <a:rPr lang="en-US" dirty="0"/>
              <a:t>, licenses to use real property, etc.</a:t>
            </a:r>
          </a:p>
          <a:p>
            <a:r>
              <a:rPr lang="en-US" dirty="0"/>
              <a:t>Ultimately falls back to state law</a:t>
            </a:r>
          </a:p>
          <a:p>
            <a:pPr lvl="1"/>
            <a:endParaRPr lang="en-US" dirty="0"/>
          </a:p>
        </p:txBody>
      </p:sp>
      <p:sp>
        <p:nvSpPr>
          <p:cNvPr id="4" name="Slide Number Placeholder 3">
            <a:extLst>
              <a:ext uri="{FF2B5EF4-FFF2-40B4-BE49-F238E27FC236}">
                <a16:creationId xmlns:a16="http://schemas.microsoft.com/office/drawing/2014/main" id="{538A9D5E-CF74-B3DE-E489-2077BBB58E92}"/>
              </a:ext>
            </a:extLst>
          </p:cNvPr>
          <p:cNvSpPr>
            <a:spLocks noGrp="1"/>
          </p:cNvSpPr>
          <p:nvPr>
            <p:ph type="sldNum" sz="quarter" idx="12"/>
          </p:nvPr>
        </p:nvSpPr>
        <p:spPr/>
        <p:txBody>
          <a:bodyPr/>
          <a:lstStyle/>
          <a:p>
            <a:fld id="{125448A9-6091-405E-9B9D-D1845E71ADDD}" type="slidenum">
              <a:rPr lang="en-US" smtClean="0"/>
              <a:t>8</a:t>
            </a:fld>
            <a:endParaRPr lang="en-US" dirty="0"/>
          </a:p>
        </p:txBody>
      </p:sp>
    </p:spTree>
    <p:extLst>
      <p:ext uri="{BB962C8B-B14F-4D97-AF65-F5344CB8AC3E}">
        <p14:creationId xmlns:p14="http://schemas.microsoft.com/office/powerpoint/2010/main" val="296459107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1CAC2E1F3666D45B5AE8197345E0FC4" ma:contentTypeVersion="17" ma:contentTypeDescription="Create a new document." ma:contentTypeScope="" ma:versionID="155625f832031302660f834c85fa57b7">
  <xsd:schema xmlns:xsd="http://www.w3.org/2001/XMLSchema" xmlns:xs="http://www.w3.org/2001/XMLSchema" xmlns:p="http://schemas.microsoft.com/office/2006/metadata/properties" xmlns:ns2="619a69ea-732b-480b-aa6b-c949718f04bd" xmlns:ns3="84649115-8c50-4bb0-9e75-383859f463af" targetNamespace="http://schemas.microsoft.com/office/2006/metadata/properties" ma:root="true" ma:fieldsID="14ff30d23e46807a172e13b023bb82c6" ns2:_="" ns3:_="">
    <xsd:import namespace="619a69ea-732b-480b-aa6b-c949718f04bd"/>
    <xsd:import namespace="84649115-8c50-4bb0-9e75-383859f463a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lcf76f155ced4ddcb4097134ff3c332f" minOccurs="0"/>
                <xsd:element ref="ns3:TaxCatchAll" minOccurs="0"/>
                <xsd:element ref="ns2:MediaLengthInSeconds"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19a69ea-732b-480b-aa6b-c949718f04b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40f6ede1-9f48-46ab-bdb9-565fe9ae1b16" ma:termSetId="09814cd3-568e-fe90-9814-8d621ff8fb84" ma:anchorId="fba54fb3-c3e1-fe81-a776-ca4b69148c4d" ma:open="true" ma:isKeyword="false">
      <xsd:complexType>
        <xsd:sequence>
          <xsd:element ref="pc:Terms" minOccurs="0" maxOccurs="1"/>
        </xsd:sequence>
      </xsd:complexType>
    </xsd:element>
    <xsd:element name="MediaLengthInSeconds" ma:index="21" nillable="true" ma:displayName="MediaLengthInSeconds" ma:hidden="true" ma:internalName="MediaLengthInSeconds" ma:readOnly="true">
      <xsd:simpleType>
        <xsd:restriction base="dms:Unknown"/>
      </xsd:simple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4649115-8c50-4bb0-9e75-383859f463af"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16101ff0-383f-469d-a765-d05fe8ae504d}" ma:internalName="TaxCatchAll" ma:showField="CatchAllData" ma:web="84649115-8c50-4bb0-9e75-383859f463af">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84649115-8c50-4bb0-9e75-383859f463af" xsi:nil="true"/>
    <lcf76f155ced4ddcb4097134ff3c332f xmlns="619a69ea-732b-480b-aa6b-c949718f04b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223D62C0-03EE-4ED1-AD7F-27D9DAFD3100}">
  <ds:schemaRefs>
    <ds:schemaRef ds:uri="http://schemas.microsoft.com/sharepoint/v3/contenttype/forms"/>
  </ds:schemaRefs>
</ds:datastoreItem>
</file>

<file path=customXml/itemProps2.xml><?xml version="1.0" encoding="utf-8"?>
<ds:datastoreItem xmlns:ds="http://schemas.openxmlformats.org/officeDocument/2006/customXml" ds:itemID="{BAAC1C11-0AF5-4D41-8571-A3A45749FD9D}">
  <ds:schemaRefs>
    <ds:schemaRef ds:uri="http://schemas.microsoft.com/office/2006/metadata/contentType"/>
    <ds:schemaRef ds:uri="http://schemas.microsoft.com/office/2006/metadata/properties/metaAttributes"/>
    <ds:schemaRef ds:uri="http://www.w3.org/2000/xmlns/"/>
    <ds:schemaRef ds:uri="http://www.w3.org/2001/XMLSchema"/>
    <ds:schemaRef ds:uri="619a69ea-732b-480b-aa6b-c949718f04bd"/>
    <ds:schemaRef ds:uri="84649115-8c50-4bb0-9e75-383859f463af"/>
  </ds:schemaRefs>
</ds:datastoreItem>
</file>

<file path=customXml/itemProps3.xml><?xml version="1.0" encoding="utf-8"?>
<ds:datastoreItem xmlns:ds="http://schemas.openxmlformats.org/officeDocument/2006/customXml" ds:itemID="{4E6C64CF-90D2-44B2-9F37-3B84E215F1E1}">
  <ds:schemaRefs>
    <ds:schemaRef ds:uri="http://schemas.microsoft.com/office/2006/metadata/properties"/>
    <ds:schemaRef ds:uri="http://www.w3.org/2000/xmlns/"/>
    <ds:schemaRef ds:uri="84649115-8c50-4bb0-9e75-383859f463af"/>
    <ds:schemaRef ds:uri="http://www.w3.org/2001/XMLSchema-instance"/>
    <ds:schemaRef ds:uri="619a69ea-732b-480b-aa6b-c949718f04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240</TotalTime>
  <Words>2360</Words>
  <Application>Microsoft Office PowerPoint</Application>
  <PresentationFormat>On-screen Show (4:3)</PresentationFormat>
  <Paragraphs>323</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Like-Kind Exchanges Overview</vt:lpstr>
      <vt:lpstr>Concept</vt:lpstr>
      <vt:lpstr>Requirements</vt:lpstr>
      <vt:lpstr>Tax, Boot, Basis, and Deferral</vt:lpstr>
      <vt:lpstr>Direct Exchange Example</vt:lpstr>
      <vt:lpstr>Deferred Exchanges</vt:lpstr>
      <vt:lpstr>1031 Cooperation Clause</vt:lpstr>
      <vt:lpstr>Related Party Exchanges</vt:lpstr>
      <vt:lpstr>What is “Real Property”</vt:lpstr>
      <vt:lpstr>What is “Like Kind” Real Property</vt:lpstr>
      <vt:lpstr>Tenants-in-Common</vt:lpstr>
      <vt:lpstr>Tenants-in-Common</vt:lpstr>
      <vt:lpstr>Delaware Statutory Trust (“DST”)</vt:lpstr>
      <vt:lpstr>“7 Deadly Sins” of DSTs</vt:lpstr>
      <vt:lpstr>DST Example</vt:lpstr>
      <vt:lpstr>Solving DST/TIC Problems – the MTE</vt:lpstr>
      <vt:lpstr>Reverse &amp; Improvement Exchanges</vt:lpstr>
      <vt:lpstr>Reverse Exchange Example Process</vt:lpstr>
      <vt:lpstr>The “Same Taxpayer” Problem</vt:lpstr>
      <vt:lpstr>“Traditional” Drop-and-Swap</vt:lpstr>
      <vt:lpstr>“Synthetic” Drop-and-Swap</vt:lpstr>
      <vt:lpstr>Drop-and-Swap Timing</vt:lpstr>
      <vt:lpstr>PIN Transaction</vt:lpstr>
      <vt:lpstr>Partnership Division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Like Kind Exchanges</dc:title>
  <dc:creator>Christopher Cunningham</dc:creator>
  <cp:lastModifiedBy>Chris Cunningham</cp:lastModifiedBy>
  <cp:revision>38</cp:revision>
  <dcterms:created xsi:type="dcterms:W3CDTF">2018-04-17T20:40:49Z</dcterms:created>
  <dcterms:modified xsi:type="dcterms:W3CDTF">2024-11-28T13:54:15Z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0x010100F1CAC2E1F3666D45B5AE8197345E0FC4</vt:lpwstr>
  </property>
</Properties>
</file>