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saveSubsetFonts="1" bookmarkIdSeed="13">
  <p:sldMasterIdLst>
    <p:sldMasterId id="2147483737" r:id="rId1"/>
  </p:sldMasterIdLst>
  <p:notesMasterIdLst>
    <p:notesMasterId r:id="rId41"/>
  </p:notesMasterIdLst>
  <p:sldIdLst>
    <p:sldId id="936" r:id="rId2"/>
    <p:sldId id="1879" r:id="rId3"/>
    <p:sldId id="1880" r:id="rId4"/>
    <p:sldId id="1844" r:id="rId5"/>
    <p:sldId id="1845" r:id="rId6"/>
    <p:sldId id="1864" r:id="rId7"/>
    <p:sldId id="1904" r:id="rId8"/>
    <p:sldId id="1871" r:id="rId9"/>
    <p:sldId id="1876" r:id="rId10"/>
    <p:sldId id="1872" r:id="rId11"/>
    <p:sldId id="1877" r:id="rId12"/>
    <p:sldId id="1873" r:id="rId13"/>
    <p:sldId id="1875" r:id="rId14"/>
    <p:sldId id="1874" r:id="rId15"/>
    <p:sldId id="1882" r:id="rId16"/>
    <p:sldId id="1883" r:id="rId17"/>
    <p:sldId id="1881" r:id="rId18"/>
    <p:sldId id="1884" r:id="rId19"/>
    <p:sldId id="1885" r:id="rId20"/>
    <p:sldId id="1886" r:id="rId21"/>
    <p:sldId id="1887" r:id="rId22"/>
    <p:sldId id="1888" r:id="rId23"/>
    <p:sldId id="1905" r:id="rId24"/>
    <p:sldId id="1889" r:id="rId25"/>
    <p:sldId id="1890" r:id="rId26"/>
    <p:sldId id="1891" r:id="rId27"/>
    <p:sldId id="1896" r:id="rId28"/>
    <p:sldId id="1893" r:id="rId29"/>
    <p:sldId id="1897" r:id="rId30"/>
    <p:sldId id="1898" r:id="rId31"/>
    <p:sldId id="1899" r:id="rId32"/>
    <p:sldId id="1900" r:id="rId33"/>
    <p:sldId id="1906" r:id="rId34"/>
    <p:sldId id="1894" r:id="rId35"/>
    <p:sldId id="1895" r:id="rId36"/>
    <p:sldId id="1901" r:id="rId37"/>
    <p:sldId id="1903" r:id="rId38"/>
    <p:sldId id="1902" r:id="rId39"/>
    <p:sldId id="1907" r:id="rId40"/>
  </p:sldIdLst>
  <p:sldSz cx="12192000" cy="6858000"/>
  <p:notesSz cx="7315200" cy="9601200"/>
  <p:defaultTextStyle>
    <a:defPPr>
      <a:defRPr lang="en-US"/>
    </a:defPPr>
    <a:lvl1pPr algn="l" rtl="0" fontAlgn="base">
      <a:spcBef>
        <a:spcPct val="0"/>
      </a:spcBef>
      <a:spcAft>
        <a:spcPct val="0"/>
      </a:spcAft>
      <a:defRPr sz="1600" kern="1200">
        <a:solidFill>
          <a:schemeClr val="tx1"/>
        </a:solidFill>
        <a:latin typeface="Times New Roman" pitchFamily="18" charset="0"/>
        <a:ea typeface="ＭＳ Ｐゴシック" pitchFamily="34" charset="-128"/>
        <a:cs typeface="+mn-cs"/>
      </a:defRPr>
    </a:lvl1pPr>
    <a:lvl2pPr marL="609502" algn="l" rtl="0" fontAlgn="base">
      <a:spcBef>
        <a:spcPct val="0"/>
      </a:spcBef>
      <a:spcAft>
        <a:spcPct val="0"/>
      </a:spcAft>
      <a:defRPr sz="1600" kern="1200">
        <a:solidFill>
          <a:schemeClr val="tx1"/>
        </a:solidFill>
        <a:latin typeface="Times New Roman" pitchFamily="18" charset="0"/>
        <a:ea typeface="ＭＳ Ｐゴシック" pitchFamily="34" charset="-128"/>
        <a:cs typeface="+mn-cs"/>
      </a:defRPr>
    </a:lvl2pPr>
    <a:lvl3pPr marL="1219004" algn="l" rtl="0" fontAlgn="base">
      <a:spcBef>
        <a:spcPct val="0"/>
      </a:spcBef>
      <a:spcAft>
        <a:spcPct val="0"/>
      </a:spcAft>
      <a:defRPr sz="1600" kern="1200">
        <a:solidFill>
          <a:schemeClr val="tx1"/>
        </a:solidFill>
        <a:latin typeface="Times New Roman" pitchFamily="18" charset="0"/>
        <a:ea typeface="ＭＳ Ｐゴシック" pitchFamily="34" charset="-128"/>
        <a:cs typeface="+mn-cs"/>
      </a:defRPr>
    </a:lvl3pPr>
    <a:lvl4pPr marL="1828506" algn="l" rtl="0" fontAlgn="base">
      <a:spcBef>
        <a:spcPct val="0"/>
      </a:spcBef>
      <a:spcAft>
        <a:spcPct val="0"/>
      </a:spcAft>
      <a:defRPr sz="1600" kern="1200">
        <a:solidFill>
          <a:schemeClr val="tx1"/>
        </a:solidFill>
        <a:latin typeface="Times New Roman" pitchFamily="18" charset="0"/>
        <a:ea typeface="ＭＳ Ｐゴシック" pitchFamily="34" charset="-128"/>
        <a:cs typeface="+mn-cs"/>
      </a:defRPr>
    </a:lvl4pPr>
    <a:lvl5pPr marL="2438008" algn="l" rtl="0" fontAlgn="base">
      <a:spcBef>
        <a:spcPct val="0"/>
      </a:spcBef>
      <a:spcAft>
        <a:spcPct val="0"/>
      </a:spcAft>
      <a:defRPr sz="1600" kern="1200">
        <a:solidFill>
          <a:schemeClr val="tx1"/>
        </a:solidFill>
        <a:latin typeface="Times New Roman" pitchFamily="18" charset="0"/>
        <a:ea typeface="ＭＳ Ｐゴシック" pitchFamily="34" charset="-128"/>
        <a:cs typeface="+mn-cs"/>
      </a:defRPr>
    </a:lvl5pPr>
    <a:lvl6pPr marL="3047510" algn="l" defTabSz="1219004" rtl="0" eaLnBrk="1" latinLnBrk="0" hangingPunct="1">
      <a:defRPr sz="1600" kern="1200">
        <a:solidFill>
          <a:schemeClr val="tx1"/>
        </a:solidFill>
        <a:latin typeface="Times New Roman" pitchFamily="18" charset="0"/>
        <a:ea typeface="ＭＳ Ｐゴシック" pitchFamily="34" charset="-128"/>
        <a:cs typeface="+mn-cs"/>
      </a:defRPr>
    </a:lvl6pPr>
    <a:lvl7pPr marL="3657013" algn="l" defTabSz="1219004" rtl="0" eaLnBrk="1" latinLnBrk="0" hangingPunct="1">
      <a:defRPr sz="1600" kern="1200">
        <a:solidFill>
          <a:schemeClr val="tx1"/>
        </a:solidFill>
        <a:latin typeface="Times New Roman" pitchFamily="18" charset="0"/>
        <a:ea typeface="ＭＳ Ｐゴシック" pitchFamily="34" charset="-128"/>
        <a:cs typeface="+mn-cs"/>
      </a:defRPr>
    </a:lvl7pPr>
    <a:lvl8pPr marL="4266513" algn="l" defTabSz="1219004" rtl="0" eaLnBrk="1" latinLnBrk="0" hangingPunct="1">
      <a:defRPr sz="1600" kern="1200">
        <a:solidFill>
          <a:schemeClr val="tx1"/>
        </a:solidFill>
        <a:latin typeface="Times New Roman" pitchFamily="18" charset="0"/>
        <a:ea typeface="ＭＳ Ｐゴシック" pitchFamily="34" charset="-128"/>
        <a:cs typeface="+mn-cs"/>
      </a:defRPr>
    </a:lvl8pPr>
    <a:lvl9pPr marL="4876017" algn="l" defTabSz="1219004" rtl="0" eaLnBrk="1" latinLnBrk="0" hangingPunct="1">
      <a:defRPr sz="16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266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Cunningham, Ericka" initials="CE" lastIdx="5" clrIdx="6">
    <p:extLst>
      <p:ext uri="{19B8F6BF-5375-455C-9EA6-DF929625EA0E}">
        <p15:presenceInfo xmlns:p15="http://schemas.microsoft.com/office/powerpoint/2012/main" userId="S::CUNNINGHAME@cooley.com::d0e6dde7-3bd9-4623-8e07-7675b000e3d4" providerId="AD"/>
      </p:ext>
    </p:extLst>
  </p:cmAuthor>
  <p:cmAuthor id="1" name="Amelia Bashalany" initials="AB" lastIdx="4" clrIdx="0">
    <p:extLst>
      <p:ext uri="{19B8F6BF-5375-455C-9EA6-DF929625EA0E}">
        <p15:presenceInfo xmlns:p15="http://schemas.microsoft.com/office/powerpoint/2012/main" userId="Amelia Bashalany" providerId="None"/>
      </p:ext>
    </p:extLst>
  </p:cmAuthor>
  <p:cmAuthor id="8" name="Sullivan, Brianna" initials="SB [2]" lastIdx="12" clrIdx="7">
    <p:extLst>
      <p:ext uri="{19B8F6BF-5375-455C-9EA6-DF929625EA0E}">
        <p15:presenceInfo xmlns:p15="http://schemas.microsoft.com/office/powerpoint/2012/main" userId="S::SULLIVANBA@cooley.com::7c7c0687-c9f4-4cf0-a978-98218a4ce08c" providerId="AD"/>
      </p:ext>
    </p:extLst>
  </p:cmAuthor>
  <p:cmAuthor id="2" name="Waring, Luke" initials="WL" lastIdx="4" clrIdx="1">
    <p:extLst>
      <p:ext uri="{19B8F6BF-5375-455C-9EA6-DF929625EA0E}">
        <p15:presenceInfo xmlns:p15="http://schemas.microsoft.com/office/powerpoint/2012/main" userId="S-1-5-21-53421776-1427573634-724182803-118725" providerId="AD"/>
      </p:ext>
    </p:extLst>
  </p:cmAuthor>
  <p:cmAuthor id="9" name="Segre, David J" initials="SDJ" lastIdx="1" clrIdx="8">
    <p:extLst>
      <p:ext uri="{19B8F6BF-5375-455C-9EA6-DF929625EA0E}">
        <p15:presenceInfo xmlns:p15="http://schemas.microsoft.com/office/powerpoint/2012/main" userId="S::SEGRED@cooley.com::f70ff0d5-1e0b-4f28-b27d-a193bbbf7745" providerId="AD"/>
      </p:ext>
    </p:extLst>
  </p:cmAuthor>
  <p:cmAuthor id="3" name="Avina, Jon C" initials="AJC" lastIdx="5" clrIdx="2">
    <p:extLst>
      <p:ext uri="{19B8F6BF-5375-455C-9EA6-DF929625EA0E}">
        <p15:presenceInfo xmlns:p15="http://schemas.microsoft.com/office/powerpoint/2012/main" userId="S-1-5-21-53421776-1427573634-724182803-125404" providerId="AD"/>
      </p:ext>
    </p:extLst>
  </p:cmAuthor>
  <p:cmAuthor id="10" name="Kim, Janet" initials="KJ" lastIdx="18" clrIdx="9">
    <p:extLst>
      <p:ext uri="{19B8F6BF-5375-455C-9EA6-DF929625EA0E}">
        <p15:presenceInfo xmlns:p15="http://schemas.microsoft.com/office/powerpoint/2012/main" userId="S::KIMJ1@cooley.com::a416be41-c4e4-4699-9422-8b38dd025840" providerId="AD"/>
      </p:ext>
    </p:extLst>
  </p:cmAuthor>
  <p:cmAuthor id="4" name="Stephens, Alison" initials="SA" lastIdx="3" clrIdx="3">
    <p:extLst>
      <p:ext uri="{19B8F6BF-5375-455C-9EA6-DF929625EA0E}">
        <p15:presenceInfo xmlns:p15="http://schemas.microsoft.com/office/powerpoint/2012/main" userId="S-1-5-21-53421776-1427573634-724182803-99941" providerId="AD"/>
      </p:ext>
    </p:extLst>
  </p:cmAuthor>
  <p:cmAuthor id="5" name="Sullivan, Brianna" initials="SB" lastIdx="24" clrIdx="4">
    <p:extLst>
      <p:ext uri="{19B8F6BF-5375-455C-9EA6-DF929625EA0E}">
        <p15:presenceInfo xmlns:p15="http://schemas.microsoft.com/office/powerpoint/2012/main" userId="S-1-5-21-53421776-1427573634-724182803-112566" providerId="AD"/>
      </p:ext>
    </p:extLst>
  </p:cmAuthor>
  <p:cmAuthor id="6" name="Gentilucci, Andrew" initials="GA" lastIdx="81" clrIdx="5">
    <p:extLst>
      <p:ext uri="{19B8F6BF-5375-455C-9EA6-DF929625EA0E}">
        <p15:presenceInfo xmlns:p15="http://schemas.microsoft.com/office/powerpoint/2012/main" userId="S::GENTILUCCIA@cooley.com::0187c5b5-e02b-4bc7-9c9c-415aa2e1565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4565B"/>
    <a:srgbClr val="5046FF"/>
    <a:srgbClr val="002269"/>
    <a:srgbClr val="DCDCDC"/>
    <a:srgbClr val="F4352E"/>
    <a:srgbClr val="E0E6EC"/>
    <a:srgbClr val="FAFA69"/>
    <a:srgbClr val="E92033"/>
    <a:srgbClr val="898989"/>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731" autoAdjust="0"/>
    <p:restoredTop sz="96395" autoAdjust="0"/>
  </p:normalViewPr>
  <p:slideViewPr>
    <p:cSldViewPr snapToGrid="0">
      <p:cViewPr varScale="1">
        <p:scale>
          <a:sx n="62" d="100"/>
          <a:sy n="62" d="100"/>
        </p:scale>
        <p:origin x="69" y="641"/>
      </p:cViewPr>
      <p:guideLst>
        <p:guide orient="horz" pos="2160"/>
        <p:guide pos="3840"/>
        <p:guide orient="horz" pos="2664"/>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7016" tIns="48508" rIns="97016" bIns="48508" rtlCol="0"/>
          <a:lstStyle>
            <a:lvl1pPr algn="l">
              <a:defRPr sz="1200"/>
            </a:lvl1pPr>
          </a:lstStyle>
          <a:p>
            <a:endParaRPr lang="en-US" dirty="0"/>
          </a:p>
        </p:txBody>
      </p:sp>
      <p:sp>
        <p:nvSpPr>
          <p:cNvPr id="3" name="Date Placeholder 2"/>
          <p:cNvSpPr>
            <a:spLocks noGrp="1"/>
          </p:cNvSpPr>
          <p:nvPr>
            <p:ph type="dt" idx="1"/>
          </p:nvPr>
        </p:nvSpPr>
        <p:spPr>
          <a:xfrm>
            <a:off x="4143587" y="0"/>
            <a:ext cx="3169920" cy="481727"/>
          </a:xfrm>
          <a:prstGeom prst="rect">
            <a:avLst/>
          </a:prstGeom>
        </p:spPr>
        <p:txBody>
          <a:bodyPr vert="horz" lIns="97016" tIns="48508" rIns="97016" bIns="48508" rtlCol="0"/>
          <a:lstStyle>
            <a:lvl1pPr algn="r">
              <a:defRPr sz="1200"/>
            </a:lvl1pPr>
          </a:lstStyle>
          <a:p>
            <a:fld id="{803A07B4-3BF4-4322-9B5B-C13B331A34F2}" type="datetimeFigureOut">
              <a:rPr lang="en-US" smtClean="0"/>
              <a:t>9/17/2024</a:t>
            </a:fld>
            <a:endParaRPr lang="en-US" dirty="0"/>
          </a:p>
        </p:txBody>
      </p:sp>
      <p:sp>
        <p:nvSpPr>
          <p:cNvPr id="4" name="Slide Image Placeholder 3"/>
          <p:cNvSpPr>
            <a:spLocks noGrp="1" noRot="1" noChangeAspect="1"/>
          </p:cNvSpPr>
          <p:nvPr>
            <p:ph type="sldImg" idx="2"/>
          </p:nvPr>
        </p:nvSpPr>
        <p:spPr>
          <a:xfrm>
            <a:off x="779463" y="1200150"/>
            <a:ext cx="5756275" cy="3238500"/>
          </a:xfrm>
          <a:prstGeom prst="rect">
            <a:avLst/>
          </a:prstGeom>
          <a:noFill/>
          <a:ln w="12700">
            <a:solidFill>
              <a:prstClr val="black"/>
            </a:solidFill>
          </a:ln>
        </p:spPr>
        <p:txBody>
          <a:bodyPr vert="horz" lIns="97016" tIns="48508" rIns="97016" bIns="48508" rtlCol="0" anchor="ctr"/>
          <a:lstStyle/>
          <a:p>
            <a:endParaRPr lang="en-US" dirty="0"/>
          </a:p>
        </p:txBody>
      </p:sp>
      <p:sp>
        <p:nvSpPr>
          <p:cNvPr id="5" name="Notes Placeholder 4"/>
          <p:cNvSpPr>
            <a:spLocks noGrp="1"/>
          </p:cNvSpPr>
          <p:nvPr>
            <p:ph type="body" sz="quarter" idx="3"/>
          </p:nvPr>
        </p:nvSpPr>
        <p:spPr>
          <a:xfrm>
            <a:off x="731520" y="4620582"/>
            <a:ext cx="5852160" cy="3780473"/>
          </a:xfrm>
          <a:prstGeom prst="rect">
            <a:avLst/>
          </a:prstGeom>
        </p:spPr>
        <p:txBody>
          <a:bodyPr vert="horz" lIns="97016" tIns="48508" rIns="97016" bIns="4850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80"/>
            <a:ext cx="3169920" cy="481726"/>
          </a:xfrm>
          <a:prstGeom prst="rect">
            <a:avLst/>
          </a:prstGeom>
        </p:spPr>
        <p:txBody>
          <a:bodyPr vert="horz" lIns="97016" tIns="48508" rIns="97016" bIns="48508" rtlCol="0" anchor="b"/>
          <a:lstStyle>
            <a:lvl1pPr algn="l">
              <a:defRPr sz="1200"/>
            </a:lvl1pPr>
          </a:lstStyle>
          <a:p>
            <a:endParaRPr lang="en-US" dirty="0"/>
          </a:p>
        </p:txBody>
      </p:sp>
      <p:sp>
        <p:nvSpPr>
          <p:cNvPr id="7" name="Slide Number Placeholder 6"/>
          <p:cNvSpPr>
            <a:spLocks noGrp="1"/>
          </p:cNvSpPr>
          <p:nvPr>
            <p:ph type="sldNum" sz="quarter" idx="5"/>
          </p:nvPr>
        </p:nvSpPr>
        <p:spPr>
          <a:xfrm>
            <a:off x="4143587" y="9119480"/>
            <a:ext cx="3169920" cy="481726"/>
          </a:xfrm>
          <a:prstGeom prst="rect">
            <a:avLst/>
          </a:prstGeom>
        </p:spPr>
        <p:txBody>
          <a:bodyPr vert="horz" lIns="97016" tIns="48508" rIns="97016" bIns="48508" rtlCol="0" anchor="b"/>
          <a:lstStyle>
            <a:lvl1pPr algn="r">
              <a:defRPr sz="1200"/>
            </a:lvl1pPr>
          </a:lstStyle>
          <a:p>
            <a:fld id="{5F78F37C-EE5D-416A-B4C5-5B26E9CEEE79}" type="slidenum">
              <a:rPr lang="en-US" smtClean="0"/>
              <a:t>‹#›</a:t>
            </a:fld>
            <a:endParaRPr lang="en-US" dirty="0"/>
          </a:p>
        </p:txBody>
      </p:sp>
    </p:spTree>
    <p:extLst>
      <p:ext uri="{BB962C8B-B14F-4D97-AF65-F5344CB8AC3E}">
        <p14:creationId xmlns:p14="http://schemas.microsoft.com/office/powerpoint/2010/main" val="3639519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reserve="1">
  <p:cSld name="main title">
    <p:spTree>
      <p:nvGrpSpPr>
        <p:cNvPr id="1" name=""/>
        <p:cNvGrpSpPr/>
        <p:nvPr/>
      </p:nvGrpSpPr>
      <p:grpSpPr>
        <a:xfrm>
          <a:off x="0" y="0"/>
          <a:ext cx="0" cy="0"/>
          <a:chOff x="0" y="0"/>
          <a:chExt cx="0" cy="0"/>
        </a:xfrm>
      </p:grpSpPr>
      <p:sp>
        <p:nvSpPr>
          <p:cNvPr id="4" name="Rectangle 3"/>
          <p:cNvSpPr/>
          <p:nvPr/>
        </p:nvSpPr>
        <p:spPr bwMode="auto">
          <a:xfrm>
            <a:off x="6096000" y="0"/>
            <a:ext cx="6096000" cy="6858000"/>
          </a:xfrm>
          <a:prstGeom prst="rect">
            <a:avLst/>
          </a:prstGeom>
          <a:solidFill>
            <a:schemeClr val="bg1"/>
          </a:solidFill>
          <a:ln w="12699" cap="flat" cmpd="sng" algn="ctr">
            <a:noFill/>
            <a:prstDash val="solid"/>
            <a:round/>
            <a:headEnd type="none" w="sm" len="sm"/>
            <a:tailEnd type="none" w="sm" len="sm"/>
          </a:ln>
          <a:effectLst/>
        </p:spPr>
        <p:txBody>
          <a:bodyPr vert="horz" wrap="square" lIns="0" tIns="0" rIns="0" bIns="0" numCol="1" rtlCol="0" anchor="ctr" anchorCtr="0" compatLnSpc="1">
            <a:prstTxWarp prst="textNoShape">
              <a:avLst/>
            </a:prstTxWarp>
          </a:bodyPr>
          <a:lstStyle/>
          <a:p>
            <a:pPr marL="0" marR="0" indent="0" algn="l" defTabSz="915718"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10" charset="0"/>
            </a:endParaRPr>
          </a:p>
        </p:txBody>
      </p:sp>
      <p:sp>
        <p:nvSpPr>
          <p:cNvPr id="2" name="Title 1"/>
          <p:cNvSpPr>
            <a:spLocks noGrp="1"/>
          </p:cNvSpPr>
          <p:nvPr>
            <p:ph type="title" hasCustomPrompt="1"/>
          </p:nvPr>
        </p:nvSpPr>
        <p:spPr>
          <a:xfrm>
            <a:off x="6426482" y="1100667"/>
            <a:ext cx="5435037" cy="2603500"/>
          </a:xfrm>
          <a:prstGeom prst="rect">
            <a:avLst/>
          </a:prstGeom>
        </p:spPr>
        <p:txBody>
          <a:bodyPr vert="horz" lIns="0" tIns="0" rIns="0" bIns="0" anchor="b">
            <a:noAutofit/>
          </a:bodyPr>
          <a:lstStyle>
            <a:lvl1pPr algn="ctr">
              <a:lnSpc>
                <a:spcPct val="105000"/>
              </a:lnSpc>
              <a:defRPr sz="3467">
                <a:solidFill>
                  <a:srgbClr val="000000"/>
                </a:solidFill>
                <a:latin typeface="Georgia"/>
                <a:cs typeface="Georgia"/>
              </a:defRPr>
            </a:lvl1pPr>
          </a:lstStyle>
          <a:p>
            <a:r>
              <a:rPr lang="en-US" dirty="0"/>
              <a:t>Title of Your</a:t>
            </a:r>
            <a:br>
              <a:rPr lang="en-US" dirty="0"/>
            </a:br>
            <a:r>
              <a:rPr lang="en-US" dirty="0"/>
              <a:t>Presentation</a:t>
            </a:r>
          </a:p>
        </p:txBody>
      </p:sp>
      <p:sp>
        <p:nvSpPr>
          <p:cNvPr id="7" name="Text Placeholder 6"/>
          <p:cNvSpPr>
            <a:spLocks noGrp="1"/>
          </p:cNvSpPr>
          <p:nvPr>
            <p:ph type="body" sz="quarter" idx="10" hasCustomPrompt="1"/>
          </p:nvPr>
        </p:nvSpPr>
        <p:spPr>
          <a:xfrm>
            <a:off x="6434667" y="4080933"/>
            <a:ext cx="5418667" cy="1727200"/>
          </a:xfrm>
          <a:prstGeom prst="rect">
            <a:avLst/>
          </a:prstGeom>
        </p:spPr>
        <p:txBody>
          <a:bodyPr vert="horz" lIns="0" tIns="0" rIns="0" bIns="0">
            <a:noAutofit/>
          </a:bodyPr>
          <a:lstStyle>
            <a:lvl1pPr marL="0" indent="0" algn="ctr">
              <a:spcBef>
                <a:spcPts val="0"/>
              </a:spcBef>
              <a:spcAft>
                <a:spcPts val="1067"/>
              </a:spcAft>
              <a:buFontTx/>
              <a:buNone/>
              <a:defRPr sz="2400"/>
            </a:lvl1pPr>
            <a:lvl2pPr marL="519366" indent="0" algn="ctr">
              <a:buFontTx/>
              <a:buNone/>
              <a:defRPr/>
            </a:lvl2pPr>
            <a:lvl3pPr marL="969898" indent="0" algn="ctr">
              <a:buFontTx/>
              <a:buNone/>
              <a:defRPr/>
            </a:lvl3pPr>
            <a:lvl4pPr marL="1422518" indent="0" algn="ctr">
              <a:buFontTx/>
              <a:buNone/>
              <a:defRPr/>
            </a:lvl4pPr>
            <a:lvl5pPr marL="1873052" indent="0" algn="ctr">
              <a:buFontTx/>
              <a:buNone/>
              <a:defRPr/>
            </a:lvl5pPr>
          </a:lstStyle>
          <a:p>
            <a:pPr lvl="0"/>
            <a:r>
              <a:rPr lang="en-US" dirty="0"/>
              <a:t>Name of presenter</a:t>
            </a:r>
          </a:p>
        </p:txBody>
      </p:sp>
      <p:sp>
        <p:nvSpPr>
          <p:cNvPr id="6" name="Rectangle 5"/>
          <p:cNvSpPr/>
          <p:nvPr/>
        </p:nvSpPr>
        <p:spPr bwMode="auto">
          <a:xfrm>
            <a:off x="0" y="0"/>
            <a:ext cx="6096000" cy="6858000"/>
          </a:xfrm>
          <a:prstGeom prst="rect">
            <a:avLst/>
          </a:prstGeom>
          <a:solidFill>
            <a:srgbClr val="E92033"/>
          </a:solidFill>
          <a:ln w="12699" cap="flat" cmpd="sng" algn="ctr">
            <a:noFill/>
            <a:prstDash val="solid"/>
            <a:round/>
            <a:headEnd type="none" w="sm" len="sm"/>
            <a:tailEnd type="none" w="sm" len="sm"/>
          </a:ln>
          <a:effectLst/>
        </p:spPr>
        <p:txBody>
          <a:bodyPr vert="horz" wrap="none" lIns="91575" tIns="45787" rIns="91575" bIns="45787" numCol="1" rtlCol="0" anchor="ctr" anchorCtr="0" compatLnSpc="1">
            <a:prstTxWarp prst="textNoShape">
              <a:avLst/>
            </a:prstTxWarp>
          </a:bodyPr>
          <a:lstStyle/>
          <a:p>
            <a:pPr marL="0" marR="0" indent="0" algn="l" defTabSz="915718"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10" charset="0"/>
            </a:endParaRPr>
          </a:p>
        </p:txBody>
      </p:sp>
      <p:sp>
        <p:nvSpPr>
          <p:cNvPr id="5" name="TextBox 4"/>
          <p:cNvSpPr txBox="1"/>
          <p:nvPr/>
        </p:nvSpPr>
        <p:spPr>
          <a:xfrm>
            <a:off x="311151" y="5957153"/>
            <a:ext cx="5454651" cy="902811"/>
          </a:xfrm>
          <a:prstGeom prst="rect">
            <a:avLst/>
          </a:prstGeom>
          <a:noFill/>
        </p:spPr>
        <p:txBody>
          <a:bodyPr wrap="square" lIns="0" rIns="0" bIns="121920" rtlCol="0" anchor="b">
            <a:noAutofit/>
          </a:bodyPr>
          <a:lstStyle/>
          <a:p>
            <a:pPr algn="ctr">
              <a:spcAft>
                <a:spcPts val="267"/>
              </a:spcAft>
            </a:pPr>
            <a:r>
              <a:rPr lang="en-US" sz="1200" dirty="0">
                <a:solidFill>
                  <a:srgbClr val="B10D27"/>
                </a:solidFill>
                <a:latin typeface="+mj-lt"/>
                <a:cs typeface="Arial Narrow"/>
              </a:rPr>
              <a:t>attorney advertisement</a:t>
            </a:r>
          </a:p>
          <a:p>
            <a:pPr algn="ctr"/>
            <a:r>
              <a:rPr lang="en-US" sz="800" kern="0" dirty="0">
                <a:solidFill>
                  <a:srgbClr val="B10D27"/>
                </a:solidFill>
                <a:latin typeface="+mj-lt"/>
                <a:cs typeface="Courier"/>
              </a:rPr>
              <a:t>Copyright © Cooley LLP, 3175 Hanover Street, Palo Alto, CA 94304. The content of this packet is an introduction to Cooley LLP’s capabilities and is not intended, by itself, to provide legal advice or create an attorney-client relationship. Prior results do not guarantee future outcome. </a:t>
            </a:r>
          </a:p>
        </p:txBody>
      </p:sp>
      <p:pic>
        <p:nvPicPr>
          <p:cNvPr id="9" name="Picture 8" descr="cooley-logo-white-2015.ai"/>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95703" y="3086100"/>
            <a:ext cx="2104595" cy="685800"/>
          </a:xfrm>
          <a:prstGeom prst="rect">
            <a:avLst/>
          </a:prstGeom>
        </p:spPr>
      </p:pic>
    </p:spTree>
    <p:extLst>
      <p:ext uri="{BB962C8B-B14F-4D97-AF65-F5344CB8AC3E}">
        <p14:creationId xmlns:p14="http://schemas.microsoft.com/office/powerpoint/2010/main" val="1032547684"/>
      </p:ext>
    </p:extLst>
  </p:cSld>
  <p:clrMapOvr>
    <a:masterClrMapping/>
  </p:clrMapOvr>
</p:sldLayout>
</file>

<file path=ppt/slideLayouts/slideLayout10.xml><?xml version="1.0" encoding="utf-8"?>
<p:sldLayout xmlns:p14="http://schemas.microsoft.com/office/powerpoint/2010/main" xmlns:a="http://schemas.openxmlformats.org/drawingml/2006/main" xmlns:r="http://schemas.openxmlformats.org/officeDocument/2006/relationships" xmlns:p="http://schemas.openxmlformats.org/presentationml/2006/main" preserve="1">
  <p:cSld name="2-column navy">
    <p:spTree>
      <p:nvGrpSpPr>
        <p:cNvPr id="1" name=""/>
        <p:cNvGrpSpPr/>
        <p:nvPr/>
      </p:nvGrpSpPr>
      <p:grpSpPr>
        <a:xfrm>
          <a:off x="0" y="0"/>
          <a:ext cx="0" cy="0"/>
          <a:chOff x="0" y="0"/>
          <a:chExt cx="0" cy="0"/>
        </a:xfrm>
      </p:grpSpPr>
      <p:sp>
        <p:nvSpPr>
          <p:cNvPr id="11" name="Content Placeholder 2"/>
          <p:cNvSpPr>
            <a:spLocks noGrp="1"/>
          </p:cNvSpPr>
          <p:nvPr>
            <p:ph idx="1"/>
          </p:nvPr>
        </p:nvSpPr>
        <p:spPr>
          <a:xfrm>
            <a:off x="609600" y="1828800"/>
            <a:ext cx="5181600" cy="4527550"/>
          </a:xfrm>
          <a:prstGeom prst="rect">
            <a:avLst/>
          </a:prstGeom>
        </p:spPr>
        <p:txBody>
          <a:bodyPr lIns="90109" tIns="45055" rIns="90109" bIns="45055">
            <a:noAutofit/>
          </a:bodyPr>
          <a:lstStyle>
            <a:lvl1pPr marL="369188" indent="-369188">
              <a:lnSpc>
                <a:spcPct val="110000"/>
              </a:lnSpc>
              <a:spcBef>
                <a:spcPts val="1052"/>
              </a:spcBef>
              <a:spcAft>
                <a:spcPts val="263"/>
              </a:spcAft>
              <a:buClr>
                <a:srgbClr val="E92033"/>
              </a:buClr>
              <a:buSzPct val="110000"/>
              <a:buFont typeface="Arial"/>
              <a:buChar char="•"/>
              <a:defRPr sz="2667"/>
            </a:lvl1pPr>
            <a:lvl2pPr marL="752975" indent="-300355">
              <a:lnSpc>
                <a:spcPct val="110000"/>
              </a:lnSpc>
              <a:spcBef>
                <a:spcPts val="657"/>
              </a:spcBef>
              <a:spcAft>
                <a:spcPts val="263"/>
              </a:spcAft>
              <a:buClr>
                <a:schemeClr val="bg1">
                  <a:lumMod val="65000"/>
                </a:schemeClr>
              </a:buClr>
              <a:buSzPct val="110000"/>
              <a:buFont typeface="Arial"/>
              <a:buChar char="•"/>
              <a:defRPr/>
            </a:lvl2pPr>
            <a:lvl3pPr marL="1126333" indent="-302442">
              <a:lnSpc>
                <a:spcPct val="110000"/>
              </a:lnSpc>
              <a:spcBef>
                <a:spcPts val="657"/>
              </a:spcBef>
              <a:spcAft>
                <a:spcPts val="263"/>
              </a:spcAft>
              <a:buClr>
                <a:schemeClr val="bg1">
                  <a:lumMod val="65000"/>
                </a:schemeClr>
              </a:buClr>
              <a:buSzPct val="110000"/>
              <a:buFont typeface="Arial"/>
              <a:buChar char="•"/>
              <a:defRPr/>
            </a:lvl3pPr>
            <a:lvl4pPr marL="1508036" indent="-300355">
              <a:lnSpc>
                <a:spcPct val="110000"/>
              </a:lnSpc>
              <a:spcBef>
                <a:spcPts val="657"/>
              </a:spcBef>
              <a:spcAft>
                <a:spcPts val="263"/>
              </a:spcAft>
              <a:buClr>
                <a:schemeClr val="bg1">
                  <a:lumMod val="65000"/>
                </a:schemeClr>
              </a:buClr>
              <a:buSzPct val="110000"/>
              <a:buFont typeface="Arial"/>
              <a:buChar char="•"/>
              <a:defRPr/>
            </a:lvl4pPr>
            <a:lvl5pPr marL="1879309" indent="-300355">
              <a:lnSpc>
                <a:spcPct val="110000"/>
              </a:lnSpc>
              <a:spcBef>
                <a:spcPts val="657"/>
              </a:spcBef>
              <a:spcAft>
                <a:spcPts val="263"/>
              </a:spcAft>
              <a:buClr>
                <a:schemeClr val="bg1">
                  <a:lumMod val="65000"/>
                </a:schemeClr>
              </a:buClr>
              <a:buSzPct val="110000"/>
              <a:buFont typeface="Arial"/>
              <a:buChar cha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2"/>
          <p:cNvSpPr>
            <a:spLocks noGrp="1"/>
          </p:cNvSpPr>
          <p:nvPr>
            <p:ph idx="11"/>
          </p:nvPr>
        </p:nvSpPr>
        <p:spPr>
          <a:xfrm>
            <a:off x="6400800" y="1828800"/>
            <a:ext cx="5181600" cy="4527550"/>
          </a:xfrm>
          <a:prstGeom prst="rect">
            <a:avLst/>
          </a:prstGeom>
        </p:spPr>
        <p:txBody>
          <a:bodyPr lIns="90109" tIns="45055" rIns="90109" bIns="45055">
            <a:noAutofit/>
          </a:bodyPr>
          <a:lstStyle>
            <a:lvl1pPr marL="369188" indent="-369188">
              <a:lnSpc>
                <a:spcPct val="110000"/>
              </a:lnSpc>
              <a:spcBef>
                <a:spcPts val="1052"/>
              </a:spcBef>
              <a:spcAft>
                <a:spcPts val="263"/>
              </a:spcAft>
              <a:buClr>
                <a:srgbClr val="E92033"/>
              </a:buClr>
              <a:buSzPct val="110000"/>
              <a:buFont typeface="Arial"/>
              <a:buChar char="•"/>
              <a:defRPr sz="2667"/>
            </a:lvl1pPr>
            <a:lvl2pPr marL="752975" indent="-300355">
              <a:lnSpc>
                <a:spcPct val="110000"/>
              </a:lnSpc>
              <a:spcBef>
                <a:spcPts val="657"/>
              </a:spcBef>
              <a:spcAft>
                <a:spcPts val="263"/>
              </a:spcAft>
              <a:buClr>
                <a:schemeClr val="bg1">
                  <a:lumMod val="65000"/>
                </a:schemeClr>
              </a:buClr>
              <a:buSzPct val="110000"/>
              <a:buFont typeface="Arial"/>
              <a:buChar char="•"/>
              <a:defRPr/>
            </a:lvl2pPr>
            <a:lvl3pPr marL="1126333" indent="-302442">
              <a:lnSpc>
                <a:spcPct val="110000"/>
              </a:lnSpc>
              <a:spcBef>
                <a:spcPts val="657"/>
              </a:spcBef>
              <a:spcAft>
                <a:spcPts val="263"/>
              </a:spcAft>
              <a:buClr>
                <a:schemeClr val="bg1">
                  <a:lumMod val="65000"/>
                </a:schemeClr>
              </a:buClr>
              <a:buSzPct val="110000"/>
              <a:buFont typeface="Arial"/>
              <a:buChar char="•"/>
              <a:defRPr/>
            </a:lvl3pPr>
            <a:lvl4pPr marL="1508036" indent="-300355">
              <a:lnSpc>
                <a:spcPct val="110000"/>
              </a:lnSpc>
              <a:spcBef>
                <a:spcPts val="657"/>
              </a:spcBef>
              <a:spcAft>
                <a:spcPts val="263"/>
              </a:spcAft>
              <a:buClr>
                <a:schemeClr val="bg1">
                  <a:lumMod val="65000"/>
                </a:schemeClr>
              </a:buClr>
              <a:buSzPct val="110000"/>
              <a:buFont typeface="Arial"/>
              <a:buChar char="•"/>
              <a:defRPr/>
            </a:lvl4pPr>
            <a:lvl5pPr marL="1879309" indent="-300355">
              <a:lnSpc>
                <a:spcPct val="110000"/>
              </a:lnSpc>
              <a:spcBef>
                <a:spcPts val="657"/>
              </a:spcBef>
              <a:spcAft>
                <a:spcPts val="263"/>
              </a:spcAft>
              <a:buClr>
                <a:schemeClr val="bg1">
                  <a:lumMod val="65000"/>
                </a:schemeClr>
              </a:buClr>
              <a:buSzPct val="110000"/>
              <a:buFont typeface="Arial"/>
              <a:buChar cha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Rectangle 11"/>
          <p:cNvSpPr/>
          <p:nvPr/>
        </p:nvSpPr>
        <p:spPr bwMode="auto">
          <a:xfrm>
            <a:off x="0" y="0"/>
            <a:ext cx="12192000" cy="1600200"/>
          </a:xfrm>
          <a:prstGeom prst="rect">
            <a:avLst/>
          </a:prstGeom>
          <a:solidFill>
            <a:srgbClr val="002269"/>
          </a:solidFill>
          <a:ln w="12699" cap="flat" cmpd="sng" algn="ctr">
            <a:noFill/>
            <a:prstDash val="solid"/>
            <a:round/>
            <a:headEnd type="none" w="sm" len="sm"/>
            <a:tailEnd type="none" w="sm" len="sm"/>
          </a:ln>
          <a:effectLst/>
        </p:spPr>
        <p:txBody>
          <a:bodyPr vert="horz" wrap="none" lIns="91575" tIns="45787" rIns="91575" bIns="45787" numCol="1" rtlCol="0" anchor="ctr" anchorCtr="0" compatLnSpc="1">
            <a:prstTxWarp prst="textNoShape">
              <a:avLst/>
            </a:prstTxWarp>
            <a:noAutofit/>
          </a:bodyPr>
          <a:lstStyle/>
          <a:p>
            <a:pPr marL="0" marR="0" indent="0" algn="l" defTabSz="915718"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bg1"/>
              </a:solidFill>
              <a:effectLst/>
              <a:latin typeface="Times New Roman" pitchFamily="-110" charset="0"/>
            </a:endParaRPr>
          </a:p>
        </p:txBody>
      </p:sp>
      <p:sp>
        <p:nvSpPr>
          <p:cNvPr id="2" name="Title 1"/>
          <p:cNvSpPr>
            <a:spLocks noGrp="1"/>
          </p:cNvSpPr>
          <p:nvPr>
            <p:ph type="title" hasCustomPrompt="1"/>
          </p:nvPr>
        </p:nvSpPr>
        <p:spPr>
          <a:xfrm>
            <a:off x="609600" y="231648"/>
            <a:ext cx="10984992" cy="1146048"/>
          </a:xfrm>
          <a:prstGeom prst="rect">
            <a:avLst/>
          </a:prstGeom>
        </p:spPr>
        <p:txBody>
          <a:bodyPr anchor="ctr" anchorCtr="0"/>
          <a:lstStyle>
            <a:lvl1pPr marL="0" marR="0" indent="0" algn="ctr" defTabSz="914400" rtl="0" eaLnBrk="1" fontAlgn="base" latinLnBrk="0" hangingPunct="1">
              <a:lnSpc>
                <a:spcPct val="100000"/>
              </a:lnSpc>
              <a:spcBef>
                <a:spcPct val="0"/>
              </a:spcBef>
              <a:spcAft>
                <a:spcPct val="0"/>
              </a:spcAft>
              <a:buClrTx/>
              <a:buSzTx/>
              <a:buFontTx/>
              <a:buNone/>
              <a:tabLst/>
              <a:defRPr sz="3733" b="0" i="0">
                <a:latin typeface="Georgia" charset="0"/>
                <a:ea typeface="Georgia" charset="0"/>
                <a:cs typeface="Georgia" charset="0"/>
              </a:defRPr>
            </a:lvl1pPr>
          </a:lstStyle>
          <a:p>
            <a:r>
              <a:rPr kumimoji="0" lang="en-US" sz="3700" b="0" i="0" u="none" strike="noStrike" kern="0" cap="none" spc="0" normalizeH="0" baseline="0" noProof="0" dirty="0">
                <a:ln>
                  <a:noFill/>
                </a:ln>
                <a:solidFill>
                  <a:srgbClr val="FFFFFF"/>
                </a:solidFill>
                <a:effectLst/>
                <a:uLnTx/>
                <a:uFillTx/>
                <a:latin typeface="Georgia" charset="0"/>
                <a:ea typeface="Georgia" charset="0"/>
                <a:cs typeface="Georgia" charset="0"/>
              </a:rPr>
              <a:t>Slide Title in Title Case</a:t>
            </a:r>
            <a:endParaRPr lang="en-US" dirty="0"/>
          </a:p>
        </p:txBody>
      </p:sp>
      <p:sp>
        <p:nvSpPr>
          <p:cNvPr id="7" name="Slide Number Placeholder 7"/>
          <p:cNvSpPr>
            <a:spLocks noGrp="1"/>
          </p:cNvSpPr>
          <p:nvPr>
            <p:ph type="sldNum" sz="quarter" idx="4"/>
          </p:nvPr>
        </p:nvSpPr>
        <p:spPr>
          <a:xfrm>
            <a:off x="8839199" y="6492876"/>
            <a:ext cx="2743200" cy="365125"/>
          </a:xfrm>
          <a:prstGeom prst="rect">
            <a:avLst/>
          </a:prstGeom>
        </p:spPr>
        <p:txBody>
          <a:bodyPr vert="horz" lIns="91440" tIns="45720" rIns="91440" bIns="45720" rtlCol="0" anchor="ctr"/>
          <a:lstStyle>
            <a:lvl1pPr algn="r">
              <a:defRPr sz="1000">
                <a:solidFill>
                  <a:srgbClr val="898989"/>
                </a:solidFill>
                <a:latin typeface="+mj-lt"/>
              </a:defRPr>
            </a:lvl1pPr>
          </a:lstStyle>
          <a:p>
            <a:fld id="{2DDB3146-7E14-AF42-995F-1E34C89EE1DA}" type="slidenum">
              <a:rPr lang="en-US" smtClean="0"/>
              <a:pPr/>
              <a:t>‹#›</a:t>
            </a:fld>
            <a:endParaRPr lang="en-US" dirty="0"/>
          </a:p>
        </p:txBody>
      </p:sp>
    </p:spTree>
    <p:extLst>
      <p:ext uri="{BB962C8B-B14F-4D97-AF65-F5344CB8AC3E}">
        <p14:creationId xmlns:p14="http://schemas.microsoft.com/office/powerpoint/2010/main" val="709068103"/>
      </p:ext>
    </p:extLst>
  </p:cSld>
  <p:clrMapOvr>
    <a:masterClrMapping/>
  </p:clrMapOvr>
</p:sldLayout>
</file>

<file path=ppt/slideLayouts/slideLayout11.xml><?xml version="1.0" encoding="utf-8"?>
<p:sldLayout xmlns:p14="http://schemas.microsoft.com/office/powerpoint/2010/main" xmlns:a="http://schemas.openxmlformats.org/drawingml/2006/main" xmlns:r="http://schemas.openxmlformats.org/officeDocument/2006/relationships" xmlns:p="http://schemas.openxmlformats.org/presentationml/2006/main" preserve="1">
  <p:cSld name="2-column charcoal">
    <p:spTree>
      <p:nvGrpSpPr>
        <p:cNvPr id="1" name=""/>
        <p:cNvGrpSpPr/>
        <p:nvPr/>
      </p:nvGrpSpPr>
      <p:grpSpPr>
        <a:xfrm>
          <a:off x="0" y="0"/>
          <a:ext cx="0" cy="0"/>
          <a:chOff x="0" y="0"/>
          <a:chExt cx="0" cy="0"/>
        </a:xfrm>
      </p:grpSpPr>
      <p:sp>
        <p:nvSpPr>
          <p:cNvPr id="11" name="Content Placeholder 2"/>
          <p:cNvSpPr>
            <a:spLocks noGrp="1"/>
          </p:cNvSpPr>
          <p:nvPr>
            <p:ph idx="1"/>
          </p:nvPr>
        </p:nvSpPr>
        <p:spPr>
          <a:xfrm>
            <a:off x="609600" y="1828800"/>
            <a:ext cx="5181600" cy="4527550"/>
          </a:xfrm>
          <a:prstGeom prst="rect">
            <a:avLst/>
          </a:prstGeom>
        </p:spPr>
        <p:txBody>
          <a:bodyPr lIns="90109" tIns="45055" rIns="90109" bIns="45055">
            <a:noAutofit/>
          </a:bodyPr>
          <a:lstStyle>
            <a:lvl1pPr marL="369188" indent="-369188">
              <a:lnSpc>
                <a:spcPct val="110000"/>
              </a:lnSpc>
              <a:spcBef>
                <a:spcPts val="1052"/>
              </a:spcBef>
              <a:spcAft>
                <a:spcPts val="263"/>
              </a:spcAft>
              <a:buClr>
                <a:srgbClr val="E92033"/>
              </a:buClr>
              <a:buSzPct val="110000"/>
              <a:buFont typeface="Arial"/>
              <a:buChar char="•"/>
              <a:defRPr sz="2667"/>
            </a:lvl1pPr>
            <a:lvl2pPr marL="752975" indent="-300355">
              <a:lnSpc>
                <a:spcPct val="110000"/>
              </a:lnSpc>
              <a:spcBef>
                <a:spcPts val="657"/>
              </a:spcBef>
              <a:spcAft>
                <a:spcPts val="263"/>
              </a:spcAft>
              <a:buClr>
                <a:schemeClr val="bg1">
                  <a:lumMod val="65000"/>
                </a:schemeClr>
              </a:buClr>
              <a:buSzPct val="110000"/>
              <a:buFont typeface="Arial"/>
              <a:buChar char="•"/>
              <a:defRPr/>
            </a:lvl2pPr>
            <a:lvl3pPr marL="1126333" indent="-302442">
              <a:lnSpc>
                <a:spcPct val="110000"/>
              </a:lnSpc>
              <a:spcBef>
                <a:spcPts val="657"/>
              </a:spcBef>
              <a:spcAft>
                <a:spcPts val="263"/>
              </a:spcAft>
              <a:buClr>
                <a:schemeClr val="bg1">
                  <a:lumMod val="65000"/>
                </a:schemeClr>
              </a:buClr>
              <a:buSzPct val="110000"/>
              <a:buFont typeface="Arial"/>
              <a:buChar char="•"/>
              <a:defRPr/>
            </a:lvl3pPr>
            <a:lvl4pPr marL="1508036" indent="-300355">
              <a:lnSpc>
                <a:spcPct val="110000"/>
              </a:lnSpc>
              <a:spcBef>
                <a:spcPts val="657"/>
              </a:spcBef>
              <a:spcAft>
                <a:spcPts val="263"/>
              </a:spcAft>
              <a:buClr>
                <a:schemeClr val="bg1">
                  <a:lumMod val="65000"/>
                </a:schemeClr>
              </a:buClr>
              <a:buSzPct val="110000"/>
              <a:buFont typeface="Arial"/>
              <a:buChar char="•"/>
              <a:defRPr/>
            </a:lvl4pPr>
            <a:lvl5pPr marL="1879309" indent="-300355">
              <a:lnSpc>
                <a:spcPct val="110000"/>
              </a:lnSpc>
              <a:spcBef>
                <a:spcPts val="657"/>
              </a:spcBef>
              <a:spcAft>
                <a:spcPts val="263"/>
              </a:spcAft>
              <a:buClr>
                <a:schemeClr val="bg1">
                  <a:lumMod val="65000"/>
                </a:schemeClr>
              </a:buClr>
              <a:buSzPct val="110000"/>
              <a:buFont typeface="Arial"/>
              <a:buChar cha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2"/>
          <p:cNvSpPr>
            <a:spLocks noGrp="1"/>
          </p:cNvSpPr>
          <p:nvPr>
            <p:ph idx="11"/>
          </p:nvPr>
        </p:nvSpPr>
        <p:spPr>
          <a:xfrm>
            <a:off x="6400800" y="1828800"/>
            <a:ext cx="5181600" cy="4527550"/>
          </a:xfrm>
          <a:prstGeom prst="rect">
            <a:avLst/>
          </a:prstGeom>
        </p:spPr>
        <p:txBody>
          <a:bodyPr lIns="90109" tIns="45055" rIns="90109" bIns="45055">
            <a:noAutofit/>
          </a:bodyPr>
          <a:lstStyle>
            <a:lvl1pPr marL="369188" indent="-369188">
              <a:lnSpc>
                <a:spcPct val="110000"/>
              </a:lnSpc>
              <a:spcBef>
                <a:spcPts val="1052"/>
              </a:spcBef>
              <a:spcAft>
                <a:spcPts val="263"/>
              </a:spcAft>
              <a:buClr>
                <a:srgbClr val="E92033"/>
              </a:buClr>
              <a:buSzPct val="110000"/>
              <a:buFont typeface="Arial"/>
              <a:buChar char="•"/>
              <a:defRPr sz="2667"/>
            </a:lvl1pPr>
            <a:lvl2pPr marL="752975" indent="-300355">
              <a:lnSpc>
                <a:spcPct val="110000"/>
              </a:lnSpc>
              <a:spcBef>
                <a:spcPts val="657"/>
              </a:spcBef>
              <a:spcAft>
                <a:spcPts val="263"/>
              </a:spcAft>
              <a:buClr>
                <a:schemeClr val="bg1">
                  <a:lumMod val="65000"/>
                </a:schemeClr>
              </a:buClr>
              <a:buSzPct val="110000"/>
              <a:buFont typeface="Arial"/>
              <a:buChar char="•"/>
              <a:defRPr/>
            </a:lvl2pPr>
            <a:lvl3pPr marL="1126333" indent="-302442">
              <a:lnSpc>
                <a:spcPct val="110000"/>
              </a:lnSpc>
              <a:spcBef>
                <a:spcPts val="657"/>
              </a:spcBef>
              <a:spcAft>
                <a:spcPts val="263"/>
              </a:spcAft>
              <a:buClr>
                <a:schemeClr val="bg1">
                  <a:lumMod val="65000"/>
                </a:schemeClr>
              </a:buClr>
              <a:buSzPct val="110000"/>
              <a:buFont typeface="Arial"/>
              <a:buChar char="•"/>
              <a:defRPr/>
            </a:lvl3pPr>
            <a:lvl4pPr marL="1508036" indent="-300355">
              <a:lnSpc>
                <a:spcPct val="110000"/>
              </a:lnSpc>
              <a:spcBef>
                <a:spcPts val="657"/>
              </a:spcBef>
              <a:spcAft>
                <a:spcPts val="263"/>
              </a:spcAft>
              <a:buClr>
                <a:schemeClr val="bg1">
                  <a:lumMod val="65000"/>
                </a:schemeClr>
              </a:buClr>
              <a:buSzPct val="110000"/>
              <a:buFont typeface="Arial"/>
              <a:buChar char="•"/>
              <a:defRPr/>
            </a:lvl4pPr>
            <a:lvl5pPr marL="1879309" indent="-300355">
              <a:lnSpc>
                <a:spcPct val="110000"/>
              </a:lnSpc>
              <a:spcBef>
                <a:spcPts val="657"/>
              </a:spcBef>
              <a:spcAft>
                <a:spcPts val="263"/>
              </a:spcAft>
              <a:buClr>
                <a:schemeClr val="bg1">
                  <a:lumMod val="65000"/>
                </a:schemeClr>
              </a:buClr>
              <a:buSzPct val="110000"/>
              <a:buFont typeface="Arial"/>
              <a:buChar cha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Rectangle 11"/>
          <p:cNvSpPr/>
          <p:nvPr/>
        </p:nvSpPr>
        <p:spPr bwMode="auto">
          <a:xfrm>
            <a:off x="0" y="0"/>
            <a:ext cx="12192000" cy="1600200"/>
          </a:xfrm>
          <a:prstGeom prst="rect">
            <a:avLst/>
          </a:prstGeom>
          <a:solidFill>
            <a:srgbClr val="54565B"/>
          </a:solidFill>
          <a:ln w="12699" cap="flat" cmpd="sng" algn="ctr">
            <a:noFill/>
            <a:prstDash val="solid"/>
            <a:round/>
            <a:headEnd type="none" w="sm" len="sm"/>
            <a:tailEnd type="none" w="sm" len="sm"/>
          </a:ln>
          <a:effectLst/>
        </p:spPr>
        <p:txBody>
          <a:bodyPr vert="horz" wrap="none" lIns="91575" tIns="45787" rIns="91575" bIns="45787" numCol="1" rtlCol="0" anchor="ctr" anchorCtr="0" compatLnSpc="1">
            <a:prstTxWarp prst="textNoShape">
              <a:avLst/>
            </a:prstTxWarp>
            <a:noAutofit/>
          </a:bodyPr>
          <a:lstStyle/>
          <a:p>
            <a:pPr marL="0" marR="0" indent="0" algn="l" defTabSz="915718"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bg1"/>
              </a:solidFill>
              <a:effectLst/>
              <a:latin typeface="Times New Roman" pitchFamily="-110" charset="0"/>
            </a:endParaRPr>
          </a:p>
        </p:txBody>
      </p:sp>
      <p:sp>
        <p:nvSpPr>
          <p:cNvPr id="2" name="Title 1"/>
          <p:cNvSpPr>
            <a:spLocks noGrp="1"/>
          </p:cNvSpPr>
          <p:nvPr>
            <p:ph type="title" hasCustomPrompt="1"/>
          </p:nvPr>
        </p:nvSpPr>
        <p:spPr>
          <a:xfrm>
            <a:off x="609600" y="231648"/>
            <a:ext cx="10984992" cy="1146048"/>
          </a:xfrm>
          <a:prstGeom prst="rect">
            <a:avLst/>
          </a:prstGeom>
        </p:spPr>
        <p:txBody>
          <a:bodyPr anchor="ctr" anchorCtr="0"/>
          <a:lstStyle>
            <a:lvl1pPr marL="0" marR="0" indent="0" algn="ctr" defTabSz="914400" rtl="0" eaLnBrk="1" fontAlgn="base" latinLnBrk="0" hangingPunct="1">
              <a:lnSpc>
                <a:spcPct val="100000"/>
              </a:lnSpc>
              <a:spcBef>
                <a:spcPct val="0"/>
              </a:spcBef>
              <a:spcAft>
                <a:spcPct val="0"/>
              </a:spcAft>
              <a:buClrTx/>
              <a:buSzTx/>
              <a:buFontTx/>
              <a:buNone/>
              <a:tabLst/>
              <a:defRPr sz="3733" b="0" i="0">
                <a:latin typeface="Georgia" charset="0"/>
                <a:ea typeface="Georgia" charset="0"/>
                <a:cs typeface="Georgia" charset="0"/>
              </a:defRPr>
            </a:lvl1pPr>
          </a:lstStyle>
          <a:p>
            <a:r>
              <a:rPr kumimoji="0" lang="en-US" sz="3700" b="0" i="0" u="none" strike="noStrike" kern="0" cap="none" spc="0" normalizeH="0" baseline="0" noProof="0" dirty="0">
                <a:ln>
                  <a:noFill/>
                </a:ln>
                <a:solidFill>
                  <a:srgbClr val="FFFFFF"/>
                </a:solidFill>
                <a:effectLst/>
                <a:uLnTx/>
                <a:uFillTx/>
                <a:latin typeface="Georgia" charset="0"/>
                <a:ea typeface="Georgia" charset="0"/>
                <a:cs typeface="Georgia" charset="0"/>
              </a:rPr>
              <a:t>Slide Title in Title Case</a:t>
            </a:r>
            <a:endParaRPr lang="en-US" dirty="0"/>
          </a:p>
        </p:txBody>
      </p:sp>
      <p:sp>
        <p:nvSpPr>
          <p:cNvPr id="7" name="Slide Number Placeholder 7"/>
          <p:cNvSpPr>
            <a:spLocks noGrp="1"/>
          </p:cNvSpPr>
          <p:nvPr>
            <p:ph type="sldNum" sz="quarter" idx="4"/>
          </p:nvPr>
        </p:nvSpPr>
        <p:spPr>
          <a:xfrm>
            <a:off x="8839199" y="6492876"/>
            <a:ext cx="2743200" cy="365125"/>
          </a:xfrm>
          <a:prstGeom prst="rect">
            <a:avLst/>
          </a:prstGeom>
        </p:spPr>
        <p:txBody>
          <a:bodyPr vert="horz" lIns="91440" tIns="45720" rIns="91440" bIns="45720" rtlCol="0" anchor="ctr"/>
          <a:lstStyle>
            <a:lvl1pPr algn="r">
              <a:defRPr sz="1000">
                <a:solidFill>
                  <a:srgbClr val="898989"/>
                </a:solidFill>
                <a:latin typeface="+mj-lt"/>
              </a:defRPr>
            </a:lvl1pPr>
          </a:lstStyle>
          <a:p>
            <a:fld id="{2DDB3146-7E14-AF42-995F-1E34C89EE1DA}" type="slidenum">
              <a:rPr lang="en-US" smtClean="0"/>
              <a:pPr/>
              <a:t>‹#›</a:t>
            </a:fld>
            <a:endParaRPr lang="en-US" dirty="0"/>
          </a:p>
        </p:txBody>
      </p:sp>
    </p:spTree>
    <p:extLst>
      <p:ext uri="{BB962C8B-B14F-4D97-AF65-F5344CB8AC3E}">
        <p14:creationId xmlns:p14="http://schemas.microsoft.com/office/powerpoint/2010/main" val="2062312494"/>
      </p:ext>
    </p:extLst>
  </p:cSld>
  <p:clrMapOvr>
    <a:masterClrMapping/>
  </p:clrMapOvr>
</p:sldLayout>
</file>

<file path=ppt/slideLayouts/slideLayout12.xml><?xml version="1.0" encoding="utf-8"?>
<p:sldLayout xmlns:p14="http://schemas.microsoft.com/office/powerpoint/2010/main" xmlns:a="http://schemas.openxmlformats.org/drawingml/2006/main" xmlns:r="http://schemas.openxmlformats.org/officeDocument/2006/relationships" xmlns:p="http://schemas.openxmlformats.org/presentationml/2006/main" preserve="1">
  <p:cSld name="2-column royal">
    <p:spTree>
      <p:nvGrpSpPr>
        <p:cNvPr id="1" name=""/>
        <p:cNvGrpSpPr/>
        <p:nvPr/>
      </p:nvGrpSpPr>
      <p:grpSpPr>
        <a:xfrm>
          <a:off x="0" y="0"/>
          <a:ext cx="0" cy="0"/>
          <a:chOff x="0" y="0"/>
          <a:chExt cx="0" cy="0"/>
        </a:xfrm>
      </p:grpSpPr>
      <p:sp>
        <p:nvSpPr>
          <p:cNvPr id="11" name="Content Placeholder 2"/>
          <p:cNvSpPr>
            <a:spLocks noGrp="1"/>
          </p:cNvSpPr>
          <p:nvPr>
            <p:ph idx="1"/>
          </p:nvPr>
        </p:nvSpPr>
        <p:spPr>
          <a:xfrm>
            <a:off x="609600" y="1828800"/>
            <a:ext cx="5181600" cy="4527550"/>
          </a:xfrm>
          <a:prstGeom prst="rect">
            <a:avLst/>
          </a:prstGeom>
        </p:spPr>
        <p:txBody>
          <a:bodyPr lIns="90109" tIns="45055" rIns="90109" bIns="45055">
            <a:noAutofit/>
          </a:bodyPr>
          <a:lstStyle>
            <a:lvl1pPr marL="369188" indent="-369188">
              <a:lnSpc>
                <a:spcPct val="110000"/>
              </a:lnSpc>
              <a:spcBef>
                <a:spcPts val="1052"/>
              </a:spcBef>
              <a:spcAft>
                <a:spcPts val="263"/>
              </a:spcAft>
              <a:buClr>
                <a:srgbClr val="E92033"/>
              </a:buClr>
              <a:buSzPct val="110000"/>
              <a:buFont typeface="Arial"/>
              <a:buChar char="•"/>
              <a:defRPr sz="2667"/>
            </a:lvl1pPr>
            <a:lvl2pPr marL="752975" indent="-300355">
              <a:lnSpc>
                <a:spcPct val="110000"/>
              </a:lnSpc>
              <a:spcBef>
                <a:spcPts val="657"/>
              </a:spcBef>
              <a:spcAft>
                <a:spcPts val="263"/>
              </a:spcAft>
              <a:buClr>
                <a:schemeClr val="bg1">
                  <a:lumMod val="65000"/>
                </a:schemeClr>
              </a:buClr>
              <a:buSzPct val="110000"/>
              <a:buFont typeface="Arial"/>
              <a:buChar char="•"/>
              <a:defRPr/>
            </a:lvl2pPr>
            <a:lvl3pPr marL="1126333" indent="-302442">
              <a:lnSpc>
                <a:spcPct val="110000"/>
              </a:lnSpc>
              <a:spcBef>
                <a:spcPts val="657"/>
              </a:spcBef>
              <a:spcAft>
                <a:spcPts val="263"/>
              </a:spcAft>
              <a:buClr>
                <a:schemeClr val="bg1">
                  <a:lumMod val="65000"/>
                </a:schemeClr>
              </a:buClr>
              <a:buSzPct val="110000"/>
              <a:buFont typeface="Arial"/>
              <a:buChar char="•"/>
              <a:defRPr/>
            </a:lvl3pPr>
            <a:lvl4pPr marL="1508036" indent="-300355">
              <a:lnSpc>
                <a:spcPct val="110000"/>
              </a:lnSpc>
              <a:spcBef>
                <a:spcPts val="657"/>
              </a:spcBef>
              <a:spcAft>
                <a:spcPts val="263"/>
              </a:spcAft>
              <a:buClr>
                <a:schemeClr val="bg1">
                  <a:lumMod val="65000"/>
                </a:schemeClr>
              </a:buClr>
              <a:buSzPct val="110000"/>
              <a:buFont typeface="Arial"/>
              <a:buChar char="•"/>
              <a:defRPr/>
            </a:lvl4pPr>
            <a:lvl5pPr marL="1879309" indent="-300355">
              <a:lnSpc>
                <a:spcPct val="110000"/>
              </a:lnSpc>
              <a:spcBef>
                <a:spcPts val="657"/>
              </a:spcBef>
              <a:spcAft>
                <a:spcPts val="263"/>
              </a:spcAft>
              <a:buClr>
                <a:schemeClr val="bg1">
                  <a:lumMod val="65000"/>
                </a:schemeClr>
              </a:buClr>
              <a:buSzPct val="110000"/>
              <a:buFont typeface="Arial"/>
              <a:buChar cha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2"/>
          <p:cNvSpPr>
            <a:spLocks noGrp="1"/>
          </p:cNvSpPr>
          <p:nvPr>
            <p:ph idx="11"/>
          </p:nvPr>
        </p:nvSpPr>
        <p:spPr>
          <a:xfrm>
            <a:off x="6400800" y="1828800"/>
            <a:ext cx="5181600" cy="4527550"/>
          </a:xfrm>
          <a:prstGeom prst="rect">
            <a:avLst/>
          </a:prstGeom>
        </p:spPr>
        <p:txBody>
          <a:bodyPr lIns="90109" tIns="45055" rIns="90109" bIns="45055">
            <a:noAutofit/>
          </a:bodyPr>
          <a:lstStyle>
            <a:lvl1pPr marL="369188" indent="-369188">
              <a:lnSpc>
                <a:spcPct val="110000"/>
              </a:lnSpc>
              <a:spcBef>
                <a:spcPts val="1052"/>
              </a:spcBef>
              <a:spcAft>
                <a:spcPts val="263"/>
              </a:spcAft>
              <a:buClr>
                <a:srgbClr val="E92033"/>
              </a:buClr>
              <a:buSzPct val="110000"/>
              <a:buFont typeface="Arial"/>
              <a:buChar char="•"/>
              <a:defRPr sz="2667"/>
            </a:lvl1pPr>
            <a:lvl2pPr marL="752975" indent="-300355">
              <a:lnSpc>
                <a:spcPct val="110000"/>
              </a:lnSpc>
              <a:spcBef>
                <a:spcPts val="657"/>
              </a:spcBef>
              <a:spcAft>
                <a:spcPts val="263"/>
              </a:spcAft>
              <a:buClr>
                <a:schemeClr val="bg1">
                  <a:lumMod val="65000"/>
                </a:schemeClr>
              </a:buClr>
              <a:buSzPct val="110000"/>
              <a:buFont typeface="Arial"/>
              <a:buChar char="•"/>
              <a:defRPr/>
            </a:lvl2pPr>
            <a:lvl3pPr marL="1126333" indent="-302442">
              <a:lnSpc>
                <a:spcPct val="110000"/>
              </a:lnSpc>
              <a:spcBef>
                <a:spcPts val="657"/>
              </a:spcBef>
              <a:spcAft>
                <a:spcPts val="263"/>
              </a:spcAft>
              <a:buClr>
                <a:schemeClr val="bg1">
                  <a:lumMod val="65000"/>
                </a:schemeClr>
              </a:buClr>
              <a:buSzPct val="110000"/>
              <a:buFont typeface="Arial"/>
              <a:buChar char="•"/>
              <a:defRPr/>
            </a:lvl3pPr>
            <a:lvl4pPr marL="1508036" indent="-300355">
              <a:lnSpc>
                <a:spcPct val="110000"/>
              </a:lnSpc>
              <a:spcBef>
                <a:spcPts val="657"/>
              </a:spcBef>
              <a:spcAft>
                <a:spcPts val="263"/>
              </a:spcAft>
              <a:buClr>
                <a:schemeClr val="bg1">
                  <a:lumMod val="65000"/>
                </a:schemeClr>
              </a:buClr>
              <a:buSzPct val="110000"/>
              <a:buFont typeface="Arial"/>
              <a:buChar char="•"/>
              <a:defRPr/>
            </a:lvl4pPr>
            <a:lvl5pPr marL="1879309" indent="-300355">
              <a:lnSpc>
                <a:spcPct val="110000"/>
              </a:lnSpc>
              <a:spcBef>
                <a:spcPts val="657"/>
              </a:spcBef>
              <a:spcAft>
                <a:spcPts val="263"/>
              </a:spcAft>
              <a:buClr>
                <a:schemeClr val="bg1">
                  <a:lumMod val="65000"/>
                </a:schemeClr>
              </a:buClr>
              <a:buSzPct val="110000"/>
              <a:buFont typeface="Arial"/>
              <a:buChar cha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Rectangle 11"/>
          <p:cNvSpPr/>
          <p:nvPr/>
        </p:nvSpPr>
        <p:spPr bwMode="auto">
          <a:xfrm>
            <a:off x="0" y="0"/>
            <a:ext cx="12192000" cy="1600200"/>
          </a:xfrm>
          <a:prstGeom prst="rect">
            <a:avLst/>
          </a:prstGeom>
          <a:solidFill>
            <a:srgbClr val="5046FF"/>
          </a:solidFill>
          <a:ln w="12699" cap="flat" cmpd="sng" algn="ctr">
            <a:noFill/>
            <a:prstDash val="solid"/>
            <a:round/>
            <a:headEnd type="none" w="sm" len="sm"/>
            <a:tailEnd type="none" w="sm" len="sm"/>
          </a:ln>
          <a:effectLst/>
        </p:spPr>
        <p:txBody>
          <a:bodyPr vert="horz" wrap="none" lIns="91575" tIns="45787" rIns="91575" bIns="45787" numCol="1" rtlCol="0" anchor="ctr" anchorCtr="0" compatLnSpc="1">
            <a:prstTxWarp prst="textNoShape">
              <a:avLst/>
            </a:prstTxWarp>
          </a:bodyPr>
          <a:lstStyle/>
          <a:p>
            <a:pPr marL="0" marR="0" indent="0" algn="l" defTabSz="915718"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bg1"/>
              </a:solidFill>
              <a:effectLst/>
              <a:latin typeface="Times New Roman" pitchFamily="-110" charset="0"/>
            </a:endParaRPr>
          </a:p>
        </p:txBody>
      </p:sp>
      <p:sp>
        <p:nvSpPr>
          <p:cNvPr id="2" name="Title 1"/>
          <p:cNvSpPr>
            <a:spLocks noGrp="1"/>
          </p:cNvSpPr>
          <p:nvPr>
            <p:ph type="title" hasCustomPrompt="1"/>
          </p:nvPr>
        </p:nvSpPr>
        <p:spPr>
          <a:xfrm>
            <a:off x="609600" y="231648"/>
            <a:ext cx="10984992" cy="1146048"/>
          </a:xfrm>
          <a:prstGeom prst="rect">
            <a:avLst/>
          </a:prstGeom>
        </p:spPr>
        <p:txBody>
          <a:bodyPr anchor="ctr" anchorCtr="0">
            <a:noAutofit/>
          </a:bodyPr>
          <a:lstStyle>
            <a:lvl1pPr marL="0" marR="0" indent="0" algn="ctr" defTabSz="914400" rtl="0" eaLnBrk="1" fontAlgn="base" latinLnBrk="0" hangingPunct="1">
              <a:lnSpc>
                <a:spcPct val="100000"/>
              </a:lnSpc>
              <a:spcBef>
                <a:spcPct val="0"/>
              </a:spcBef>
              <a:spcAft>
                <a:spcPct val="0"/>
              </a:spcAft>
              <a:buClrTx/>
              <a:buSzTx/>
              <a:buFontTx/>
              <a:buNone/>
              <a:tabLst/>
              <a:defRPr sz="3733" b="0" i="0">
                <a:latin typeface="Georgia" charset="0"/>
                <a:ea typeface="Georgia" charset="0"/>
                <a:cs typeface="Georgia" charset="0"/>
              </a:defRPr>
            </a:lvl1pPr>
          </a:lstStyle>
          <a:p>
            <a:r>
              <a:rPr kumimoji="0" lang="en-US" sz="3700" b="0" i="0" u="none" strike="noStrike" kern="0" cap="none" spc="0" normalizeH="0" baseline="0" noProof="0" dirty="0">
                <a:ln>
                  <a:noFill/>
                </a:ln>
                <a:solidFill>
                  <a:srgbClr val="FFFFFF"/>
                </a:solidFill>
                <a:effectLst/>
                <a:uLnTx/>
                <a:uFillTx/>
                <a:latin typeface="Georgia" charset="0"/>
                <a:ea typeface="Georgia" charset="0"/>
                <a:cs typeface="Georgia" charset="0"/>
              </a:rPr>
              <a:t>Slide Title in Title Case</a:t>
            </a:r>
            <a:endParaRPr lang="en-US" dirty="0"/>
          </a:p>
        </p:txBody>
      </p:sp>
      <p:sp>
        <p:nvSpPr>
          <p:cNvPr id="7" name="Slide Number Placeholder 7"/>
          <p:cNvSpPr>
            <a:spLocks noGrp="1"/>
          </p:cNvSpPr>
          <p:nvPr>
            <p:ph type="sldNum" sz="quarter" idx="4"/>
          </p:nvPr>
        </p:nvSpPr>
        <p:spPr>
          <a:xfrm>
            <a:off x="8839199" y="6492876"/>
            <a:ext cx="2743200" cy="365125"/>
          </a:xfrm>
          <a:prstGeom prst="rect">
            <a:avLst/>
          </a:prstGeom>
        </p:spPr>
        <p:txBody>
          <a:bodyPr vert="horz" lIns="91440" tIns="45720" rIns="91440" bIns="45720" rtlCol="0" anchor="ctr"/>
          <a:lstStyle>
            <a:lvl1pPr algn="r">
              <a:defRPr sz="1000">
                <a:solidFill>
                  <a:srgbClr val="898989"/>
                </a:solidFill>
                <a:latin typeface="+mj-lt"/>
              </a:defRPr>
            </a:lvl1pPr>
          </a:lstStyle>
          <a:p>
            <a:fld id="{2DDB3146-7E14-AF42-995F-1E34C89EE1DA}" type="slidenum">
              <a:rPr lang="en-US" smtClean="0"/>
              <a:pPr/>
              <a:t>‹#›</a:t>
            </a:fld>
            <a:endParaRPr lang="en-US" dirty="0"/>
          </a:p>
        </p:txBody>
      </p:sp>
    </p:spTree>
    <p:extLst>
      <p:ext uri="{BB962C8B-B14F-4D97-AF65-F5344CB8AC3E}">
        <p14:creationId xmlns:p14="http://schemas.microsoft.com/office/powerpoint/2010/main" val="4029755029"/>
      </p:ext>
    </p:extLst>
  </p:cSld>
  <p:clrMapOvr>
    <a:masterClrMapping/>
  </p:clrMapOvr>
</p:sldLayout>
</file>

<file path=ppt/slideLayouts/slideLayout13.xml><?xml version="1.0" encoding="utf-8"?>
<p:sldLayout xmlns:p14="http://schemas.microsoft.com/office/powerpoint/2010/main" xmlns:a="http://schemas.openxmlformats.org/drawingml/2006/main" xmlns:r="http://schemas.openxmlformats.org/officeDocument/2006/relationships" xmlns:p="http://schemas.openxmlformats.org/presentationml/2006/main" preserve="1">
  <p:cSld name="content title only - red">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609602" y="228600"/>
            <a:ext cx="10986404" cy="1143000"/>
          </a:xfrm>
          <a:prstGeom prst="rect">
            <a:avLst/>
          </a:prstGeom>
        </p:spPr>
        <p:txBody>
          <a:bodyPr lIns="90109" tIns="45055" rIns="90109" bIns="45055" anchor="ctr">
            <a:noAutofit/>
          </a:bodyPr>
          <a:lstStyle>
            <a:lvl1pPr marL="0" marR="0" indent="0" algn="ctr" defTabSz="914400" rtl="0" eaLnBrk="1" fontAlgn="base" latinLnBrk="0" hangingPunct="1">
              <a:lnSpc>
                <a:spcPct val="100000"/>
              </a:lnSpc>
              <a:spcBef>
                <a:spcPct val="0"/>
              </a:spcBef>
              <a:spcAft>
                <a:spcPct val="0"/>
              </a:spcAft>
              <a:buClrTx/>
              <a:buSzTx/>
              <a:buFontTx/>
              <a:buNone/>
              <a:tabLst/>
              <a:defRPr sz="3733" b="0" i="0">
                <a:solidFill>
                  <a:srgbClr val="FFFFFF"/>
                </a:solidFill>
                <a:latin typeface="Georgia"/>
                <a:cs typeface="Georgia"/>
              </a:defRPr>
            </a:lvl1pPr>
          </a:lstStyle>
          <a:p>
            <a:r>
              <a:rPr kumimoji="0" lang="en-US" sz="3700" b="0" i="0" u="none" strike="noStrike" kern="0" cap="none" spc="0" normalizeH="0" baseline="0" noProof="0" dirty="0">
                <a:ln>
                  <a:noFill/>
                </a:ln>
                <a:solidFill>
                  <a:srgbClr val="FFFFFF"/>
                </a:solidFill>
                <a:effectLst/>
                <a:uLnTx/>
                <a:uFillTx/>
                <a:latin typeface="Georgia" charset="0"/>
                <a:ea typeface="Georgia" charset="0"/>
                <a:cs typeface="Georgia" charset="0"/>
              </a:rPr>
              <a:t>Slide Title in Title Case</a:t>
            </a:r>
            <a:endParaRPr lang="en-US" dirty="0"/>
          </a:p>
        </p:txBody>
      </p:sp>
      <p:sp>
        <p:nvSpPr>
          <p:cNvPr id="4" name="Slide Number Placeholder 7"/>
          <p:cNvSpPr>
            <a:spLocks noGrp="1"/>
          </p:cNvSpPr>
          <p:nvPr>
            <p:ph type="sldNum" sz="quarter" idx="4"/>
          </p:nvPr>
        </p:nvSpPr>
        <p:spPr>
          <a:xfrm>
            <a:off x="8839199" y="6492876"/>
            <a:ext cx="2743200" cy="365125"/>
          </a:xfrm>
          <a:prstGeom prst="rect">
            <a:avLst/>
          </a:prstGeom>
        </p:spPr>
        <p:txBody>
          <a:bodyPr vert="horz" lIns="91440" tIns="45720" rIns="91440" bIns="45720" rtlCol="0" anchor="ctr"/>
          <a:lstStyle>
            <a:lvl1pPr algn="r">
              <a:defRPr sz="1000">
                <a:solidFill>
                  <a:srgbClr val="898989"/>
                </a:solidFill>
                <a:latin typeface="+mj-lt"/>
              </a:defRPr>
            </a:lvl1pPr>
          </a:lstStyle>
          <a:p>
            <a:fld id="{2DDB3146-7E14-AF42-995F-1E34C89EE1DA}" type="slidenum">
              <a:rPr lang="en-US" smtClean="0"/>
              <a:pPr/>
              <a:t>‹#›</a:t>
            </a:fld>
            <a:endParaRPr lang="en-US" dirty="0"/>
          </a:p>
        </p:txBody>
      </p:sp>
    </p:spTree>
    <p:extLst>
      <p:ext uri="{BB962C8B-B14F-4D97-AF65-F5344CB8AC3E}">
        <p14:creationId xmlns:p14="http://schemas.microsoft.com/office/powerpoint/2010/main" val="1006216277"/>
      </p:ext>
    </p:extLst>
  </p:cSld>
  <p:clrMapOvr>
    <a:masterClrMapping/>
  </p:clrMapOvr>
</p:sldLayout>
</file>

<file path=ppt/slideLayouts/slideLayout14.xml><?xml version="1.0" encoding="utf-8"?>
<p:sldLayout xmlns:p14="http://schemas.microsoft.com/office/powerpoint/2010/main" xmlns:a="http://schemas.openxmlformats.org/drawingml/2006/main" xmlns:r="http://schemas.openxmlformats.org/officeDocument/2006/relationships" xmlns:p="http://schemas.openxmlformats.org/presentationml/2006/main" preserve="1">
  <p:cSld name="content title only - navy">
    <p:spTree>
      <p:nvGrpSpPr>
        <p:cNvPr id="1" name=""/>
        <p:cNvGrpSpPr/>
        <p:nvPr/>
      </p:nvGrpSpPr>
      <p:grpSpPr>
        <a:xfrm>
          <a:off x="0" y="0"/>
          <a:ext cx="0" cy="0"/>
          <a:chOff x="0" y="0"/>
          <a:chExt cx="0" cy="0"/>
        </a:xfrm>
      </p:grpSpPr>
      <p:sp>
        <p:nvSpPr>
          <p:cNvPr id="9" name="Rectangle 8"/>
          <p:cNvSpPr/>
          <p:nvPr/>
        </p:nvSpPr>
        <p:spPr bwMode="auto">
          <a:xfrm>
            <a:off x="0" y="0"/>
            <a:ext cx="12192000" cy="1600200"/>
          </a:xfrm>
          <a:prstGeom prst="rect">
            <a:avLst/>
          </a:prstGeom>
          <a:solidFill>
            <a:schemeClr val="accent3"/>
          </a:solidFill>
          <a:ln w="12699" cap="flat" cmpd="sng" algn="ctr">
            <a:noFill/>
            <a:prstDash val="solid"/>
            <a:round/>
            <a:headEnd type="none" w="sm" len="sm"/>
            <a:tailEnd type="none" w="sm" len="sm"/>
          </a:ln>
          <a:effectLst/>
        </p:spPr>
        <p:txBody>
          <a:bodyPr vert="horz" wrap="none" lIns="91575" tIns="45787" rIns="91575" bIns="45787" numCol="1" rtlCol="0" anchor="ctr" anchorCtr="0" compatLnSpc="1">
            <a:prstTxWarp prst="textNoShape">
              <a:avLst/>
            </a:prstTxWarp>
          </a:bodyPr>
          <a:lstStyle/>
          <a:p>
            <a:pPr marL="0" marR="0" indent="0" algn="l" defTabSz="915718"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10" charset="0"/>
            </a:endParaRPr>
          </a:p>
        </p:txBody>
      </p:sp>
      <p:sp>
        <p:nvSpPr>
          <p:cNvPr id="12" name="Title 1"/>
          <p:cNvSpPr>
            <a:spLocks noGrp="1"/>
          </p:cNvSpPr>
          <p:nvPr>
            <p:ph type="title" hasCustomPrompt="1"/>
          </p:nvPr>
        </p:nvSpPr>
        <p:spPr>
          <a:xfrm>
            <a:off x="609602" y="228600"/>
            <a:ext cx="10986404" cy="1143000"/>
          </a:xfrm>
          <a:prstGeom prst="rect">
            <a:avLst/>
          </a:prstGeom>
        </p:spPr>
        <p:txBody>
          <a:bodyPr lIns="90109" tIns="45055" rIns="90109" bIns="45055" anchor="ctr">
            <a:noAutofit/>
          </a:bodyPr>
          <a:lstStyle>
            <a:lvl1pPr marL="0" marR="0" indent="0" algn="ctr" defTabSz="914400" rtl="0" eaLnBrk="1" fontAlgn="base" latinLnBrk="0" hangingPunct="1">
              <a:lnSpc>
                <a:spcPct val="100000"/>
              </a:lnSpc>
              <a:spcBef>
                <a:spcPct val="0"/>
              </a:spcBef>
              <a:spcAft>
                <a:spcPct val="0"/>
              </a:spcAft>
              <a:buClrTx/>
              <a:buSzTx/>
              <a:buFontTx/>
              <a:buNone/>
              <a:tabLst/>
              <a:defRPr sz="3733" b="0" i="0">
                <a:solidFill>
                  <a:srgbClr val="FFFFFF"/>
                </a:solidFill>
                <a:latin typeface="Georgia"/>
                <a:cs typeface="Georgia"/>
              </a:defRPr>
            </a:lvl1pPr>
          </a:lstStyle>
          <a:p>
            <a:r>
              <a:rPr kumimoji="0" lang="en-US" sz="3700" b="0" i="0" u="none" strike="noStrike" kern="0" cap="none" spc="0" normalizeH="0" baseline="0" noProof="0" dirty="0">
                <a:ln>
                  <a:noFill/>
                </a:ln>
                <a:solidFill>
                  <a:srgbClr val="FFFFFF"/>
                </a:solidFill>
                <a:effectLst/>
                <a:uLnTx/>
                <a:uFillTx/>
                <a:latin typeface="Georgia" charset="0"/>
                <a:ea typeface="Georgia" charset="0"/>
                <a:cs typeface="Georgia" charset="0"/>
              </a:rPr>
              <a:t>Slide Title in Title Case</a:t>
            </a:r>
            <a:endParaRPr lang="en-US" dirty="0"/>
          </a:p>
        </p:txBody>
      </p:sp>
      <p:sp>
        <p:nvSpPr>
          <p:cNvPr id="5" name="Slide Number Placeholder 7"/>
          <p:cNvSpPr>
            <a:spLocks noGrp="1"/>
          </p:cNvSpPr>
          <p:nvPr>
            <p:ph type="sldNum" sz="quarter" idx="4"/>
          </p:nvPr>
        </p:nvSpPr>
        <p:spPr>
          <a:xfrm>
            <a:off x="8839199" y="6492876"/>
            <a:ext cx="2743200" cy="365125"/>
          </a:xfrm>
          <a:prstGeom prst="rect">
            <a:avLst/>
          </a:prstGeom>
        </p:spPr>
        <p:txBody>
          <a:bodyPr vert="horz" lIns="91440" tIns="45720" rIns="91440" bIns="45720" rtlCol="0" anchor="ctr"/>
          <a:lstStyle>
            <a:lvl1pPr algn="r">
              <a:defRPr sz="1000">
                <a:solidFill>
                  <a:srgbClr val="898989"/>
                </a:solidFill>
                <a:latin typeface="+mj-lt"/>
              </a:defRPr>
            </a:lvl1pPr>
          </a:lstStyle>
          <a:p>
            <a:fld id="{2DDB3146-7E14-AF42-995F-1E34C89EE1DA}" type="slidenum">
              <a:rPr lang="en-US" smtClean="0"/>
              <a:pPr/>
              <a:t>‹#›</a:t>
            </a:fld>
            <a:endParaRPr lang="en-US" dirty="0"/>
          </a:p>
        </p:txBody>
      </p:sp>
    </p:spTree>
    <p:extLst>
      <p:ext uri="{BB962C8B-B14F-4D97-AF65-F5344CB8AC3E}">
        <p14:creationId xmlns:p14="http://schemas.microsoft.com/office/powerpoint/2010/main" val="4240888749"/>
      </p:ext>
    </p:extLst>
  </p:cSld>
  <p:clrMapOvr>
    <a:masterClrMapping/>
  </p:clrMapOvr>
</p:sldLayout>
</file>

<file path=ppt/slideLayouts/slideLayout15.xml><?xml version="1.0" encoding="utf-8"?>
<p:sldLayout xmlns:p14="http://schemas.microsoft.com/office/powerpoint/2010/main" xmlns:a="http://schemas.openxmlformats.org/drawingml/2006/main" xmlns:r="http://schemas.openxmlformats.org/officeDocument/2006/relationships" xmlns:p="http://schemas.openxmlformats.org/presentationml/2006/main" preserve="1">
  <p:cSld name="content title only - charcoal">
    <p:spTree>
      <p:nvGrpSpPr>
        <p:cNvPr id="1" name=""/>
        <p:cNvGrpSpPr/>
        <p:nvPr/>
      </p:nvGrpSpPr>
      <p:grpSpPr>
        <a:xfrm>
          <a:off x="0" y="0"/>
          <a:ext cx="0" cy="0"/>
          <a:chOff x="0" y="0"/>
          <a:chExt cx="0" cy="0"/>
        </a:xfrm>
      </p:grpSpPr>
      <p:sp>
        <p:nvSpPr>
          <p:cNvPr id="9" name="Rectangle 8"/>
          <p:cNvSpPr/>
          <p:nvPr/>
        </p:nvSpPr>
        <p:spPr bwMode="auto">
          <a:xfrm>
            <a:off x="0" y="0"/>
            <a:ext cx="12192000" cy="1600200"/>
          </a:xfrm>
          <a:prstGeom prst="rect">
            <a:avLst/>
          </a:prstGeom>
          <a:solidFill>
            <a:srgbClr val="54565B"/>
          </a:solidFill>
          <a:ln w="12699" cap="flat" cmpd="sng" algn="ctr">
            <a:noFill/>
            <a:prstDash val="solid"/>
            <a:round/>
            <a:headEnd type="none" w="sm" len="sm"/>
            <a:tailEnd type="none" w="sm" len="sm"/>
          </a:ln>
          <a:effectLst/>
        </p:spPr>
        <p:txBody>
          <a:bodyPr vert="horz" wrap="none" lIns="91575" tIns="45787" rIns="91575" bIns="45787" numCol="1" rtlCol="0" anchor="ctr" anchorCtr="0" compatLnSpc="1">
            <a:prstTxWarp prst="textNoShape">
              <a:avLst/>
            </a:prstTxWarp>
          </a:bodyPr>
          <a:lstStyle/>
          <a:p>
            <a:pPr marL="0" marR="0" indent="0" algn="l" defTabSz="915718"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10" charset="0"/>
            </a:endParaRPr>
          </a:p>
        </p:txBody>
      </p:sp>
      <p:sp>
        <p:nvSpPr>
          <p:cNvPr id="12" name="Title 1"/>
          <p:cNvSpPr>
            <a:spLocks noGrp="1"/>
          </p:cNvSpPr>
          <p:nvPr>
            <p:ph type="title" hasCustomPrompt="1"/>
          </p:nvPr>
        </p:nvSpPr>
        <p:spPr>
          <a:xfrm>
            <a:off x="609602" y="228600"/>
            <a:ext cx="10986404" cy="1143000"/>
          </a:xfrm>
          <a:prstGeom prst="rect">
            <a:avLst/>
          </a:prstGeom>
        </p:spPr>
        <p:txBody>
          <a:bodyPr lIns="90109" tIns="45055" rIns="90109" bIns="45055" anchor="ctr">
            <a:noAutofit/>
          </a:bodyPr>
          <a:lstStyle>
            <a:lvl1pPr marL="0" marR="0" indent="0" algn="ctr" defTabSz="914400" rtl="0" eaLnBrk="1" fontAlgn="base" latinLnBrk="0" hangingPunct="1">
              <a:lnSpc>
                <a:spcPct val="100000"/>
              </a:lnSpc>
              <a:spcBef>
                <a:spcPct val="0"/>
              </a:spcBef>
              <a:spcAft>
                <a:spcPct val="0"/>
              </a:spcAft>
              <a:buClrTx/>
              <a:buSzTx/>
              <a:buFontTx/>
              <a:buNone/>
              <a:tabLst/>
              <a:defRPr sz="3733" b="0" i="0">
                <a:solidFill>
                  <a:srgbClr val="FFFFFF"/>
                </a:solidFill>
                <a:latin typeface="Georgia"/>
                <a:cs typeface="Georgia"/>
              </a:defRPr>
            </a:lvl1pPr>
          </a:lstStyle>
          <a:p>
            <a:r>
              <a:rPr kumimoji="0" lang="en-US" sz="3700" b="0" i="0" u="none" strike="noStrike" kern="0" cap="none" spc="0" normalizeH="0" baseline="0" noProof="0" dirty="0">
                <a:ln>
                  <a:noFill/>
                </a:ln>
                <a:solidFill>
                  <a:srgbClr val="FFFFFF"/>
                </a:solidFill>
                <a:effectLst/>
                <a:uLnTx/>
                <a:uFillTx/>
                <a:latin typeface="Georgia" charset="0"/>
                <a:ea typeface="Georgia" charset="0"/>
                <a:cs typeface="Georgia" charset="0"/>
              </a:rPr>
              <a:t>Slide Title in Title Case</a:t>
            </a:r>
            <a:endParaRPr lang="en-US" dirty="0"/>
          </a:p>
        </p:txBody>
      </p:sp>
      <p:sp>
        <p:nvSpPr>
          <p:cNvPr id="5" name="Slide Number Placeholder 7"/>
          <p:cNvSpPr>
            <a:spLocks noGrp="1"/>
          </p:cNvSpPr>
          <p:nvPr>
            <p:ph type="sldNum" sz="quarter" idx="4"/>
          </p:nvPr>
        </p:nvSpPr>
        <p:spPr>
          <a:xfrm>
            <a:off x="8839199" y="6492876"/>
            <a:ext cx="2743200" cy="365125"/>
          </a:xfrm>
          <a:prstGeom prst="rect">
            <a:avLst/>
          </a:prstGeom>
        </p:spPr>
        <p:txBody>
          <a:bodyPr vert="horz" lIns="91440" tIns="45720" rIns="91440" bIns="45720" rtlCol="0" anchor="ctr"/>
          <a:lstStyle>
            <a:lvl1pPr algn="r">
              <a:defRPr sz="1000">
                <a:solidFill>
                  <a:srgbClr val="898989"/>
                </a:solidFill>
                <a:latin typeface="+mj-lt"/>
              </a:defRPr>
            </a:lvl1pPr>
          </a:lstStyle>
          <a:p>
            <a:fld id="{2DDB3146-7E14-AF42-995F-1E34C89EE1DA}" type="slidenum">
              <a:rPr lang="en-US" smtClean="0"/>
              <a:pPr/>
              <a:t>‹#›</a:t>
            </a:fld>
            <a:endParaRPr lang="en-US" dirty="0"/>
          </a:p>
        </p:txBody>
      </p:sp>
    </p:spTree>
    <p:extLst>
      <p:ext uri="{BB962C8B-B14F-4D97-AF65-F5344CB8AC3E}">
        <p14:creationId xmlns:p14="http://schemas.microsoft.com/office/powerpoint/2010/main" val="1228258267"/>
      </p:ext>
    </p:extLst>
  </p:cSld>
  <p:clrMapOvr>
    <a:masterClrMapping/>
  </p:clrMapOvr>
</p:sldLayout>
</file>

<file path=ppt/slideLayouts/slideLayout16.xml><?xml version="1.0" encoding="utf-8"?>
<p:sldLayout xmlns:p14="http://schemas.microsoft.com/office/powerpoint/2010/main" xmlns:a="http://schemas.openxmlformats.org/drawingml/2006/main" xmlns:r="http://schemas.openxmlformats.org/officeDocument/2006/relationships" xmlns:p="http://schemas.openxmlformats.org/presentationml/2006/main" preserve="1">
  <p:cSld name="content title only - royal">
    <p:spTree>
      <p:nvGrpSpPr>
        <p:cNvPr id="1" name=""/>
        <p:cNvGrpSpPr/>
        <p:nvPr/>
      </p:nvGrpSpPr>
      <p:grpSpPr>
        <a:xfrm>
          <a:off x="0" y="0"/>
          <a:ext cx="0" cy="0"/>
          <a:chOff x="0" y="0"/>
          <a:chExt cx="0" cy="0"/>
        </a:xfrm>
      </p:grpSpPr>
      <p:sp>
        <p:nvSpPr>
          <p:cNvPr id="9" name="Rectangle 8"/>
          <p:cNvSpPr/>
          <p:nvPr/>
        </p:nvSpPr>
        <p:spPr bwMode="auto">
          <a:xfrm>
            <a:off x="0" y="0"/>
            <a:ext cx="12192000" cy="1600200"/>
          </a:xfrm>
          <a:prstGeom prst="rect">
            <a:avLst/>
          </a:prstGeom>
          <a:solidFill>
            <a:schemeClr val="accent4"/>
          </a:solidFill>
          <a:ln w="12699" cap="flat" cmpd="sng" algn="ctr">
            <a:noFill/>
            <a:prstDash val="solid"/>
            <a:round/>
            <a:headEnd type="none" w="sm" len="sm"/>
            <a:tailEnd type="none" w="sm" len="sm"/>
          </a:ln>
          <a:effectLst/>
        </p:spPr>
        <p:txBody>
          <a:bodyPr vert="horz" wrap="none" lIns="91575" tIns="45787" rIns="91575" bIns="45787" numCol="1" rtlCol="0" anchor="ctr" anchorCtr="0" compatLnSpc="1">
            <a:prstTxWarp prst="textNoShape">
              <a:avLst/>
            </a:prstTxWarp>
          </a:bodyPr>
          <a:lstStyle/>
          <a:p>
            <a:pPr marL="0" marR="0" indent="0" algn="l" defTabSz="915718"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10" charset="0"/>
            </a:endParaRPr>
          </a:p>
        </p:txBody>
      </p:sp>
      <p:sp>
        <p:nvSpPr>
          <p:cNvPr id="12" name="Title 1"/>
          <p:cNvSpPr>
            <a:spLocks noGrp="1"/>
          </p:cNvSpPr>
          <p:nvPr>
            <p:ph type="title" hasCustomPrompt="1"/>
          </p:nvPr>
        </p:nvSpPr>
        <p:spPr>
          <a:xfrm>
            <a:off x="609602" y="228600"/>
            <a:ext cx="10986404" cy="1143000"/>
          </a:xfrm>
          <a:prstGeom prst="rect">
            <a:avLst/>
          </a:prstGeom>
        </p:spPr>
        <p:txBody>
          <a:bodyPr lIns="90109" tIns="45055" rIns="90109" bIns="45055" anchor="ctr">
            <a:noAutofit/>
          </a:bodyPr>
          <a:lstStyle>
            <a:lvl1pPr marL="0" marR="0" indent="0" algn="ctr" defTabSz="914400" rtl="0" eaLnBrk="1" fontAlgn="base" latinLnBrk="0" hangingPunct="1">
              <a:lnSpc>
                <a:spcPct val="100000"/>
              </a:lnSpc>
              <a:spcBef>
                <a:spcPct val="0"/>
              </a:spcBef>
              <a:spcAft>
                <a:spcPct val="0"/>
              </a:spcAft>
              <a:buClrTx/>
              <a:buSzTx/>
              <a:buFontTx/>
              <a:buNone/>
              <a:tabLst/>
              <a:defRPr sz="3733" b="0" i="0">
                <a:solidFill>
                  <a:srgbClr val="FFFFFF"/>
                </a:solidFill>
                <a:latin typeface="Georgia"/>
                <a:cs typeface="Georgia"/>
              </a:defRPr>
            </a:lvl1pPr>
          </a:lstStyle>
          <a:p>
            <a:r>
              <a:rPr kumimoji="0" lang="en-US" sz="3700" b="0" i="0" u="none" strike="noStrike" kern="0" cap="none" spc="0" normalizeH="0" baseline="0" noProof="0" dirty="0">
                <a:ln>
                  <a:noFill/>
                </a:ln>
                <a:solidFill>
                  <a:srgbClr val="FFFFFF"/>
                </a:solidFill>
                <a:effectLst/>
                <a:uLnTx/>
                <a:uFillTx/>
                <a:latin typeface="Georgia" charset="0"/>
                <a:ea typeface="Georgia" charset="0"/>
                <a:cs typeface="Georgia" charset="0"/>
              </a:rPr>
              <a:t>Slide Title in Title Case</a:t>
            </a:r>
            <a:endParaRPr lang="en-US" dirty="0"/>
          </a:p>
        </p:txBody>
      </p:sp>
      <p:sp>
        <p:nvSpPr>
          <p:cNvPr id="5" name="Slide Number Placeholder 7"/>
          <p:cNvSpPr>
            <a:spLocks noGrp="1"/>
          </p:cNvSpPr>
          <p:nvPr>
            <p:ph type="sldNum" sz="quarter" idx="4"/>
          </p:nvPr>
        </p:nvSpPr>
        <p:spPr>
          <a:xfrm>
            <a:off x="8839199" y="6492876"/>
            <a:ext cx="2743200" cy="365125"/>
          </a:xfrm>
          <a:prstGeom prst="rect">
            <a:avLst/>
          </a:prstGeom>
        </p:spPr>
        <p:txBody>
          <a:bodyPr vert="horz" lIns="91440" tIns="45720" rIns="91440" bIns="45720" rtlCol="0" anchor="ctr"/>
          <a:lstStyle>
            <a:lvl1pPr algn="r">
              <a:defRPr sz="1000">
                <a:solidFill>
                  <a:srgbClr val="898989"/>
                </a:solidFill>
                <a:latin typeface="+mj-lt"/>
              </a:defRPr>
            </a:lvl1pPr>
          </a:lstStyle>
          <a:p>
            <a:fld id="{2DDB3146-7E14-AF42-995F-1E34C89EE1DA}" type="slidenum">
              <a:rPr lang="en-US" smtClean="0"/>
              <a:pPr/>
              <a:t>‹#›</a:t>
            </a:fld>
            <a:endParaRPr lang="en-US" dirty="0"/>
          </a:p>
        </p:txBody>
      </p:sp>
    </p:spTree>
    <p:extLst>
      <p:ext uri="{BB962C8B-B14F-4D97-AF65-F5344CB8AC3E}">
        <p14:creationId xmlns:p14="http://schemas.microsoft.com/office/powerpoint/2010/main" val="1941816951"/>
      </p:ext>
    </p:extLst>
  </p:cSld>
  <p:clrMapOvr>
    <a:masterClrMapping/>
  </p:clrMapOvr>
</p:sldLayout>
</file>

<file path=ppt/slideLayouts/slideLayout17.xml><?xml version="1.0" encoding="utf-8"?>
<p:sldLayout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3" name="Slide Number Placeholder 7"/>
          <p:cNvSpPr>
            <a:spLocks noGrp="1"/>
          </p:cNvSpPr>
          <p:nvPr>
            <p:ph type="sldNum" sz="quarter" idx="4"/>
          </p:nvPr>
        </p:nvSpPr>
        <p:spPr>
          <a:xfrm>
            <a:off x="8839199" y="6492876"/>
            <a:ext cx="2743200" cy="365125"/>
          </a:xfrm>
          <a:prstGeom prst="rect">
            <a:avLst/>
          </a:prstGeom>
        </p:spPr>
        <p:txBody>
          <a:bodyPr vert="horz" lIns="91440" tIns="45720" rIns="91440" bIns="45720" rtlCol="0" anchor="ctr"/>
          <a:lstStyle>
            <a:lvl1pPr algn="r">
              <a:defRPr sz="1000">
                <a:solidFill>
                  <a:srgbClr val="898989"/>
                </a:solidFill>
                <a:latin typeface="+mj-lt"/>
              </a:defRPr>
            </a:lvl1pPr>
          </a:lstStyle>
          <a:p>
            <a:fld id="{2DDB3146-7E14-AF42-995F-1E34C89EE1DA}" type="slidenum">
              <a:rPr lang="en-US" smtClean="0"/>
              <a:pPr/>
              <a:t>‹#›</a:t>
            </a:fld>
            <a:endParaRPr lang="en-US" dirty="0"/>
          </a:p>
        </p:txBody>
      </p:sp>
    </p:spTree>
    <p:extLst>
      <p:ext uri="{BB962C8B-B14F-4D97-AF65-F5344CB8AC3E}">
        <p14:creationId xmlns:p14="http://schemas.microsoft.com/office/powerpoint/2010/main" val="3770801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p:transition xmlns:p14="http://schemas.microsoft.com/office/powerpoint/2010/main" spd="med">
        <p:fade/>
      </p:transition>
    </mc:Fallback>
  </mc:AlternateContent>
</p:sldLayout>
</file>

<file path=ppt/slideLayouts/slideLayout18.xml><?xml version="1.0" encoding="utf-8"?>
<p:sldLayout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reserve="1" userDrawn="1">
  <p:cSld name="1_main title">
    <p:spTree>
      <p:nvGrpSpPr>
        <p:cNvPr id="1" name=""/>
        <p:cNvGrpSpPr/>
        <p:nvPr/>
      </p:nvGrpSpPr>
      <p:grpSpPr>
        <a:xfrm>
          <a:off x="0" y="0"/>
          <a:ext cx="0" cy="0"/>
          <a:chOff x="0" y="0"/>
          <a:chExt cx="0" cy="0"/>
        </a:xfrm>
      </p:grpSpPr>
      <p:sp>
        <p:nvSpPr>
          <p:cNvPr id="4" name="Rectangle 3"/>
          <p:cNvSpPr/>
          <p:nvPr userDrawn="1"/>
        </p:nvSpPr>
        <p:spPr bwMode="auto">
          <a:xfrm>
            <a:off x="6096000" y="0"/>
            <a:ext cx="6096000" cy="6858000"/>
          </a:xfrm>
          <a:prstGeom prst="rect">
            <a:avLst/>
          </a:prstGeom>
          <a:solidFill>
            <a:schemeClr val="bg1"/>
          </a:solidFill>
          <a:ln w="12699" cap="flat" cmpd="sng" algn="ctr">
            <a:noFill/>
            <a:prstDash val="solid"/>
            <a:round/>
            <a:headEnd type="none" w="sm" len="sm"/>
            <a:tailEnd type="none" w="sm" len="sm"/>
          </a:ln>
          <a:effectLst/>
        </p:spPr>
        <p:txBody>
          <a:bodyPr vert="horz" wrap="square" lIns="0" tIns="0" rIns="0" bIns="0" numCol="1" rtlCol="0" anchor="ctr" anchorCtr="0" compatLnSpc="1">
            <a:prstTxWarp prst="textNoShape">
              <a:avLst/>
            </a:prstTxWarp>
          </a:bodyPr>
          <a:lstStyle/>
          <a:p>
            <a:pPr marL="0" marR="0" indent="0" algn="l" defTabSz="915718"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10" charset="0"/>
            </a:endParaRPr>
          </a:p>
        </p:txBody>
      </p:sp>
      <p:sp>
        <p:nvSpPr>
          <p:cNvPr id="2" name="Title 1"/>
          <p:cNvSpPr>
            <a:spLocks noGrp="1"/>
          </p:cNvSpPr>
          <p:nvPr>
            <p:ph type="title" hasCustomPrompt="1"/>
          </p:nvPr>
        </p:nvSpPr>
        <p:spPr>
          <a:xfrm>
            <a:off x="6426482" y="1100667"/>
            <a:ext cx="5435037" cy="2603500"/>
          </a:xfrm>
          <a:prstGeom prst="rect">
            <a:avLst/>
          </a:prstGeom>
        </p:spPr>
        <p:txBody>
          <a:bodyPr vert="horz" lIns="0" tIns="0" rIns="0" bIns="0" anchor="b">
            <a:noAutofit/>
          </a:bodyPr>
          <a:lstStyle>
            <a:lvl1pPr algn="ctr">
              <a:lnSpc>
                <a:spcPct val="105000"/>
              </a:lnSpc>
              <a:defRPr sz="3467">
                <a:solidFill>
                  <a:srgbClr val="000000"/>
                </a:solidFill>
                <a:latin typeface="Georgia"/>
                <a:cs typeface="Georgia"/>
              </a:defRPr>
            </a:lvl1pPr>
          </a:lstStyle>
          <a:p>
            <a:r>
              <a:rPr lang="en-US" dirty="0"/>
              <a:t>Title of Your</a:t>
            </a:r>
            <a:br>
              <a:rPr lang="en-US" dirty="0"/>
            </a:br>
            <a:r>
              <a:rPr lang="en-US" dirty="0"/>
              <a:t>Presentation</a:t>
            </a:r>
          </a:p>
        </p:txBody>
      </p:sp>
      <p:sp>
        <p:nvSpPr>
          <p:cNvPr id="7" name="Text Placeholder 6"/>
          <p:cNvSpPr>
            <a:spLocks noGrp="1"/>
          </p:cNvSpPr>
          <p:nvPr>
            <p:ph type="body" sz="quarter" idx="10" hasCustomPrompt="1"/>
          </p:nvPr>
        </p:nvSpPr>
        <p:spPr>
          <a:xfrm>
            <a:off x="6434667" y="4080933"/>
            <a:ext cx="5418667" cy="1727200"/>
          </a:xfrm>
          <a:prstGeom prst="rect">
            <a:avLst/>
          </a:prstGeom>
        </p:spPr>
        <p:txBody>
          <a:bodyPr vert="horz" lIns="0" tIns="0" rIns="0" bIns="0">
            <a:noAutofit/>
          </a:bodyPr>
          <a:lstStyle>
            <a:lvl1pPr marL="0" indent="0" algn="ctr">
              <a:spcBef>
                <a:spcPts val="0"/>
              </a:spcBef>
              <a:spcAft>
                <a:spcPts val="1067"/>
              </a:spcAft>
              <a:buFontTx/>
              <a:buNone/>
              <a:defRPr sz="2400"/>
            </a:lvl1pPr>
            <a:lvl2pPr marL="519366" indent="0" algn="ctr">
              <a:buFontTx/>
              <a:buNone/>
              <a:defRPr/>
            </a:lvl2pPr>
            <a:lvl3pPr marL="969898" indent="0" algn="ctr">
              <a:buFontTx/>
              <a:buNone/>
              <a:defRPr/>
            </a:lvl3pPr>
            <a:lvl4pPr marL="1422518" indent="0" algn="ctr">
              <a:buFontTx/>
              <a:buNone/>
              <a:defRPr/>
            </a:lvl4pPr>
            <a:lvl5pPr marL="1873052" indent="0" algn="ctr">
              <a:buFontTx/>
              <a:buNone/>
              <a:defRPr/>
            </a:lvl5pPr>
          </a:lstStyle>
          <a:p>
            <a:pPr lvl="0"/>
            <a:r>
              <a:rPr lang="en-US" dirty="0"/>
              <a:t>Name of presenter</a:t>
            </a:r>
          </a:p>
        </p:txBody>
      </p:sp>
      <p:sp>
        <p:nvSpPr>
          <p:cNvPr id="6" name="Rectangle 5"/>
          <p:cNvSpPr/>
          <p:nvPr userDrawn="1"/>
        </p:nvSpPr>
        <p:spPr bwMode="auto">
          <a:xfrm>
            <a:off x="0" y="0"/>
            <a:ext cx="6096000" cy="6858000"/>
          </a:xfrm>
          <a:prstGeom prst="rect">
            <a:avLst/>
          </a:prstGeom>
          <a:solidFill>
            <a:srgbClr val="E92033"/>
          </a:solidFill>
          <a:ln w="12699" cap="flat" cmpd="sng" algn="ctr">
            <a:noFill/>
            <a:prstDash val="solid"/>
            <a:round/>
            <a:headEnd type="none" w="sm" len="sm"/>
            <a:tailEnd type="none" w="sm" len="sm"/>
          </a:ln>
          <a:effectLst/>
        </p:spPr>
        <p:txBody>
          <a:bodyPr vert="horz" wrap="none" lIns="91575" tIns="45787" rIns="91575" bIns="45787" numCol="1" rtlCol="0" anchor="ctr" anchorCtr="0" compatLnSpc="1">
            <a:prstTxWarp prst="textNoShape">
              <a:avLst/>
            </a:prstTxWarp>
          </a:bodyPr>
          <a:lstStyle/>
          <a:p>
            <a:pPr marL="0" marR="0" indent="0" algn="l" defTabSz="915718"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10" charset="0"/>
            </a:endParaRPr>
          </a:p>
        </p:txBody>
      </p:sp>
      <p:sp>
        <p:nvSpPr>
          <p:cNvPr id="5" name="TextBox 4"/>
          <p:cNvSpPr txBox="1"/>
          <p:nvPr userDrawn="1"/>
        </p:nvSpPr>
        <p:spPr>
          <a:xfrm>
            <a:off x="311151" y="5957153"/>
            <a:ext cx="5454651" cy="902811"/>
          </a:xfrm>
          <a:prstGeom prst="rect">
            <a:avLst/>
          </a:prstGeom>
          <a:noFill/>
        </p:spPr>
        <p:txBody>
          <a:bodyPr wrap="square" lIns="0" rIns="0" bIns="121920" rtlCol="0" anchor="b">
            <a:noAutofit/>
          </a:bodyPr>
          <a:lstStyle/>
          <a:p>
            <a:pPr algn="ctr">
              <a:spcAft>
                <a:spcPts val="267"/>
              </a:spcAft>
            </a:pPr>
            <a:r>
              <a:rPr lang="en-US" sz="1200" dirty="0">
                <a:solidFill>
                  <a:srgbClr val="B10D27"/>
                </a:solidFill>
                <a:latin typeface="+mj-lt"/>
                <a:cs typeface="Arial Narrow"/>
              </a:rPr>
              <a:t>attorney advertisement</a:t>
            </a:r>
          </a:p>
          <a:p>
            <a:pPr algn="ctr"/>
            <a:r>
              <a:rPr lang="en-US" sz="800" kern="0" dirty="0">
                <a:solidFill>
                  <a:srgbClr val="B10D27"/>
                </a:solidFill>
                <a:latin typeface="+mj-lt"/>
                <a:cs typeface="Courier"/>
              </a:rPr>
              <a:t>Copyright © Cooley LLP, 3175 Hanover Street, Palo Alto, CA 94304. The content of this packet is an introduction to Cooley LLP’s capabilities and is not intended, by itself, to provide legal advice or create an attorney-client relationship. Prior results do not guarantee future outcome. </a:t>
            </a:r>
          </a:p>
        </p:txBody>
      </p:sp>
      <p:pic>
        <p:nvPicPr>
          <p:cNvPr id="9" name="Picture 8" descr="cooley-logo-white-2015.ai"/>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95703" y="3086100"/>
            <a:ext cx="2104595" cy="685800"/>
          </a:xfrm>
          <a:prstGeom prst="rect">
            <a:avLst/>
          </a:prstGeom>
        </p:spPr>
      </p:pic>
    </p:spTree>
    <p:extLst>
      <p:ext uri="{BB962C8B-B14F-4D97-AF65-F5344CB8AC3E}">
        <p14:creationId xmlns:p14="http://schemas.microsoft.com/office/powerpoint/2010/main" val="2282745776"/>
      </p:ext>
    </p:extLst>
  </p:cSld>
  <p:clrMapOvr>
    <a:masterClrMapping/>
  </p:clrMapOvr>
</p:sldLayout>
</file>

<file path=ppt/slideLayouts/slideLayout19.xml><?xml version="1.0" encoding="utf-8"?>
<p:sldLayout xmlns:p14="http://schemas.microsoft.com/office/powerpoint/2010/main" xmlns:a="http://schemas.openxmlformats.org/drawingml/2006/main" xmlns:r="http://schemas.openxmlformats.org/officeDocument/2006/relationships" xmlns:p="http://schemas.openxmlformats.org/presentationml/2006/main" preserve="1" userDrawn="1">
  <p:cSld name="1_content - re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2" y="228600"/>
            <a:ext cx="10986404" cy="1143000"/>
          </a:xfrm>
          <a:prstGeom prst="rect">
            <a:avLst/>
          </a:prstGeom>
        </p:spPr>
        <p:txBody>
          <a:bodyPr lIns="90109" tIns="45055" rIns="90109" bIns="45055" anchor="ctr">
            <a:noAutofit/>
          </a:bodyPr>
          <a:lstStyle>
            <a:lvl1pPr algn="ctr">
              <a:lnSpc>
                <a:spcPct val="100000"/>
              </a:lnSpc>
              <a:defRPr sz="3700" b="0" i="0">
                <a:solidFill>
                  <a:schemeClr val="bg1"/>
                </a:solidFill>
                <a:latin typeface="Georgia"/>
                <a:cs typeface="Georgia"/>
              </a:defRPr>
            </a:lvl1pPr>
          </a:lstStyle>
          <a:p>
            <a:r>
              <a:rPr lang="en-US" dirty="0"/>
              <a:t>Slide Title in Title Case</a:t>
            </a:r>
          </a:p>
        </p:txBody>
      </p:sp>
      <p:sp>
        <p:nvSpPr>
          <p:cNvPr id="5" name="Content Placeholder 2"/>
          <p:cNvSpPr>
            <a:spLocks noGrp="1"/>
          </p:cNvSpPr>
          <p:nvPr>
            <p:ph idx="1" hasCustomPrompt="1"/>
          </p:nvPr>
        </p:nvSpPr>
        <p:spPr>
          <a:xfrm>
            <a:off x="609600" y="1844040"/>
            <a:ext cx="10986407" cy="4512310"/>
          </a:xfrm>
          <a:prstGeom prst="rect">
            <a:avLst/>
          </a:prstGeom>
        </p:spPr>
        <p:txBody>
          <a:bodyPr lIns="90109" tIns="45055" rIns="90109" bIns="45055">
            <a:noAutofit/>
          </a:bodyPr>
          <a:lstStyle>
            <a:lvl1pPr marL="369188" indent="-369188">
              <a:lnSpc>
                <a:spcPct val="110000"/>
              </a:lnSpc>
              <a:spcBef>
                <a:spcPts val="1052"/>
              </a:spcBef>
              <a:spcAft>
                <a:spcPts val="263"/>
              </a:spcAft>
              <a:buClr>
                <a:srgbClr val="E92033"/>
              </a:buClr>
              <a:buSzPct val="110000"/>
              <a:buFont typeface="Arial"/>
              <a:buChar char="•"/>
              <a:defRPr sz="2933" baseline="0"/>
            </a:lvl1pPr>
            <a:lvl2pPr marL="752975" indent="-300355">
              <a:lnSpc>
                <a:spcPct val="110000"/>
              </a:lnSpc>
              <a:spcBef>
                <a:spcPts val="657"/>
              </a:spcBef>
              <a:spcAft>
                <a:spcPts val="263"/>
              </a:spcAft>
              <a:buClr>
                <a:schemeClr val="bg1">
                  <a:lumMod val="65000"/>
                </a:schemeClr>
              </a:buClr>
              <a:buSzPct val="110000"/>
              <a:buFont typeface="Arial"/>
              <a:buChar char="•"/>
              <a:defRPr sz="2400"/>
            </a:lvl2pPr>
            <a:lvl3pPr marL="1126333" indent="-302442">
              <a:lnSpc>
                <a:spcPct val="110000"/>
              </a:lnSpc>
              <a:spcBef>
                <a:spcPts val="657"/>
              </a:spcBef>
              <a:spcAft>
                <a:spcPts val="263"/>
              </a:spcAft>
              <a:buClr>
                <a:schemeClr val="bg1">
                  <a:lumMod val="65000"/>
                </a:schemeClr>
              </a:buClr>
              <a:buSzPct val="110000"/>
              <a:buFont typeface="Arial"/>
              <a:buChar char="•"/>
              <a:defRPr sz="2400"/>
            </a:lvl3pPr>
            <a:lvl4pPr marL="1508036" indent="-300355">
              <a:lnSpc>
                <a:spcPct val="110000"/>
              </a:lnSpc>
              <a:spcBef>
                <a:spcPts val="657"/>
              </a:spcBef>
              <a:spcAft>
                <a:spcPts val="263"/>
              </a:spcAft>
              <a:buClr>
                <a:schemeClr val="bg1">
                  <a:lumMod val="65000"/>
                </a:schemeClr>
              </a:buClr>
              <a:buSzPct val="110000"/>
              <a:buFont typeface="Arial"/>
              <a:buChar char="•"/>
              <a:defRPr sz="2400"/>
            </a:lvl4pPr>
            <a:lvl5pPr marL="1879309" indent="-300355">
              <a:lnSpc>
                <a:spcPct val="110000"/>
              </a:lnSpc>
              <a:spcBef>
                <a:spcPts val="657"/>
              </a:spcBef>
              <a:spcAft>
                <a:spcPts val="263"/>
              </a:spcAft>
              <a:buClr>
                <a:schemeClr val="bg1">
                  <a:lumMod val="65000"/>
                </a:schemeClr>
              </a:buClr>
              <a:buSzPct val="110000"/>
              <a:buFont typeface="Arial"/>
              <a:buChar char="•"/>
              <a:defRPr sz="2400"/>
            </a:lvl5pPr>
          </a:lstStyle>
          <a:p>
            <a:pPr lvl="0"/>
            <a:r>
              <a:rPr lang="en-US" dirty="0"/>
              <a:t>Bullet points brief, using sentence case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2"/>
          <p:cNvSpPr>
            <a:spLocks noGrp="1"/>
          </p:cNvSpPr>
          <p:nvPr>
            <p:ph type="sldNum" sz="quarter" idx="10"/>
          </p:nvPr>
        </p:nvSpPr>
        <p:spPr/>
        <p:txBody>
          <a:bodyPr/>
          <a:lstStyle/>
          <a:p>
            <a:fld id="{6CABB61B-1318-8447-AA21-C5100C0A9382}" type="slidenum">
              <a:rPr lang="en-US" smtClean="0"/>
              <a:pPr/>
              <a:t>‹#›</a:t>
            </a:fld>
            <a:endParaRPr lang="en-US" dirty="0"/>
          </a:p>
        </p:txBody>
      </p:sp>
    </p:spTree>
    <p:extLst>
      <p:ext uri="{BB962C8B-B14F-4D97-AF65-F5344CB8AC3E}">
        <p14:creationId xmlns:p14="http://schemas.microsoft.com/office/powerpoint/2010/main" val="1115250950"/>
      </p:ext>
    </p:extLst>
  </p:cSld>
  <p:clrMapOvr>
    <a:masterClrMapping/>
  </p:clrMapOvr>
</p:sldLayout>
</file>

<file path=ppt/slideLayouts/slideLayout2.xml><?xml version="1.0" encoding="utf-8"?>
<p:sldLayout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reserve="1">
  <p:cSld name="section divider nav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83495" y="2772828"/>
            <a:ext cx="9625012" cy="1143000"/>
          </a:xfrm>
          <a:prstGeom prst="rect">
            <a:avLst/>
          </a:prstGeom>
        </p:spPr>
        <p:txBody>
          <a:bodyPr vert="horz" lIns="68681" tIns="34340" rIns="68681" bIns="34340" anchor="ctr">
            <a:noAutofit/>
          </a:bodyPr>
          <a:lstStyle>
            <a:lvl1pPr algn="ctr">
              <a:defRPr sz="5333" b="0" i="0">
                <a:latin typeface="Georgia"/>
                <a:cs typeface="Georgia"/>
              </a:defRPr>
            </a:lvl1pPr>
          </a:lstStyle>
          <a:p>
            <a:r>
              <a:rPr lang="en-US" dirty="0"/>
              <a:t>Section Title</a:t>
            </a:r>
          </a:p>
        </p:txBody>
      </p:sp>
      <p:pic>
        <p:nvPicPr>
          <p:cNvPr id="4" name="Picture 3" descr="cooley-logo-white-2015.ai"/>
          <p:cNvPicPr>
            <a:picLocks noChangeAspect="1"/>
          </p:cNvPicPr>
          <p:nvPr/>
        </p:nvPicPr>
        <p:blipFill>
          <a:blip r:embed="rId2" cstate="print">
            <a:alphaModFix/>
            <a:extLst>
              <a:ext uri="{28A0092B-C50C-407E-A947-70E740481C1C}">
                <a14:useLocalDpi xmlns:a14="http://schemas.microsoft.com/office/drawing/2010/main" val="0"/>
              </a:ext>
            </a:extLst>
          </a:blip>
          <a:stretch>
            <a:fillRect/>
          </a:stretch>
        </p:blipFill>
        <p:spPr>
          <a:xfrm>
            <a:off x="5360050" y="5843673"/>
            <a:ext cx="1471901" cy="479632"/>
          </a:xfrm>
          <a:prstGeom prst="rect">
            <a:avLst/>
          </a:prstGeom>
        </p:spPr>
      </p:pic>
      <p:sp>
        <p:nvSpPr>
          <p:cNvPr id="6" name="Slide Number Placeholder 7"/>
          <p:cNvSpPr>
            <a:spLocks noGrp="1"/>
          </p:cNvSpPr>
          <p:nvPr>
            <p:ph type="sldNum" sz="quarter" idx="4"/>
          </p:nvPr>
        </p:nvSpPr>
        <p:spPr>
          <a:xfrm>
            <a:off x="8839199" y="6492876"/>
            <a:ext cx="2743200" cy="365125"/>
          </a:xfrm>
          <a:prstGeom prst="rect">
            <a:avLst/>
          </a:prstGeom>
        </p:spPr>
        <p:txBody>
          <a:bodyPr vert="horz" lIns="91440" tIns="45720" rIns="91440" bIns="45720" rtlCol="0" anchor="ctr"/>
          <a:lstStyle>
            <a:lvl1pPr algn="r">
              <a:defRPr sz="1000" baseline="0">
                <a:solidFill>
                  <a:srgbClr val="898989"/>
                </a:solidFill>
                <a:latin typeface="+mj-lt"/>
              </a:defRPr>
            </a:lvl1pPr>
          </a:lstStyle>
          <a:p>
            <a:fld id="{2DDB3146-7E14-AF42-995F-1E34C89EE1DA}" type="slidenum">
              <a:rPr lang="en-US" smtClean="0"/>
              <a:pPr/>
              <a:t>‹#›</a:t>
            </a:fld>
            <a:endParaRPr lang="en-US" dirty="0"/>
          </a:p>
        </p:txBody>
      </p:sp>
    </p:spTree>
    <p:extLst>
      <p:ext uri="{BB962C8B-B14F-4D97-AF65-F5344CB8AC3E}">
        <p14:creationId xmlns:p14="http://schemas.microsoft.com/office/powerpoint/2010/main" val="400056624"/>
      </p:ext>
    </p:extLst>
  </p:cSld>
  <p:clrMapOvr>
    <a:masterClrMapping/>
  </p:clrMapOvr>
</p:sldLayout>
</file>

<file path=ppt/slideLayouts/slideLayout20.xml><?xml version="1.0" encoding="utf-8"?>
<p:sldLayout xmlns:p14="http://schemas.microsoft.com/office/powerpoint/2010/main" xmlns:a="http://schemas.openxmlformats.org/drawingml/2006/main" xmlns:r="http://schemas.openxmlformats.org/officeDocument/2006/relationships" xmlns:p="http://schemas.openxmlformats.org/presentationml/2006/main" preserve="1" userDrawn="1">
  <p:cSld name="1_content - navy">
    <p:spTree>
      <p:nvGrpSpPr>
        <p:cNvPr id="1" name=""/>
        <p:cNvGrpSpPr/>
        <p:nvPr/>
      </p:nvGrpSpPr>
      <p:grpSpPr>
        <a:xfrm>
          <a:off x="0" y="0"/>
          <a:ext cx="0" cy="0"/>
          <a:chOff x="0" y="0"/>
          <a:chExt cx="0" cy="0"/>
        </a:xfrm>
      </p:grpSpPr>
      <p:sp>
        <p:nvSpPr>
          <p:cNvPr id="8" name="Rectangle 7"/>
          <p:cNvSpPr/>
          <p:nvPr/>
        </p:nvSpPr>
        <p:spPr bwMode="auto">
          <a:xfrm>
            <a:off x="0" y="0"/>
            <a:ext cx="12192000" cy="1600200"/>
          </a:xfrm>
          <a:prstGeom prst="rect">
            <a:avLst/>
          </a:prstGeom>
          <a:solidFill>
            <a:srgbClr val="002269"/>
          </a:solidFill>
          <a:ln w="12699" cap="flat" cmpd="sng" algn="ctr">
            <a:noFill/>
            <a:prstDash val="solid"/>
            <a:round/>
            <a:headEnd type="none" w="sm" len="sm"/>
            <a:tailEnd type="none" w="sm" len="sm"/>
          </a:ln>
          <a:effectLst/>
        </p:spPr>
        <p:txBody>
          <a:bodyPr vert="horz" wrap="none" lIns="91575" tIns="45787" rIns="91575" bIns="45787" numCol="1" rtlCol="0" anchor="ctr" anchorCtr="0" compatLnSpc="1">
            <a:prstTxWarp prst="textNoShape">
              <a:avLst/>
            </a:prstTxWarp>
          </a:bodyPr>
          <a:lstStyle/>
          <a:p>
            <a:pPr marL="0" marR="0" indent="0" algn="l" defTabSz="915718"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10" charset="0"/>
            </a:endParaRPr>
          </a:p>
        </p:txBody>
      </p:sp>
      <p:sp>
        <p:nvSpPr>
          <p:cNvPr id="2" name="Title 1"/>
          <p:cNvSpPr>
            <a:spLocks noGrp="1"/>
          </p:cNvSpPr>
          <p:nvPr>
            <p:ph type="title" hasCustomPrompt="1"/>
          </p:nvPr>
        </p:nvSpPr>
        <p:spPr>
          <a:xfrm>
            <a:off x="609602" y="228600"/>
            <a:ext cx="10986404" cy="1143000"/>
          </a:xfrm>
          <a:prstGeom prst="rect">
            <a:avLst/>
          </a:prstGeom>
        </p:spPr>
        <p:txBody>
          <a:bodyPr lIns="90109" tIns="45055" rIns="90109" bIns="45055" anchor="ctr">
            <a:noAutofit/>
          </a:bodyPr>
          <a:lstStyle>
            <a:lvl1pPr marL="0" marR="0" indent="0" algn="ctr" defTabSz="914400" rtl="0" eaLnBrk="1" fontAlgn="base" latinLnBrk="0" hangingPunct="1">
              <a:lnSpc>
                <a:spcPct val="100000"/>
              </a:lnSpc>
              <a:spcBef>
                <a:spcPct val="0"/>
              </a:spcBef>
              <a:spcAft>
                <a:spcPct val="0"/>
              </a:spcAft>
              <a:buClrTx/>
              <a:buSzTx/>
              <a:buFontTx/>
              <a:buNone/>
              <a:tabLst/>
              <a:defRPr sz="3733" b="0" i="0">
                <a:solidFill>
                  <a:schemeClr val="bg1"/>
                </a:solidFill>
                <a:latin typeface="Georgia"/>
                <a:cs typeface="Georgia"/>
              </a:defRPr>
            </a:lvl1pPr>
          </a:lstStyle>
          <a:p>
            <a:r>
              <a:rPr kumimoji="0" lang="en-US" sz="3700" b="0" i="0" u="none" strike="noStrike" kern="0" cap="none" spc="0" normalizeH="0" baseline="0" noProof="0" dirty="0">
                <a:ln>
                  <a:noFill/>
                </a:ln>
                <a:solidFill>
                  <a:srgbClr val="FFFFFF"/>
                </a:solidFill>
                <a:effectLst/>
                <a:uLnTx/>
                <a:uFillTx/>
                <a:latin typeface="Georgia" charset="0"/>
                <a:ea typeface="Georgia" charset="0"/>
                <a:cs typeface="Georgia" charset="0"/>
              </a:rPr>
              <a:t>Slide Title in Title Case</a:t>
            </a:r>
            <a:endParaRPr lang="en-US" dirty="0"/>
          </a:p>
        </p:txBody>
      </p:sp>
      <p:sp>
        <p:nvSpPr>
          <p:cNvPr id="5" name="Content Placeholder 2"/>
          <p:cNvSpPr>
            <a:spLocks noGrp="1"/>
          </p:cNvSpPr>
          <p:nvPr>
            <p:ph idx="1" hasCustomPrompt="1"/>
          </p:nvPr>
        </p:nvSpPr>
        <p:spPr>
          <a:xfrm>
            <a:off x="609600" y="1844040"/>
            <a:ext cx="10986407" cy="4512310"/>
          </a:xfrm>
          <a:prstGeom prst="rect">
            <a:avLst/>
          </a:prstGeom>
        </p:spPr>
        <p:txBody>
          <a:bodyPr lIns="90109" tIns="45055" rIns="90109" bIns="45055">
            <a:noAutofit/>
          </a:bodyPr>
          <a:lstStyle>
            <a:lvl1pPr marL="369188" indent="-369188">
              <a:lnSpc>
                <a:spcPct val="110000"/>
              </a:lnSpc>
              <a:spcBef>
                <a:spcPts val="1052"/>
              </a:spcBef>
              <a:spcAft>
                <a:spcPts val="263"/>
              </a:spcAft>
              <a:buClr>
                <a:srgbClr val="E92033"/>
              </a:buClr>
              <a:buSzPct val="110000"/>
              <a:buFont typeface="Arial"/>
              <a:buChar char="•"/>
              <a:defRPr sz="2933"/>
            </a:lvl1pPr>
            <a:lvl2pPr marL="752975" indent="-300355">
              <a:lnSpc>
                <a:spcPct val="110000"/>
              </a:lnSpc>
              <a:spcBef>
                <a:spcPts val="657"/>
              </a:spcBef>
              <a:spcAft>
                <a:spcPts val="263"/>
              </a:spcAft>
              <a:buClr>
                <a:schemeClr val="bg1">
                  <a:lumMod val="65000"/>
                </a:schemeClr>
              </a:buClr>
              <a:buSzPct val="110000"/>
              <a:buFont typeface="Arial"/>
              <a:buChar char="•"/>
              <a:defRPr sz="2400"/>
            </a:lvl2pPr>
            <a:lvl3pPr marL="1126333" indent="-302442">
              <a:lnSpc>
                <a:spcPct val="110000"/>
              </a:lnSpc>
              <a:spcBef>
                <a:spcPts val="657"/>
              </a:spcBef>
              <a:spcAft>
                <a:spcPts val="263"/>
              </a:spcAft>
              <a:buClr>
                <a:schemeClr val="bg1">
                  <a:lumMod val="65000"/>
                </a:schemeClr>
              </a:buClr>
              <a:buSzPct val="110000"/>
              <a:buFont typeface="Arial"/>
              <a:buChar char="•"/>
              <a:defRPr sz="2400"/>
            </a:lvl3pPr>
            <a:lvl4pPr marL="1508036" indent="-300355">
              <a:lnSpc>
                <a:spcPct val="110000"/>
              </a:lnSpc>
              <a:spcBef>
                <a:spcPts val="657"/>
              </a:spcBef>
              <a:spcAft>
                <a:spcPts val="263"/>
              </a:spcAft>
              <a:buClr>
                <a:schemeClr val="bg1">
                  <a:lumMod val="65000"/>
                </a:schemeClr>
              </a:buClr>
              <a:buSzPct val="110000"/>
              <a:buFont typeface="Arial"/>
              <a:buChar char="•"/>
              <a:defRPr sz="2400"/>
            </a:lvl4pPr>
            <a:lvl5pPr marL="1879309" indent="-300355">
              <a:lnSpc>
                <a:spcPct val="110000"/>
              </a:lnSpc>
              <a:spcBef>
                <a:spcPts val="657"/>
              </a:spcBef>
              <a:spcAft>
                <a:spcPts val="263"/>
              </a:spcAft>
              <a:buClr>
                <a:schemeClr val="bg1">
                  <a:lumMod val="65000"/>
                </a:schemeClr>
              </a:buClr>
              <a:buSzPct val="110000"/>
              <a:buFont typeface="Arial"/>
              <a:buChar char="•"/>
              <a:defRPr sz="2400"/>
            </a:lvl5pPr>
          </a:lstStyle>
          <a:p>
            <a:pPr lvl="0"/>
            <a:r>
              <a:rPr lang="en-US" dirty="0"/>
              <a:t>Bullet points brief, using sentence case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2"/>
          <p:cNvSpPr>
            <a:spLocks noGrp="1"/>
          </p:cNvSpPr>
          <p:nvPr>
            <p:ph type="sldNum" sz="quarter" idx="10"/>
          </p:nvPr>
        </p:nvSpPr>
        <p:spPr/>
        <p:txBody>
          <a:bodyPr/>
          <a:lstStyle/>
          <a:p>
            <a:fld id="{6CABB61B-1318-8447-AA21-C5100C0A9382}" type="slidenum">
              <a:rPr lang="en-US" smtClean="0"/>
              <a:pPr/>
              <a:t>‹#›</a:t>
            </a:fld>
            <a:endParaRPr lang="en-US" dirty="0"/>
          </a:p>
        </p:txBody>
      </p:sp>
    </p:spTree>
    <p:extLst>
      <p:ext uri="{BB962C8B-B14F-4D97-AF65-F5344CB8AC3E}">
        <p14:creationId xmlns:p14="http://schemas.microsoft.com/office/powerpoint/2010/main" val="1186911320"/>
      </p:ext>
    </p:extLst>
  </p:cSld>
  <p:clrMapOvr>
    <a:masterClrMapping/>
  </p:clrMapOvr>
</p:sldLayout>
</file>

<file path=ppt/slideLayouts/slideLayout21.xml><?xml version="1.0" encoding="utf-8"?>
<p:sldLayout xmlns:p14="http://schemas.microsoft.com/office/powerpoint/2010/main" xmlns:a="http://schemas.openxmlformats.org/drawingml/2006/main" xmlns:r="http://schemas.openxmlformats.org/officeDocument/2006/relationships" xmlns:p="http://schemas.openxmlformats.org/presentationml/2006/main" preserve="1" userDrawn="1">
  <p:cSld name="1_content - charcoal">
    <p:spTree>
      <p:nvGrpSpPr>
        <p:cNvPr id="1" name=""/>
        <p:cNvGrpSpPr/>
        <p:nvPr/>
      </p:nvGrpSpPr>
      <p:grpSpPr>
        <a:xfrm>
          <a:off x="0" y="0"/>
          <a:ext cx="0" cy="0"/>
          <a:chOff x="0" y="0"/>
          <a:chExt cx="0" cy="0"/>
        </a:xfrm>
      </p:grpSpPr>
      <p:sp>
        <p:nvSpPr>
          <p:cNvPr id="8" name="Rectangle 7"/>
          <p:cNvSpPr/>
          <p:nvPr/>
        </p:nvSpPr>
        <p:spPr bwMode="auto">
          <a:xfrm>
            <a:off x="0" y="0"/>
            <a:ext cx="12192000" cy="1600200"/>
          </a:xfrm>
          <a:prstGeom prst="rect">
            <a:avLst/>
          </a:prstGeom>
          <a:solidFill>
            <a:schemeClr val="accent2"/>
          </a:solidFill>
          <a:ln w="12699" cap="flat" cmpd="sng" algn="ctr">
            <a:noFill/>
            <a:prstDash val="solid"/>
            <a:round/>
            <a:headEnd type="none" w="sm" len="sm"/>
            <a:tailEnd type="none" w="sm" len="sm"/>
          </a:ln>
          <a:effectLst/>
        </p:spPr>
        <p:txBody>
          <a:bodyPr vert="horz" wrap="none" lIns="91575" tIns="45787" rIns="91575" bIns="45787" numCol="1" rtlCol="0" anchor="ctr" anchorCtr="0" compatLnSpc="1">
            <a:prstTxWarp prst="textNoShape">
              <a:avLst/>
            </a:prstTxWarp>
          </a:bodyPr>
          <a:lstStyle/>
          <a:p>
            <a:pPr marL="0" marR="0" indent="0" algn="l" defTabSz="915718"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10" charset="0"/>
            </a:endParaRPr>
          </a:p>
        </p:txBody>
      </p:sp>
      <p:sp>
        <p:nvSpPr>
          <p:cNvPr id="2" name="Title 1"/>
          <p:cNvSpPr>
            <a:spLocks noGrp="1"/>
          </p:cNvSpPr>
          <p:nvPr>
            <p:ph type="title" hasCustomPrompt="1"/>
          </p:nvPr>
        </p:nvSpPr>
        <p:spPr>
          <a:xfrm>
            <a:off x="609602" y="228600"/>
            <a:ext cx="10986404" cy="1143000"/>
          </a:xfrm>
          <a:prstGeom prst="rect">
            <a:avLst/>
          </a:prstGeom>
        </p:spPr>
        <p:txBody>
          <a:bodyPr lIns="90109" tIns="45055" rIns="90109" bIns="45055" anchor="ctr">
            <a:noAutofit/>
          </a:bodyPr>
          <a:lstStyle>
            <a:lvl1pPr marL="0" marR="0" indent="0" algn="ctr" defTabSz="914400" rtl="0" eaLnBrk="1" fontAlgn="base" latinLnBrk="0" hangingPunct="1">
              <a:lnSpc>
                <a:spcPct val="100000"/>
              </a:lnSpc>
              <a:spcBef>
                <a:spcPct val="0"/>
              </a:spcBef>
              <a:spcAft>
                <a:spcPct val="0"/>
              </a:spcAft>
              <a:buClrTx/>
              <a:buSzTx/>
              <a:buFontTx/>
              <a:buNone/>
              <a:tabLst/>
              <a:defRPr sz="3733" b="0" i="0">
                <a:solidFill>
                  <a:schemeClr val="bg1"/>
                </a:solidFill>
                <a:latin typeface="Georgia"/>
                <a:cs typeface="Georgia"/>
              </a:defRPr>
            </a:lvl1pPr>
          </a:lstStyle>
          <a:p>
            <a:r>
              <a:rPr kumimoji="0" lang="en-US" sz="3700" b="0" i="0" u="none" strike="noStrike" kern="0" cap="none" spc="0" normalizeH="0" baseline="0" noProof="0" dirty="0">
                <a:ln>
                  <a:noFill/>
                </a:ln>
                <a:solidFill>
                  <a:srgbClr val="FFFFFF"/>
                </a:solidFill>
                <a:effectLst/>
                <a:uLnTx/>
                <a:uFillTx/>
                <a:latin typeface="Georgia" charset="0"/>
                <a:ea typeface="Georgia" charset="0"/>
                <a:cs typeface="Georgia" charset="0"/>
              </a:rPr>
              <a:t>Slide Title in Title Case</a:t>
            </a:r>
            <a:endParaRPr lang="en-US" dirty="0"/>
          </a:p>
        </p:txBody>
      </p:sp>
      <p:sp>
        <p:nvSpPr>
          <p:cNvPr id="5" name="Content Placeholder 2"/>
          <p:cNvSpPr>
            <a:spLocks noGrp="1"/>
          </p:cNvSpPr>
          <p:nvPr>
            <p:ph idx="1" hasCustomPrompt="1"/>
          </p:nvPr>
        </p:nvSpPr>
        <p:spPr>
          <a:xfrm>
            <a:off x="609600" y="1844040"/>
            <a:ext cx="10986407" cy="4512310"/>
          </a:xfrm>
          <a:prstGeom prst="rect">
            <a:avLst/>
          </a:prstGeom>
        </p:spPr>
        <p:txBody>
          <a:bodyPr lIns="90109" tIns="45055" rIns="90109" bIns="45055">
            <a:noAutofit/>
          </a:bodyPr>
          <a:lstStyle>
            <a:lvl1pPr marL="369188" indent="-369188">
              <a:lnSpc>
                <a:spcPct val="110000"/>
              </a:lnSpc>
              <a:spcBef>
                <a:spcPts val="1052"/>
              </a:spcBef>
              <a:spcAft>
                <a:spcPts val="263"/>
              </a:spcAft>
              <a:buClr>
                <a:srgbClr val="E92033"/>
              </a:buClr>
              <a:buSzPct val="110000"/>
              <a:buFont typeface="Arial"/>
              <a:buChar char="•"/>
              <a:defRPr sz="2933"/>
            </a:lvl1pPr>
            <a:lvl2pPr marL="752975" indent="-300355">
              <a:lnSpc>
                <a:spcPct val="110000"/>
              </a:lnSpc>
              <a:spcBef>
                <a:spcPts val="657"/>
              </a:spcBef>
              <a:spcAft>
                <a:spcPts val="263"/>
              </a:spcAft>
              <a:buClr>
                <a:schemeClr val="bg1">
                  <a:lumMod val="65000"/>
                </a:schemeClr>
              </a:buClr>
              <a:buSzPct val="110000"/>
              <a:buFont typeface="Arial"/>
              <a:buChar char="•"/>
              <a:defRPr sz="2400"/>
            </a:lvl2pPr>
            <a:lvl3pPr marL="1126333" indent="-302442">
              <a:lnSpc>
                <a:spcPct val="110000"/>
              </a:lnSpc>
              <a:spcBef>
                <a:spcPts val="657"/>
              </a:spcBef>
              <a:spcAft>
                <a:spcPts val="263"/>
              </a:spcAft>
              <a:buClr>
                <a:schemeClr val="bg1">
                  <a:lumMod val="65000"/>
                </a:schemeClr>
              </a:buClr>
              <a:buSzPct val="110000"/>
              <a:buFont typeface="Arial"/>
              <a:buChar char="•"/>
              <a:defRPr sz="2400"/>
            </a:lvl3pPr>
            <a:lvl4pPr marL="1508036" indent="-300355">
              <a:lnSpc>
                <a:spcPct val="110000"/>
              </a:lnSpc>
              <a:spcBef>
                <a:spcPts val="657"/>
              </a:spcBef>
              <a:spcAft>
                <a:spcPts val="263"/>
              </a:spcAft>
              <a:buClr>
                <a:schemeClr val="bg1">
                  <a:lumMod val="65000"/>
                </a:schemeClr>
              </a:buClr>
              <a:buSzPct val="110000"/>
              <a:buFont typeface="Arial"/>
              <a:buChar char="•"/>
              <a:defRPr sz="2400"/>
            </a:lvl4pPr>
            <a:lvl5pPr marL="1879309" indent="-300355">
              <a:lnSpc>
                <a:spcPct val="110000"/>
              </a:lnSpc>
              <a:spcBef>
                <a:spcPts val="657"/>
              </a:spcBef>
              <a:spcAft>
                <a:spcPts val="263"/>
              </a:spcAft>
              <a:buClr>
                <a:schemeClr val="bg1">
                  <a:lumMod val="65000"/>
                </a:schemeClr>
              </a:buClr>
              <a:buSzPct val="110000"/>
              <a:buFont typeface="Arial"/>
              <a:buChar char="•"/>
              <a:defRPr sz="2400"/>
            </a:lvl5pPr>
          </a:lstStyle>
          <a:p>
            <a:pPr lvl="0"/>
            <a:r>
              <a:rPr lang="en-US" dirty="0"/>
              <a:t>Bullet points brief, using sentence case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2"/>
          <p:cNvSpPr>
            <a:spLocks noGrp="1"/>
          </p:cNvSpPr>
          <p:nvPr>
            <p:ph type="sldNum" sz="quarter" idx="10"/>
          </p:nvPr>
        </p:nvSpPr>
        <p:spPr/>
        <p:txBody>
          <a:bodyPr/>
          <a:lstStyle/>
          <a:p>
            <a:fld id="{6CABB61B-1318-8447-AA21-C5100C0A9382}" type="slidenum">
              <a:rPr lang="en-US" smtClean="0"/>
              <a:pPr/>
              <a:t>‹#›</a:t>
            </a:fld>
            <a:endParaRPr lang="en-US" dirty="0"/>
          </a:p>
        </p:txBody>
      </p:sp>
    </p:spTree>
    <p:extLst>
      <p:ext uri="{BB962C8B-B14F-4D97-AF65-F5344CB8AC3E}">
        <p14:creationId xmlns:p14="http://schemas.microsoft.com/office/powerpoint/2010/main" val="2329995119"/>
      </p:ext>
    </p:extLst>
  </p:cSld>
  <p:clrMapOvr>
    <a:masterClrMapping/>
  </p:clrMapOvr>
</p:sldLayout>
</file>

<file path=ppt/slideLayouts/slideLayout22.xml><?xml version="1.0" encoding="utf-8"?>
<p:sldLayout xmlns:p14="http://schemas.microsoft.com/office/powerpoint/2010/main" xmlns:a="http://schemas.openxmlformats.org/drawingml/2006/main" xmlns:r="http://schemas.openxmlformats.org/officeDocument/2006/relationships" xmlns:p="http://schemas.openxmlformats.org/presentationml/2006/main" preserve="1" userDrawn="1">
  <p:cSld name="1_content - royal blue">
    <p:spTree>
      <p:nvGrpSpPr>
        <p:cNvPr id="1" name=""/>
        <p:cNvGrpSpPr/>
        <p:nvPr/>
      </p:nvGrpSpPr>
      <p:grpSpPr>
        <a:xfrm>
          <a:off x="0" y="0"/>
          <a:ext cx="0" cy="0"/>
          <a:chOff x="0" y="0"/>
          <a:chExt cx="0" cy="0"/>
        </a:xfrm>
      </p:grpSpPr>
      <p:sp>
        <p:nvSpPr>
          <p:cNvPr id="8" name="Rectangle 7"/>
          <p:cNvSpPr/>
          <p:nvPr/>
        </p:nvSpPr>
        <p:spPr bwMode="auto">
          <a:xfrm>
            <a:off x="0" y="0"/>
            <a:ext cx="12192000" cy="1600200"/>
          </a:xfrm>
          <a:prstGeom prst="rect">
            <a:avLst/>
          </a:prstGeom>
          <a:solidFill>
            <a:srgbClr val="5046FF"/>
          </a:solidFill>
          <a:ln w="12699" cap="flat" cmpd="sng" algn="ctr">
            <a:noFill/>
            <a:prstDash val="solid"/>
            <a:round/>
            <a:headEnd type="none" w="sm" len="sm"/>
            <a:tailEnd type="none" w="sm" len="sm"/>
          </a:ln>
          <a:effectLst/>
        </p:spPr>
        <p:txBody>
          <a:bodyPr vert="horz" wrap="none" lIns="91575" tIns="45787" rIns="91575" bIns="45787" numCol="1" rtlCol="0" anchor="ctr" anchorCtr="0" compatLnSpc="1">
            <a:prstTxWarp prst="textNoShape">
              <a:avLst/>
            </a:prstTxWarp>
          </a:bodyPr>
          <a:lstStyle/>
          <a:p>
            <a:pPr marL="0" marR="0" indent="0" algn="l" defTabSz="915718"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10" charset="0"/>
            </a:endParaRPr>
          </a:p>
        </p:txBody>
      </p:sp>
      <p:sp>
        <p:nvSpPr>
          <p:cNvPr id="2" name="Title 1"/>
          <p:cNvSpPr>
            <a:spLocks noGrp="1"/>
          </p:cNvSpPr>
          <p:nvPr>
            <p:ph type="title" hasCustomPrompt="1"/>
          </p:nvPr>
        </p:nvSpPr>
        <p:spPr>
          <a:xfrm>
            <a:off x="609602" y="228600"/>
            <a:ext cx="10986404" cy="1143000"/>
          </a:xfrm>
          <a:prstGeom prst="rect">
            <a:avLst/>
          </a:prstGeom>
        </p:spPr>
        <p:txBody>
          <a:bodyPr lIns="90109" tIns="45055" rIns="90109" bIns="45055" anchor="ctr">
            <a:noAutofit/>
          </a:bodyPr>
          <a:lstStyle>
            <a:lvl1pPr marL="0" marR="0" indent="0" algn="ctr" defTabSz="914400" rtl="0" eaLnBrk="1" fontAlgn="base" latinLnBrk="0" hangingPunct="1">
              <a:lnSpc>
                <a:spcPct val="100000"/>
              </a:lnSpc>
              <a:spcBef>
                <a:spcPct val="0"/>
              </a:spcBef>
              <a:spcAft>
                <a:spcPct val="0"/>
              </a:spcAft>
              <a:buClrTx/>
              <a:buSzTx/>
              <a:buFontTx/>
              <a:buNone/>
              <a:tabLst/>
              <a:defRPr sz="3733" b="0" i="0">
                <a:solidFill>
                  <a:schemeClr val="bg1"/>
                </a:solidFill>
                <a:latin typeface="Georgia"/>
                <a:cs typeface="Georgia"/>
              </a:defRPr>
            </a:lvl1pPr>
          </a:lstStyle>
          <a:p>
            <a:r>
              <a:rPr kumimoji="0" lang="en-US" sz="3700" b="0" i="0" u="none" strike="noStrike" kern="0" cap="none" spc="0" normalizeH="0" baseline="0" noProof="0" dirty="0">
                <a:ln>
                  <a:noFill/>
                </a:ln>
                <a:solidFill>
                  <a:srgbClr val="FFFFFF"/>
                </a:solidFill>
                <a:effectLst/>
                <a:uLnTx/>
                <a:uFillTx/>
                <a:latin typeface="Georgia" charset="0"/>
                <a:ea typeface="Georgia" charset="0"/>
                <a:cs typeface="Georgia" charset="0"/>
              </a:rPr>
              <a:t>Slide Title in Title Case</a:t>
            </a:r>
            <a:endParaRPr lang="en-US" dirty="0"/>
          </a:p>
        </p:txBody>
      </p:sp>
      <p:sp>
        <p:nvSpPr>
          <p:cNvPr id="5" name="Content Placeholder 2"/>
          <p:cNvSpPr>
            <a:spLocks noGrp="1"/>
          </p:cNvSpPr>
          <p:nvPr>
            <p:ph idx="1" hasCustomPrompt="1"/>
          </p:nvPr>
        </p:nvSpPr>
        <p:spPr>
          <a:xfrm>
            <a:off x="609600" y="1844040"/>
            <a:ext cx="10986407" cy="4512310"/>
          </a:xfrm>
          <a:prstGeom prst="rect">
            <a:avLst/>
          </a:prstGeom>
        </p:spPr>
        <p:txBody>
          <a:bodyPr lIns="90109" tIns="45055" rIns="90109" bIns="45055">
            <a:noAutofit/>
          </a:bodyPr>
          <a:lstStyle>
            <a:lvl1pPr marL="369188" indent="-369188">
              <a:lnSpc>
                <a:spcPct val="110000"/>
              </a:lnSpc>
              <a:spcBef>
                <a:spcPts val="1052"/>
              </a:spcBef>
              <a:spcAft>
                <a:spcPts val="263"/>
              </a:spcAft>
              <a:buClr>
                <a:srgbClr val="E92033"/>
              </a:buClr>
              <a:buSzPct val="110000"/>
              <a:buFont typeface="Arial"/>
              <a:buChar char="•"/>
              <a:defRPr sz="2933"/>
            </a:lvl1pPr>
            <a:lvl2pPr marL="752975" indent="-300355">
              <a:lnSpc>
                <a:spcPct val="110000"/>
              </a:lnSpc>
              <a:spcBef>
                <a:spcPts val="657"/>
              </a:spcBef>
              <a:spcAft>
                <a:spcPts val="263"/>
              </a:spcAft>
              <a:buClr>
                <a:schemeClr val="bg1">
                  <a:lumMod val="65000"/>
                </a:schemeClr>
              </a:buClr>
              <a:buSzPct val="110000"/>
              <a:buFont typeface="Arial"/>
              <a:buChar char="•"/>
              <a:defRPr sz="2400"/>
            </a:lvl2pPr>
            <a:lvl3pPr marL="1126333" indent="-302442">
              <a:lnSpc>
                <a:spcPct val="110000"/>
              </a:lnSpc>
              <a:spcBef>
                <a:spcPts val="657"/>
              </a:spcBef>
              <a:spcAft>
                <a:spcPts val="263"/>
              </a:spcAft>
              <a:buClr>
                <a:schemeClr val="bg1">
                  <a:lumMod val="65000"/>
                </a:schemeClr>
              </a:buClr>
              <a:buSzPct val="110000"/>
              <a:buFont typeface="Arial"/>
              <a:buChar char="•"/>
              <a:defRPr sz="2400"/>
            </a:lvl3pPr>
            <a:lvl4pPr marL="1508036" indent="-300355">
              <a:lnSpc>
                <a:spcPct val="110000"/>
              </a:lnSpc>
              <a:spcBef>
                <a:spcPts val="657"/>
              </a:spcBef>
              <a:spcAft>
                <a:spcPts val="263"/>
              </a:spcAft>
              <a:buClr>
                <a:schemeClr val="bg1">
                  <a:lumMod val="65000"/>
                </a:schemeClr>
              </a:buClr>
              <a:buSzPct val="110000"/>
              <a:buFont typeface="Arial"/>
              <a:buChar char="•"/>
              <a:defRPr sz="2400"/>
            </a:lvl4pPr>
            <a:lvl5pPr marL="1879309" indent="-300355">
              <a:lnSpc>
                <a:spcPct val="110000"/>
              </a:lnSpc>
              <a:spcBef>
                <a:spcPts val="657"/>
              </a:spcBef>
              <a:spcAft>
                <a:spcPts val="263"/>
              </a:spcAft>
              <a:buClr>
                <a:schemeClr val="bg1">
                  <a:lumMod val="65000"/>
                </a:schemeClr>
              </a:buClr>
              <a:buSzPct val="110000"/>
              <a:buFont typeface="Arial"/>
              <a:buChar char="•"/>
              <a:defRPr sz="2400"/>
            </a:lvl5pPr>
          </a:lstStyle>
          <a:p>
            <a:pPr lvl="0"/>
            <a:r>
              <a:rPr lang="en-US" dirty="0"/>
              <a:t>Bullet points brief, using sentence case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2"/>
          <p:cNvSpPr>
            <a:spLocks noGrp="1"/>
          </p:cNvSpPr>
          <p:nvPr>
            <p:ph type="sldNum" sz="quarter" idx="10"/>
          </p:nvPr>
        </p:nvSpPr>
        <p:spPr/>
        <p:txBody>
          <a:bodyPr/>
          <a:lstStyle/>
          <a:p>
            <a:fld id="{6CABB61B-1318-8447-AA21-C5100C0A9382}" type="slidenum">
              <a:rPr lang="en-US" smtClean="0"/>
              <a:pPr/>
              <a:t>‹#›</a:t>
            </a:fld>
            <a:endParaRPr lang="en-US" dirty="0"/>
          </a:p>
        </p:txBody>
      </p:sp>
    </p:spTree>
    <p:extLst>
      <p:ext uri="{BB962C8B-B14F-4D97-AF65-F5344CB8AC3E}">
        <p14:creationId xmlns:p14="http://schemas.microsoft.com/office/powerpoint/2010/main" val="3483644606"/>
      </p:ext>
    </p:extLst>
  </p:cSld>
  <p:clrMapOvr>
    <a:masterClrMapping/>
  </p:clrMapOvr>
</p:sldLayout>
</file>

<file path=ppt/slideLayouts/slideLayout23.xml><?xml version="1.0" encoding="utf-8"?>
<p:sldLayout xmlns:p14="http://schemas.microsoft.com/office/powerpoint/2010/main" xmlns:a="http://schemas.openxmlformats.org/drawingml/2006/main" xmlns:r="http://schemas.openxmlformats.org/officeDocument/2006/relationships" xmlns:p="http://schemas.openxmlformats.org/presentationml/2006/main" userDrawn="1">
  <p:cSld name="2_content - red">
    <p:spTree>
      <p:nvGrpSpPr>
        <p:cNvPr id="1" name=""/>
        <p:cNvGrpSpPr/>
        <p:nvPr/>
      </p:nvGrpSpPr>
      <p:grpSpPr>
        <a:xfrm>
          <a:off x="0" y="0"/>
          <a:ext cx="0" cy="0"/>
          <a:chOff x="0" y="0"/>
          <a:chExt cx="0" cy="0"/>
        </a:xfrm>
      </p:grpSpPr>
      <p:sp>
        <p:nvSpPr>
          <p:cNvPr id="19" name="Content Placeholder 18"/>
          <p:cNvSpPr>
            <a:spLocks noGrp="1"/>
          </p:cNvSpPr>
          <p:nvPr>
            <p:ph sz="quarter" idx="10" hasCustomPrompt="1"/>
          </p:nvPr>
        </p:nvSpPr>
        <p:spPr>
          <a:xfrm>
            <a:off x="609602" y="1945179"/>
            <a:ext cx="10972796" cy="4411171"/>
          </a:xfrm>
        </p:spPr>
        <p:txBody>
          <a:bodyPr/>
          <a:lstStyle/>
          <a:p>
            <a:pPr lvl="0"/>
            <a:r>
              <a:rPr lang="en-US" dirty="0"/>
              <a:t>Bullet points brief, using sentence case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Slide Number Placeholder 7"/>
          <p:cNvSpPr>
            <a:spLocks noGrp="1"/>
          </p:cNvSpPr>
          <p:nvPr>
            <p:ph type="sldNum" sz="quarter" idx="4"/>
          </p:nvPr>
        </p:nvSpPr>
        <p:spPr>
          <a:xfrm>
            <a:off x="8839199" y="6492876"/>
            <a:ext cx="2743200" cy="365125"/>
          </a:xfrm>
          <a:prstGeom prst="rect">
            <a:avLst/>
          </a:prstGeom>
        </p:spPr>
        <p:txBody>
          <a:bodyPr vert="horz" lIns="91440" tIns="45720" rIns="91440" bIns="45720" rtlCol="0" anchor="ctr"/>
          <a:lstStyle>
            <a:lvl1pPr algn="r">
              <a:defRPr sz="1000">
                <a:solidFill>
                  <a:schemeClr val="tx1">
                    <a:tint val="75000"/>
                  </a:schemeClr>
                </a:solidFill>
                <a:latin typeface="+mj-lt"/>
              </a:defRPr>
            </a:lvl1pPr>
          </a:lstStyle>
          <a:p>
            <a:fld id="{2DDB3146-7E14-AF42-995F-1E34C89EE1DA}" type="slidenum">
              <a:rPr lang="en-US" smtClean="0"/>
              <a:pPr/>
              <a:t>‹#›</a:t>
            </a:fld>
            <a:endParaRPr lang="en-US" dirty="0"/>
          </a:p>
        </p:txBody>
      </p:sp>
      <p:sp>
        <p:nvSpPr>
          <p:cNvPr id="21" name="Title 1"/>
          <p:cNvSpPr>
            <a:spLocks noGrp="1"/>
          </p:cNvSpPr>
          <p:nvPr>
            <p:ph type="title" hasCustomPrompt="1"/>
          </p:nvPr>
        </p:nvSpPr>
        <p:spPr>
          <a:xfrm>
            <a:off x="609602" y="228600"/>
            <a:ext cx="10986404" cy="1143000"/>
          </a:xfrm>
          <a:prstGeom prst="rect">
            <a:avLst/>
          </a:prstGeom>
        </p:spPr>
        <p:txBody>
          <a:bodyPr lIns="90109" tIns="45055" rIns="90109" bIns="45055" anchor="ctr"/>
          <a:lstStyle>
            <a:lvl1pPr marL="0" marR="0" indent="0" algn="ctr" defTabSz="685800" rtl="0" eaLnBrk="1" fontAlgn="base" latinLnBrk="0" hangingPunct="1">
              <a:lnSpc>
                <a:spcPct val="100000"/>
              </a:lnSpc>
              <a:spcBef>
                <a:spcPct val="0"/>
              </a:spcBef>
              <a:spcAft>
                <a:spcPct val="0"/>
              </a:spcAft>
              <a:buClrTx/>
              <a:buSzTx/>
              <a:buFontTx/>
              <a:buNone/>
              <a:tabLst/>
              <a:defRPr sz="2800" b="0" i="0">
                <a:solidFill>
                  <a:schemeClr val="bg1"/>
                </a:solidFill>
                <a:latin typeface="Georgia"/>
                <a:cs typeface="Georgia"/>
              </a:defRPr>
            </a:lvl1pPr>
          </a:lstStyle>
          <a:p>
            <a:r>
              <a:rPr lang="en-US" dirty="0"/>
              <a:t>Slide title in sentence case</a:t>
            </a:r>
          </a:p>
        </p:txBody>
      </p:sp>
    </p:spTree>
    <p:extLst>
      <p:ext uri="{BB962C8B-B14F-4D97-AF65-F5344CB8AC3E}">
        <p14:creationId xmlns:p14="http://schemas.microsoft.com/office/powerpoint/2010/main" val="3705689775"/>
      </p:ext>
    </p:extLst>
  </p:cSld>
  <p:clrMapOvr>
    <a:masterClrMapping/>
  </p:clrMapOvr>
</p:sldLayout>
</file>

<file path=ppt/slideLayouts/slideLayout24.xml><?xml version="1.0" encoding="utf-8"?>
<p:sldLayout xmlns:p14="http://schemas.microsoft.com/office/powerpoint/2010/main"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94672287"/>
      </p:ext>
    </p:extLst>
  </p:cSld>
  <p:clrMapOvr>
    <a:masterClrMapping/>
  </p:clrMapOvr>
  <p:transition/>
</p:sldLayout>
</file>

<file path=ppt/slideLayouts/slideLayout3.xml><?xml version="1.0" encoding="utf-8"?>
<p:sldLayout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reserve="1">
  <p:cSld name="section divider charco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83495" y="2772828"/>
            <a:ext cx="9625012" cy="1143000"/>
          </a:xfrm>
          <a:prstGeom prst="rect">
            <a:avLst/>
          </a:prstGeom>
        </p:spPr>
        <p:txBody>
          <a:bodyPr vert="horz" lIns="68681" tIns="34340" rIns="68681" bIns="34340" anchor="ctr">
            <a:noAutofit/>
          </a:bodyPr>
          <a:lstStyle>
            <a:lvl1pPr algn="ctr">
              <a:defRPr sz="5333" b="0" i="0">
                <a:latin typeface="Georgia"/>
                <a:cs typeface="Georgia"/>
              </a:defRPr>
            </a:lvl1pPr>
          </a:lstStyle>
          <a:p>
            <a:r>
              <a:rPr lang="en-US" dirty="0"/>
              <a:t>Section Title</a:t>
            </a:r>
          </a:p>
        </p:txBody>
      </p:sp>
      <p:pic>
        <p:nvPicPr>
          <p:cNvPr id="4" name="Picture 3" descr="cooley-logo-white-2015.ai"/>
          <p:cNvPicPr>
            <a:picLocks noChangeAspect="1"/>
          </p:cNvPicPr>
          <p:nvPr/>
        </p:nvPicPr>
        <p:blipFill>
          <a:blip r:embed="rId2" cstate="print">
            <a:alphaModFix/>
            <a:extLst>
              <a:ext uri="{28A0092B-C50C-407E-A947-70E740481C1C}">
                <a14:useLocalDpi xmlns:a14="http://schemas.microsoft.com/office/drawing/2010/main" val="0"/>
              </a:ext>
            </a:extLst>
          </a:blip>
          <a:stretch>
            <a:fillRect/>
          </a:stretch>
        </p:blipFill>
        <p:spPr>
          <a:xfrm>
            <a:off x="5360050" y="5843673"/>
            <a:ext cx="1471901" cy="479632"/>
          </a:xfrm>
          <a:prstGeom prst="rect">
            <a:avLst/>
          </a:prstGeom>
        </p:spPr>
      </p:pic>
      <p:sp>
        <p:nvSpPr>
          <p:cNvPr id="8" name="Slide Number Placeholder 7"/>
          <p:cNvSpPr>
            <a:spLocks noGrp="1"/>
          </p:cNvSpPr>
          <p:nvPr>
            <p:ph type="sldNum" sz="quarter" idx="4"/>
          </p:nvPr>
        </p:nvSpPr>
        <p:spPr>
          <a:xfrm>
            <a:off x="8839199" y="6492876"/>
            <a:ext cx="2743200" cy="365125"/>
          </a:xfrm>
          <a:prstGeom prst="rect">
            <a:avLst/>
          </a:prstGeom>
        </p:spPr>
        <p:txBody>
          <a:bodyPr vert="horz" lIns="91440" tIns="45720" rIns="91440" bIns="45720" rtlCol="0" anchor="ctr"/>
          <a:lstStyle>
            <a:lvl1pPr algn="r">
              <a:defRPr sz="1000">
                <a:solidFill>
                  <a:schemeClr val="bg1">
                    <a:lumMod val="95000"/>
                  </a:schemeClr>
                </a:solidFill>
                <a:latin typeface="+mj-lt"/>
              </a:defRPr>
            </a:lvl1pPr>
          </a:lstStyle>
          <a:p>
            <a:fld id="{2DDB3146-7E14-AF42-995F-1E34C89EE1DA}" type="slidenum">
              <a:rPr lang="en-US" smtClean="0"/>
              <a:pPr/>
              <a:t>‹#›</a:t>
            </a:fld>
            <a:endParaRPr lang="en-US" dirty="0"/>
          </a:p>
        </p:txBody>
      </p:sp>
    </p:spTree>
    <p:extLst>
      <p:ext uri="{BB962C8B-B14F-4D97-AF65-F5344CB8AC3E}">
        <p14:creationId xmlns:p14="http://schemas.microsoft.com/office/powerpoint/2010/main" val="2790001174"/>
      </p:ext>
    </p:extLst>
  </p:cSld>
  <p:clrMapOvr>
    <a:masterClrMapping/>
  </p:clrMapOvr>
</p:sldLayout>
</file>

<file path=ppt/slideLayouts/slideLayout4.xml><?xml version="1.0" encoding="utf-8"?>
<p:sldLayout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reserve="1">
  <p:cSld name="section divider roy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83495" y="2772828"/>
            <a:ext cx="9625012" cy="1143000"/>
          </a:xfrm>
          <a:prstGeom prst="rect">
            <a:avLst/>
          </a:prstGeom>
        </p:spPr>
        <p:txBody>
          <a:bodyPr vert="horz" lIns="68681" tIns="34340" rIns="68681" bIns="34340" anchor="ctr">
            <a:noAutofit/>
          </a:bodyPr>
          <a:lstStyle>
            <a:lvl1pPr algn="ctr">
              <a:defRPr sz="5333" b="0" i="0">
                <a:latin typeface="Georgia"/>
                <a:cs typeface="Georgia"/>
              </a:defRPr>
            </a:lvl1pPr>
          </a:lstStyle>
          <a:p>
            <a:r>
              <a:rPr lang="en-US" dirty="0"/>
              <a:t>Section Title</a:t>
            </a:r>
          </a:p>
        </p:txBody>
      </p:sp>
      <p:pic>
        <p:nvPicPr>
          <p:cNvPr id="4" name="Picture 3" descr="cooley-logo-white-2015.ai"/>
          <p:cNvPicPr>
            <a:picLocks noChangeAspect="1"/>
          </p:cNvPicPr>
          <p:nvPr/>
        </p:nvPicPr>
        <p:blipFill>
          <a:blip r:embed="rId2" cstate="print">
            <a:alphaModFix/>
            <a:extLst>
              <a:ext uri="{28A0092B-C50C-407E-A947-70E740481C1C}">
                <a14:useLocalDpi xmlns:a14="http://schemas.microsoft.com/office/drawing/2010/main" val="0"/>
              </a:ext>
            </a:extLst>
          </a:blip>
          <a:stretch>
            <a:fillRect/>
          </a:stretch>
        </p:blipFill>
        <p:spPr>
          <a:xfrm>
            <a:off x="5360050" y="5843673"/>
            <a:ext cx="1471901" cy="479632"/>
          </a:xfrm>
          <a:prstGeom prst="rect">
            <a:avLst/>
          </a:prstGeom>
        </p:spPr>
      </p:pic>
      <p:sp>
        <p:nvSpPr>
          <p:cNvPr id="6" name="Slide Number Placeholder 7"/>
          <p:cNvSpPr>
            <a:spLocks noGrp="1"/>
          </p:cNvSpPr>
          <p:nvPr>
            <p:ph type="sldNum" sz="quarter" idx="4"/>
          </p:nvPr>
        </p:nvSpPr>
        <p:spPr>
          <a:xfrm>
            <a:off x="8839199" y="6492876"/>
            <a:ext cx="2743200" cy="365125"/>
          </a:xfrm>
          <a:prstGeom prst="rect">
            <a:avLst/>
          </a:prstGeom>
        </p:spPr>
        <p:txBody>
          <a:bodyPr vert="horz" lIns="91440" tIns="45720" rIns="91440" bIns="45720" rtlCol="0" anchor="ctr"/>
          <a:lstStyle>
            <a:lvl1pPr algn="r">
              <a:defRPr sz="1000">
                <a:solidFill>
                  <a:schemeClr val="bg1">
                    <a:lumMod val="95000"/>
                  </a:schemeClr>
                </a:solidFill>
                <a:latin typeface="+mj-lt"/>
              </a:defRPr>
            </a:lvl1pPr>
          </a:lstStyle>
          <a:p>
            <a:fld id="{2DDB3146-7E14-AF42-995F-1E34C89EE1DA}" type="slidenum">
              <a:rPr lang="en-US" smtClean="0"/>
              <a:pPr/>
              <a:t>‹#›</a:t>
            </a:fld>
            <a:endParaRPr lang="en-US" dirty="0"/>
          </a:p>
        </p:txBody>
      </p:sp>
    </p:spTree>
    <p:extLst>
      <p:ext uri="{BB962C8B-B14F-4D97-AF65-F5344CB8AC3E}">
        <p14:creationId xmlns:p14="http://schemas.microsoft.com/office/powerpoint/2010/main" val="1021568250"/>
      </p:ext>
    </p:extLst>
  </p:cSld>
  <p:clrMapOvr>
    <a:masterClrMapping/>
  </p:clrMapOvr>
</p:sldLayout>
</file>

<file path=ppt/slideLayouts/slideLayout5.xml><?xml version="1.0" encoding="utf-8"?>
<p:sldLayout xmlns:p14="http://schemas.microsoft.com/office/powerpoint/2010/main" xmlns:a="http://schemas.openxmlformats.org/drawingml/2006/main" xmlns:r="http://schemas.openxmlformats.org/officeDocument/2006/relationships" xmlns:p="http://schemas.openxmlformats.org/presentationml/2006/main" preserve="1">
  <p:cSld name="content - re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2" y="228600"/>
            <a:ext cx="10986404" cy="1143000"/>
          </a:xfrm>
          <a:prstGeom prst="rect">
            <a:avLst/>
          </a:prstGeom>
        </p:spPr>
        <p:txBody>
          <a:bodyPr lIns="90109" tIns="45055" rIns="90109" bIns="45055" anchor="ctr">
            <a:noAutofit/>
          </a:bodyPr>
          <a:lstStyle>
            <a:lvl1pPr algn="ctr">
              <a:lnSpc>
                <a:spcPct val="100000"/>
              </a:lnSpc>
              <a:defRPr sz="3700" b="0" i="0">
                <a:solidFill>
                  <a:schemeClr val="bg1"/>
                </a:solidFill>
                <a:latin typeface="Georgia"/>
                <a:cs typeface="Georgia"/>
              </a:defRPr>
            </a:lvl1pPr>
          </a:lstStyle>
          <a:p>
            <a:r>
              <a:rPr lang="en-US" dirty="0"/>
              <a:t>Slide Title in Title Case</a:t>
            </a:r>
          </a:p>
        </p:txBody>
      </p:sp>
      <p:sp>
        <p:nvSpPr>
          <p:cNvPr id="5" name="Content Placeholder 2"/>
          <p:cNvSpPr>
            <a:spLocks noGrp="1"/>
          </p:cNvSpPr>
          <p:nvPr>
            <p:ph idx="1" hasCustomPrompt="1"/>
          </p:nvPr>
        </p:nvSpPr>
        <p:spPr>
          <a:xfrm>
            <a:off x="609600" y="1844040"/>
            <a:ext cx="10986407" cy="4512310"/>
          </a:xfrm>
          <a:prstGeom prst="rect">
            <a:avLst/>
          </a:prstGeom>
        </p:spPr>
        <p:txBody>
          <a:bodyPr lIns="90109" tIns="45055" rIns="90109" bIns="45055">
            <a:noAutofit/>
          </a:bodyPr>
          <a:lstStyle>
            <a:lvl1pPr marL="369188" indent="-369188">
              <a:lnSpc>
                <a:spcPct val="110000"/>
              </a:lnSpc>
              <a:spcBef>
                <a:spcPts val="1052"/>
              </a:spcBef>
              <a:spcAft>
                <a:spcPts val="263"/>
              </a:spcAft>
              <a:buClr>
                <a:srgbClr val="E92033"/>
              </a:buClr>
              <a:buSzPct val="110000"/>
              <a:buFont typeface="Arial"/>
              <a:buChar char="•"/>
              <a:defRPr sz="2933" baseline="0"/>
            </a:lvl1pPr>
            <a:lvl2pPr marL="752975" indent="-300355">
              <a:lnSpc>
                <a:spcPct val="110000"/>
              </a:lnSpc>
              <a:spcBef>
                <a:spcPts val="657"/>
              </a:spcBef>
              <a:spcAft>
                <a:spcPts val="263"/>
              </a:spcAft>
              <a:buClr>
                <a:schemeClr val="bg1">
                  <a:lumMod val="65000"/>
                </a:schemeClr>
              </a:buClr>
              <a:buSzPct val="110000"/>
              <a:buFont typeface="Arial"/>
              <a:buChar char="•"/>
              <a:defRPr sz="2400"/>
            </a:lvl2pPr>
            <a:lvl3pPr marL="1126333" indent="-302442">
              <a:lnSpc>
                <a:spcPct val="110000"/>
              </a:lnSpc>
              <a:spcBef>
                <a:spcPts val="657"/>
              </a:spcBef>
              <a:spcAft>
                <a:spcPts val="263"/>
              </a:spcAft>
              <a:buClr>
                <a:schemeClr val="bg1">
                  <a:lumMod val="65000"/>
                </a:schemeClr>
              </a:buClr>
              <a:buSzPct val="110000"/>
              <a:buFont typeface="Arial"/>
              <a:buChar char="•"/>
              <a:defRPr sz="2400"/>
            </a:lvl3pPr>
            <a:lvl4pPr marL="1508036" indent="-300355">
              <a:lnSpc>
                <a:spcPct val="110000"/>
              </a:lnSpc>
              <a:spcBef>
                <a:spcPts val="657"/>
              </a:spcBef>
              <a:spcAft>
                <a:spcPts val="263"/>
              </a:spcAft>
              <a:buClr>
                <a:schemeClr val="bg1">
                  <a:lumMod val="65000"/>
                </a:schemeClr>
              </a:buClr>
              <a:buSzPct val="110000"/>
              <a:buFont typeface="Arial"/>
              <a:buChar char="•"/>
              <a:defRPr sz="2400"/>
            </a:lvl4pPr>
            <a:lvl5pPr marL="1879309" indent="-300355">
              <a:lnSpc>
                <a:spcPct val="110000"/>
              </a:lnSpc>
              <a:spcBef>
                <a:spcPts val="657"/>
              </a:spcBef>
              <a:spcAft>
                <a:spcPts val="263"/>
              </a:spcAft>
              <a:buClr>
                <a:schemeClr val="bg1">
                  <a:lumMod val="65000"/>
                </a:schemeClr>
              </a:buClr>
              <a:buSzPct val="110000"/>
              <a:buFont typeface="Arial"/>
              <a:buChar char="•"/>
              <a:defRPr sz="2400"/>
            </a:lvl5pPr>
          </a:lstStyle>
          <a:p>
            <a:pPr lvl="0"/>
            <a:r>
              <a:rPr lang="en-US" dirty="0"/>
              <a:t>Bullet points brief, using sentence case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7"/>
          <p:cNvSpPr>
            <a:spLocks noGrp="1"/>
          </p:cNvSpPr>
          <p:nvPr>
            <p:ph type="sldNum" sz="quarter" idx="4"/>
          </p:nvPr>
        </p:nvSpPr>
        <p:spPr>
          <a:xfrm>
            <a:off x="8839199" y="6492876"/>
            <a:ext cx="2743200" cy="365125"/>
          </a:xfrm>
          <a:prstGeom prst="rect">
            <a:avLst/>
          </a:prstGeom>
        </p:spPr>
        <p:txBody>
          <a:bodyPr vert="horz" lIns="91440" tIns="45720" rIns="91440" bIns="45720" rtlCol="0" anchor="ctr"/>
          <a:lstStyle>
            <a:lvl1pPr algn="r">
              <a:defRPr sz="1000">
                <a:solidFill>
                  <a:srgbClr val="898989"/>
                </a:solidFill>
                <a:latin typeface="+mj-lt"/>
              </a:defRPr>
            </a:lvl1pPr>
          </a:lstStyle>
          <a:p>
            <a:fld id="{2DDB3146-7E14-AF42-995F-1E34C89EE1DA}" type="slidenum">
              <a:rPr lang="en-US" smtClean="0"/>
              <a:pPr/>
              <a:t>‹#›</a:t>
            </a:fld>
            <a:endParaRPr lang="en-US" dirty="0"/>
          </a:p>
        </p:txBody>
      </p:sp>
    </p:spTree>
    <p:extLst>
      <p:ext uri="{BB962C8B-B14F-4D97-AF65-F5344CB8AC3E}">
        <p14:creationId xmlns:p14="http://schemas.microsoft.com/office/powerpoint/2010/main" val="1452911593"/>
      </p:ext>
    </p:extLst>
  </p:cSld>
  <p:clrMapOvr>
    <a:masterClrMapping/>
  </p:clrMapOvr>
</p:sldLayout>
</file>

<file path=ppt/slideLayouts/slideLayout6.xml><?xml version="1.0" encoding="utf-8"?>
<p:sldLayout xmlns:p14="http://schemas.microsoft.com/office/powerpoint/2010/main" xmlns:a="http://schemas.openxmlformats.org/drawingml/2006/main" xmlns:r="http://schemas.openxmlformats.org/officeDocument/2006/relationships" xmlns:p="http://schemas.openxmlformats.org/presentationml/2006/main" preserve="1">
  <p:cSld name="content - navy">
    <p:spTree>
      <p:nvGrpSpPr>
        <p:cNvPr id="1" name=""/>
        <p:cNvGrpSpPr/>
        <p:nvPr/>
      </p:nvGrpSpPr>
      <p:grpSpPr>
        <a:xfrm>
          <a:off x="0" y="0"/>
          <a:ext cx="0" cy="0"/>
          <a:chOff x="0" y="0"/>
          <a:chExt cx="0" cy="0"/>
        </a:xfrm>
      </p:grpSpPr>
      <p:sp>
        <p:nvSpPr>
          <p:cNvPr id="8" name="Rectangle 7"/>
          <p:cNvSpPr/>
          <p:nvPr/>
        </p:nvSpPr>
        <p:spPr bwMode="auto">
          <a:xfrm>
            <a:off x="0" y="0"/>
            <a:ext cx="12192000" cy="1600200"/>
          </a:xfrm>
          <a:prstGeom prst="rect">
            <a:avLst/>
          </a:prstGeom>
          <a:solidFill>
            <a:srgbClr val="002269"/>
          </a:solidFill>
          <a:ln w="12699" cap="flat" cmpd="sng" algn="ctr">
            <a:noFill/>
            <a:prstDash val="solid"/>
            <a:round/>
            <a:headEnd type="none" w="sm" len="sm"/>
            <a:tailEnd type="none" w="sm" len="sm"/>
          </a:ln>
          <a:effectLst/>
        </p:spPr>
        <p:txBody>
          <a:bodyPr vert="horz" wrap="none" lIns="91575" tIns="45787" rIns="91575" bIns="45787" numCol="1" rtlCol="0" anchor="ctr" anchorCtr="0" compatLnSpc="1">
            <a:prstTxWarp prst="textNoShape">
              <a:avLst/>
            </a:prstTxWarp>
          </a:bodyPr>
          <a:lstStyle/>
          <a:p>
            <a:pPr marL="0" marR="0" indent="0" algn="l" defTabSz="915718"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10" charset="0"/>
            </a:endParaRPr>
          </a:p>
        </p:txBody>
      </p:sp>
      <p:sp>
        <p:nvSpPr>
          <p:cNvPr id="2" name="Title 1"/>
          <p:cNvSpPr>
            <a:spLocks noGrp="1"/>
          </p:cNvSpPr>
          <p:nvPr>
            <p:ph type="title" hasCustomPrompt="1"/>
          </p:nvPr>
        </p:nvSpPr>
        <p:spPr>
          <a:xfrm>
            <a:off x="609602" y="228600"/>
            <a:ext cx="10986404" cy="1143000"/>
          </a:xfrm>
          <a:prstGeom prst="rect">
            <a:avLst/>
          </a:prstGeom>
        </p:spPr>
        <p:txBody>
          <a:bodyPr lIns="90109" tIns="45055" rIns="90109" bIns="45055" anchor="ctr">
            <a:noAutofit/>
          </a:bodyPr>
          <a:lstStyle>
            <a:lvl1pPr marL="0" marR="0" indent="0" algn="ctr" defTabSz="914400" rtl="0" eaLnBrk="1" fontAlgn="base" latinLnBrk="0" hangingPunct="1">
              <a:lnSpc>
                <a:spcPct val="100000"/>
              </a:lnSpc>
              <a:spcBef>
                <a:spcPct val="0"/>
              </a:spcBef>
              <a:spcAft>
                <a:spcPct val="0"/>
              </a:spcAft>
              <a:buClrTx/>
              <a:buSzTx/>
              <a:buFontTx/>
              <a:buNone/>
              <a:tabLst/>
              <a:defRPr sz="3733" b="0" i="0">
                <a:solidFill>
                  <a:schemeClr val="bg1"/>
                </a:solidFill>
                <a:latin typeface="Georgia"/>
                <a:cs typeface="Georgia"/>
              </a:defRPr>
            </a:lvl1pPr>
          </a:lstStyle>
          <a:p>
            <a:r>
              <a:rPr kumimoji="0" lang="en-US" sz="3700" b="0" i="0" u="none" strike="noStrike" kern="0" cap="none" spc="0" normalizeH="0" baseline="0" noProof="0" dirty="0">
                <a:ln>
                  <a:noFill/>
                </a:ln>
                <a:solidFill>
                  <a:srgbClr val="FFFFFF"/>
                </a:solidFill>
                <a:effectLst/>
                <a:uLnTx/>
                <a:uFillTx/>
                <a:latin typeface="Georgia" charset="0"/>
                <a:ea typeface="Georgia" charset="0"/>
                <a:cs typeface="Georgia" charset="0"/>
              </a:rPr>
              <a:t>Slide Title in Title Case</a:t>
            </a:r>
            <a:endParaRPr lang="en-US" dirty="0"/>
          </a:p>
        </p:txBody>
      </p:sp>
      <p:sp>
        <p:nvSpPr>
          <p:cNvPr id="5" name="Content Placeholder 2"/>
          <p:cNvSpPr>
            <a:spLocks noGrp="1"/>
          </p:cNvSpPr>
          <p:nvPr>
            <p:ph idx="1" hasCustomPrompt="1"/>
          </p:nvPr>
        </p:nvSpPr>
        <p:spPr>
          <a:xfrm>
            <a:off x="609600" y="1844040"/>
            <a:ext cx="10986407" cy="4512310"/>
          </a:xfrm>
          <a:prstGeom prst="rect">
            <a:avLst/>
          </a:prstGeom>
        </p:spPr>
        <p:txBody>
          <a:bodyPr lIns="90109" tIns="45055" rIns="90109" bIns="45055">
            <a:noAutofit/>
          </a:bodyPr>
          <a:lstStyle>
            <a:lvl1pPr marL="369188" indent="-369188">
              <a:lnSpc>
                <a:spcPct val="110000"/>
              </a:lnSpc>
              <a:spcBef>
                <a:spcPts val="1052"/>
              </a:spcBef>
              <a:spcAft>
                <a:spcPts val="263"/>
              </a:spcAft>
              <a:buClr>
                <a:srgbClr val="E92033"/>
              </a:buClr>
              <a:buSzPct val="110000"/>
              <a:buFont typeface="Arial"/>
              <a:buChar char="•"/>
              <a:defRPr sz="2933"/>
            </a:lvl1pPr>
            <a:lvl2pPr marL="752975" indent="-300355">
              <a:lnSpc>
                <a:spcPct val="110000"/>
              </a:lnSpc>
              <a:spcBef>
                <a:spcPts val="657"/>
              </a:spcBef>
              <a:spcAft>
                <a:spcPts val="263"/>
              </a:spcAft>
              <a:buClr>
                <a:schemeClr val="bg1">
                  <a:lumMod val="65000"/>
                </a:schemeClr>
              </a:buClr>
              <a:buSzPct val="110000"/>
              <a:buFont typeface="Arial"/>
              <a:buChar char="•"/>
              <a:defRPr sz="2400"/>
            </a:lvl2pPr>
            <a:lvl3pPr marL="1126333" indent="-302442">
              <a:lnSpc>
                <a:spcPct val="110000"/>
              </a:lnSpc>
              <a:spcBef>
                <a:spcPts val="657"/>
              </a:spcBef>
              <a:spcAft>
                <a:spcPts val="263"/>
              </a:spcAft>
              <a:buClr>
                <a:schemeClr val="bg1">
                  <a:lumMod val="65000"/>
                </a:schemeClr>
              </a:buClr>
              <a:buSzPct val="110000"/>
              <a:buFont typeface="Arial"/>
              <a:buChar char="•"/>
              <a:defRPr sz="2400"/>
            </a:lvl3pPr>
            <a:lvl4pPr marL="1508036" indent="-300355">
              <a:lnSpc>
                <a:spcPct val="110000"/>
              </a:lnSpc>
              <a:spcBef>
                <a:spcPts val="657"/>
              </a:spcBef>
              <a:spcAft>
                <a:spcPts val="263"/>
              </a:spcAft>
              <a:buClr>
                <a:schemeClr val="bg1">
                  <a:lumMod val="65000"/>
                </a:schemeClr>
              </a:buClr>
              <a:buSzPct val="110000"/>
              <a:buFont typeface="Arial"/>
              <a:buChar char="•"/>
              <a:defRPr sz="2400"/>
            </a:lvl4pPr>
            <a:lvl5pPr marL="1879309" indent="-300355">
              <a:lnSpc>
                <a:spcPct val="110000"/>
              </a:lnSpc>
              <a:spcBef>
                <a:spcPts val="657"/>
              </a:spcBef>
              <a:spcAft>
                <a:spcPts val="263"/>
              </a:spcAft>
              <a:buClr>
                <a:schemeClr val="bg1">
                  <a:lumMod val="65000"/>
                </a:schemeClr>
              </a:buClr>
              <a:buSzPct val="110000"/>
              <a:buFont typeface="Arial"/>
              <a:buChar char="•"/>
              <a:defRPr sz="2400"/>
            </a:lvl5pPr>
          </a:lstStyle>
          <a:p>
            <a:pPr lvl="0"/>
            <a:r>
              <a:rPr lang="en-US" dirty="0"/>
              <a:t>Bullet points brief, using sentence case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7"/>
          <p:cNvSpPr>
            <a:spLocks noGrp="1"/>
          </p:cNvSpPr>
          <p:nvPr>
            <p:ph type="sldNum" sz="quarter" idx="4"/>
          </p:nvPr>
        </p:nvSpPr>
        <p:spPr>
          <a:xfrm>
            <a:off x="8839199" y="6492876"/>
            <a:ext cx="2743200" cy="365125"/>
          </a:xfrm>
          <a:prstGeom prst="rect">
            <a:avLst/>
          </a:prstGeom>
        </p:spPr>
        <p:txBody>
          <a:bodyPr vert="horz" lIns="91440" tIns="45720" rIns="91440" bIns="45720" rtlCol="0" anchor="ctr"/>
          <a:lstStyle>
            <a:lvl1pPr algn="r">
              <a:defRPr sz="1000">
                <a:solidFill>
                  <a:srgbClr val="898989"/>
                </a:solidFill>
                <a:latin typeface="+mj-lt"/>
              </a:defRPr>
            </a:lvl1pPr>
          </a:lstStyle>
          <a:p>
            <a:fld id="{2DDB3146-7E14-AF42-995F-1E34C89EE1DA}" type="slidenum">
              <a:rPr lang="en-US" smtClean="0"/>
              <a:pPr/>
              <a:t>‹#›</a:t>
            </a:fld>
            <a:endParaRPr lang="en-US" dirty="0"/>
          </a:p>
        </p:txBody>
      </p:sp>
    </p:spTree>
    <p:extLst>
      <p:ext uri="{BB962C8B-B14F-4D97-AF65-F5344CB8AC3E}">
        <p14:creationId xmlns:p14="http://schemas.microsoft.com/office/powerpoint/2010/main" val="1365276465"/>
      </p:ext>
    </p:extLst>
  </p:cSld>
  <p:clrMapOvr>
    <a:masterClrMapping/>
  </p:clrMapOvr>
</p:sldLayout>
</file>

<file path=ppt/slideLayouts/slideLayout7.xml><?xml version="1.0" encoding="utf-8"?>
<p:sldLayout xmlns:p14="http://schemas.microsoft.com/office/powerpoint/2010/main" xmlns:a="http://schemas.openxmlformats.org/drawingml/2006/main" xmlns:r="http://schemas.openxmlformats.org/officeDocument/2006/relationships" xmlns:p="http://schemas.openxmlformats.org/presentationml/2006/main" preserve="1">
  <p:cSld name="content - charcoal">
    <p:spTree>
      <p:nvGrpSpPr>
        <p:cNvPr id="1" name=""/>
        <p:cNvGrpSpPr/>
        <p:nvPr/>
      </p:nvGrpSpPr>
      <p:grpSpPr>
        <a:xfrm>
          <a:off x="0" y="0"/>
          <a:ext cx="0" cy="0"/>
          <a:chOff x="0" y="0"/>
          <a:chExt cx="0" cy="0"/>
        </a:xfrm>
      </p:grpSpPr>
      <p:sp>
        <p:nvSpPr>
          <p:cNvPr id="8" name="Rectangle 7"/>
          <p:cNvSpPr/>
          <p:nvPr/>
        </p:nvSpPr>
        <p:spPr bwMode="auto">
          <a:xfrm>
            <a:off x="0" y="0"/>
            <a:ext cx="12192000" cy="1600200"/>
          </a:xfrm>
          <a:prstGeom prst="rect">
            <a:avLst/>
          </a:prstGeom>
          <a:solidFill>
            <a:schemeClr val="accent2"/>
          </a:solidFill>
          <a:ln w="12699" cap="flat" cmpd="sng" algn="ctr">
            <a:noFill/>
            <a:prstDash val="solid"/>
            <a:round/>
            <a:headEnd type="none" w="sm" len="sm"/>
            <a:tailEnd type="none" w="sm" len="sm"/>
          </a:ln>
          <a:effectLst/>
        </p:spPr>
        <p:txBody>
          <a:bodyPr vert="horz" wrap="none" lIns="91575" tIns="45787" rIns="91575" bIns="45787" numCol="1" rtlCol="0" anchor="ctr" anchorCtr="0" compatLnSpc="1">
            <a:prstTxWarp prst="textNoShape">
              <a:avLst/>
            </a:prstTxWarp>
          </a:bodyPr>
          <a:lstStyle/>
          <a:p>
            <a:pPr marL="0" marR="0" indent="0" algn="l" defTabSz="915718"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10" charset="0"/>
            </a:endParaRPr>
          </a:p>
        </p:txBody>
      </p:sp>
      <p:sp>
        <p:nvSpPr>
          <p:cNvPr id="2" name="Title 1"/>
          <p:cNvSpPr>
            <a:spLocks noGrp="1"/>
          </p:cNvSpPr>
          <p:nvPr>
            <p:ph type="title" hasCustomPrompt="1"/>
          </p:nvPr>
        </p:nvSpPr>
        <p:spPr>
          <a:xfrm>
            <a:off x="609602" y="228600"/>
            <a:ext cx="10986404" cy="1143000"/>
          </a:xfrm>
          <a:prstGeom prst="rect">
            <a:avLst/>
          </a:prstGeom>
        </p:spPr>
        <p:txBody>
          <a:bodyPr lIns="90109" tIns="45055" rIns="90109" bIns="45055" anchor="ctr">
            <a:noAutofit/>
          </a:bodyPr>
          <a:lstStyle>
            <a:lvl1pPr marL="0" marR="0" indent="0" algn="ctr" defTabSz="914400" rtl="0" eaLnBrk="1" fontAlgn="base" latinLnBrk="0" hangingPunct="1">
              <a:lnSpc>
                <a:spcPct val="100000"/>
              </a:lnSpc>
              <a:spcBef>
                <a:spcPct val="0"/>
              </a:spcBef>
              <a:spcAft>
                <a:spcPct val="0"/>
              </a:spcAft>
              <a:buClrTx/>
              <a:buSzTx/>
              <a:buFontTx/>
              <a:buNone/>
              <a:tabLst/>
              <a:defRPr sz="3733" b="0" i="0">
                <a:solidFill>
                  <a:schemeClr val="bg1"/>
                </a:solidFill>
                <a:latin typeface="Georgia"/>
                <a:cs typeface="Georgia"/>
              </a:defRPr>
            </a:lvl1pPr>
          </a:lstStyle>
          <a:p>
            <a:r>
              <a:rPr kumimoji="0" lang="en-US" sz="3700" b="0" i="0" u="none" strike="noStrike" kern="0" cap="none" spc="0" normalizeH="0" baseline="0" noProof="0" dirty="0">
                <a:ln>
                  <a:noFill/>
                </a:ln>
                <a:solidFill>
                  <a:srgbClr val="FFFFFF"/>
                </a:solidFill>
                <a:effectLst/>
                <a:uLnTx/>
                <a:uFillTx/>
                <a:latin typeface="Georgia" charset="0"/>
                <a:ea typeface="Georgia" charset="0"/>
                <a:cs typeface="Georgia" charset="0"/>
              </a:rPr>
              <a:t>Slide Title in Title Case</a:t>
            </a:r>
            <a:endParaRPr lang="en-US" dirty="0"/>
          </a:p>
        </p:txBody>
      </p:sp>
      <p:sp>
        <p:nvSpPr>
          <p:cNvPr id="5" name="Content Placeholder 2"/>
          <p:cNvSpPr>
            <a:spLocks noGrp="1"/>
          </p:cNvSpPr>
          <p:nvPr>
            <p:ph idx="1" hasCustomPrompt="1"/>
          </p:nvPr>
        </p:nvSpPr>
        <p:spPr>
          <a:xfrm>
            <a:off x="609600" y="1844040"/>
            <a:ext cx="10986407" cy="4512310"/>
          </a:xfrm>
          <a:prstGeom prst="rect">
            <a:avLst/>
          </a:prstGeom>
        </p:spPr>
        <p:txBody>
          <a:bodyPr lIns="90109" tIns="45055" rIns="90109" bIns="45055">
            <a:noAutofit/>
          </a:bodyPr>
          <a:lstStyle>
            <a:lvl1pPr marL="369188" indent="-369188">
              <a:lnSpc>
                <a:spcPct val="110000"/>
              </a:lnSpc>
              <a:spcBef>
                <a:spcPts val="1052"/>
              </a:spcBef>
              <a:spcAft>
                <a:spcPts val="263"/>
              </a:spcAft>
              <a:buClr>
                <a:srgbClr val="E92033"/>
              </a:buClr>
              <a:buSzPct val="110000"/>
              <a:buFont typeface="Arial"/>
              <a:buChar char="•"/>
              <a:defRPr sz="2933"/>
            </a:lvl1pPr>
            <a:lvl2pPr marL="752975" indent="-300355">
              <a:lnSpc>
                <a:spcPct val="110000"/>
              </a:lnSpc>
              <a:spcBef>
                <a:spcPts val="657"/>
              </a:spcBef>
              <a:spcAft>
                <a:spcPts val="263"/>
              </a:spcAft>
              <a:buClr>
                <a:schemeClr val="bg1">
                  <a:lumMod val="65000"/>
                </a:schemeClr>
              </a:buClr>
              <a:buSzPct val="110000"/>
              <a:buFont typeface="Arial"/>
              <a:buChar char="•"/>
              <a:defRPr sz="2400"/>
            </a:lvl2pPr>
            <a:lvl3pPr marL="1126333" indent="-302442">
              <a:lnSpc>
                <a:spcPct val="110000"/>
              </a:lnSpc>
              <a:spcBef>
                <a:spcPts val="657"/>
              </a:spcBef>
              <a:spcAft>
                <a:spcPts val="263"/>
              </a:spcAft>
              <a:buClr>
                <a:schemeClr val="bg1">
                  <a:lumMod val="65000"/>
                </a:schemeClr>
              </a:buClr>
              <a:buSzPct val="110000"/>
              <a:buFont typeface="Arial"/>
              <a:buChar char="•"/>
              <a:defRPr sz="2400"/>
            </a:lvl3pPr>
            <a:lvl4pPr marL="1508036" indent="-300355">
              <a:lnSpc>
                <a:spcPct val="110000"/>
              </a:lnSpc>
              <a:spcBef>
                <a:spcPts val="657"/>
              </a:spcBef>
              <a:spcAft>
                <a:spcPts val="263"/>
              </a:spcAft>
              <a:buClr>
                <a:schemeClr val="bg1">
                  <a:lumMod val="65000"/>
                </a:schemeClr>
              </a:buClr>
              <a:buSzPct val="110000"/>
              <a:buFont typeface="Arial"/>
              <a:buChar char="•"/>
              <a:defRPr sz="2400"/>
            </a:lvl4pPr>
            <a:lvl5pPr marL="1879309" indent="-300355">
              <a:lnSpc>
                <a:spcPct val="110000"/>
              </a:lnSpc>
              <a:spcBef>
                <a:spcPts val="657"/>
              </a:spcBef>
              <a:spcAft>
                <a:spcPts val="263"/>
              </a:spcAft>
              <a:buClr>
                <a:schemeClr val="bg1">
                  <a:lumMod val="65000"/>
                </a:schemeClr>
              </a:buClr>
              <a:buSzPct val="110000"/>
              <a:buFont typeface="Arial"/>
              <a:buChar char="•"/>
              <a:defRPr sz="2400"/>
            </a:lvl5pPr>
          </a:lstStyle>
          <a:p>
            <a:pPr lvl="0"/>
            <a:r>
              <a:rPr lang="en-US" dirty="0"/>
              <a:t>Bullet points brief, using sentence case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7"/>
          <p:cNvSpPr>
            <a:spLocks noGrp="1"/>
          </p:cNvSpPr>
          <p:nvPr>
            <p:ph type="sldNum" sz="quarter" idx="4"/>
          </p:nvPr>
        </p:nvSpPr>
        <p:spPr>
          <a:xfrm>
            <a:off x="8839199" y="6492876"/>
            <a:ext cx="2743200" cy="365125"/>
          </a:xfrm>
          <a:prstGeom prst="rect">
            <a:avLst/>
          </a:prstGeom>
        </p:spPr>
        <p:txBody>
          <a:bodyPr vert="horz" lIns="91440" tIns="45720" rIns="91440" bIns="45720" rtlCol="0" anchor="ctr"/>
          <a:lstStyle>
            <a:lvl1pPr algn="r">
              <a:defRPr sz="1000">
                <a:solidFill>
                  <a:srgbClr val="898989"/>
                </a:solidFill>
                <a:latin typeface="+mj-lt"/>
              </a:defRPr>
            </a:lvl1pPr>
          </a:lstStyle>
          <a:p>
            <a:fld id="{2DDB3146-7E14-AF42-995F-1E34C89EE1DA}" type="slidenum">
              <a:rPr lang="en-US" smtClean="0"/>
              <a:pPr/>
              <a:t>‹#›</a:t>
            </a:fld>
            <a:endParaRPr lang="en-US" dirty="0"/>
          </a:p>
        </p:txBody>
      </p:sp>
    </p:spTree>
    <p:extLst>
      <p:ext uri="{BB962C8B-B14F-4D97-AF65-F5344CB8AC3E}">
        <p14:creationId xmlns:p14="http://schemas.microsoft.com/office/powerpoint/2010/main" val="2544337406"/>
      </p:ext>
    </p:extLst>
  </p:cSld>
  <p:clrMapOvr>
    <a:masterClrMapping/>
  </p:clrMapOvr>
</p:sldLayout>
</file>

<file path=ppt/slideLayouts/slideLayout8.xml><?xml version="1.0" encoding="utf-8"?>
<p:sldLayout xmlns:p14="http://schemas.microsoft.com/office/powerpoint/2010/main" xmlns:a="http://schemas.openxmlformats.org/drawingml/2006/main" xmlns:r="http://schemas.openxmlformats.org/officeDocument/2006/relationships" xmlns:p="http://schemas.openxmlformats.org/presentationml/2006/main" preserve="1">
  <p:cSld name="content - royal blue">
    <p:spTree>
      <p:nvGrpSpPr>
        <p:cNvPr id="1" name=""/>
        <p:cNvGrpSpPr/>
        <p:nvPr/>
      </p:nvGrpSpPr>
      <p:grpSpPr>
        <a:xfrm>
          <a:off x="0" y="0"/>
          <a:ext cx="0" cy="0"/>
          <a:chOff x="0" y="0"/>
          <a:chExt cx="0" cy="0"/>
        </a:xfrm>
      </p:grpSpPr>
      <p:sp>
        <p:nvSpPr>
          <p:cNvPr id="8" name="Rectangle 7"/>
          <p:cNvSpPr/>
          <p:nvPr/>
        </p:nvSpPr>
        <p:spPr bwMode="auto">
          <a:xfrm>
            <a:off x="0" y="0"/>
            <a:ext cx="12192000" cy="1600200"/>
          </a:xfrm>
          <a:prstGeom prst="rect">
            <a:avLst/>
          </a:prstGeom>
          <a:solidFill>
            <a:srgbClr val="5046FF"/>
          </a:solidFill>
          <a:ln w="12699" cap="flat" cmpd="sng" algn="ctr">
            <a:noFill/>
            <a:prstDash val="solid"/>
            <a:round/>
            <a:headEnd type="none" w="sm" len="sm"/>
            <a:tailEnd type="none" w="sm" len="sm"/>
          </a:ln>
          <a:effectLst/>
        </p:spPr>
        <p:txBody>
          <a:bodyPr vert="horz" wrap="none" lIns="91575" tIns="45787" rIns="91575" bIns="45787" numCol="1" rtlCol="0" anchor="ctr" anchorCtr="0" compatLnSpc="1">
            <a:prstTxWarp prst="textNoShape">
              <a:avLst/>
            </a:prstTxWarp>
          </a:bodyPr>
          <a:lstStyle/>
          <a:p>
            <a:pPr marL="0" marR="0" indent="0" algn="l" defTabSz="915718"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10" charset="0"/>
            </a:endParaRPr>
          </a:p>
        </p:txBody>
      </p:sp>
      <p:sp>
        <p:nvSpPr>
          <p:cNvPr id="2" name="Title 1"/>
          <p:cNvSpPr>
            <a:spLocks noGrp="1"/>
          </p:cNvSpPr>
          <p:nvPr>
            <p:ph type="title" hasCustomPrompt="1"/>
          </p:nvPr>
        </p:nvSpPr>
        <p:spPr>
          <a:xfrm>
            <a:off x="609602" y="228600"/>
            <a:ext cx="10986404" cy="1143000"/>
          </a:xfrm>
          <a:prstGeom prst="rect">
            <a:avLst/>
          </a:prstGeom>
        </p:spPr>
        <p:txBody>
          <a:bodyPr lIns="90109" tIns="45055" rIns="90109" bIns="45055" anchor="ctr">
            <a:noAutofit/>
          </a:bodyPr>
          <a:lstStyle>
            <a:lvl1pPr marL="0" marR="0" indent="0" algn="ctr" defTabSz="914400" rtl="0" eaLnBrk="1" fontAlgn="base" latinLnBrk="0" hangingPunct="1">
              <a:lnSpc>
                <a:spcPct val="100000"/>
              </a:lnSpc>
              <a:spcBef>
                <a:spcPct val="0"/>
              </a:spcBef>
              <a:spcAft>
                <a:spcPct val="0"/>
              </a:spcAft>
              <a:buClrTx/>
              <a:buSzTx/>
              <a:buFontTx/>
              <a:buNone/>
              <a:tabLst/>
              <a:defRPr sz="3733" b="0" i="0">
                <a:solidFill>
                  <a:schemeClr val="bg1"/>
                </a:solidFill>
                <a:latin typeface="Georgia"/>
                <a:cs typeface="Georgia"/>
              </a:defRPr>
            </a:lvl1pPr>
          </a:lstStyle>
          <a:p>
            <a:r>
              <a:rPr kumimoji="0" lang="en-US" sz="3700" b="0" i="0" u="none" strike="noStrike" kern="0" cap="none" spc="0" normalizeH="0" baseline="0" noProof="0" dirty="0">
                <a:ln>
                  <a:noFill/>
                </a:ln>
                <a:solidFill>
                  <a:srgbClr val="FFFFFF"/>
                </a:solidFill>
                <a:effectLst/>
                <a:uLnTx/>
                <a:uFillTx/>
                <a:latin typeface="Georgia" charset="0"/>
                <a:ea typeface="Georgia" charset="0"/>
                <a:cs typeface="Georgia" charset="0"/>
              </a:rPr>
              <a:t>Slide Title in Title Case</a:t>
            </a:r>
            <a:endParaRPr lang="en-US" dirty="0"/>
          </a:p>
        </p:txBody>
      </p:sp>
      <p:sp>
        <p:nvSpPr>
          <p:cNvPr id="5" name="Content Placeholder 2"/>
          <p:cNvSpPr>
            <a:spLocks noGrp="1"/>
          </p:cNvSpPr>
          <p:nvPr>
            <p:ph idx="1" hasCustomPrompt="1"/>
          </p:nvPr>
        </p:nvSpPr>
        <p:spPr>
          <a:xfrm>
            <a:off x="609600" y="1844040"/>
            <a:ext cx="10986407" cy="4512310"/>
          </a:xfrm>
          <a:prstGeom prst="rect">
            <a:avLst/>
          </a:prstGeom>
        </p:spPr>
        <p:txBody>
          <a:bodyPr lIns="90109" tIns="45055" rIns="90109" bIns="45055">
            <a:noAutofit/>
          </a:bodyPr>
          <a:lstStyle>
            <a:lvl1pPr marL="369188" indent="-369188">
              <a:lnSpc>
                <a:spcPct val="110000"/>
              </a:lnSpc>
              <a:spcBef>
                <a:spcPts val="1052"/>
              </a:spcBef>
              <a:spcAft>
                <a:spcPts val="263"/>
              </a:spcAft>
              <a:buClr>
                <a:srgbClr val="E92033"/>
              </a:buClr>
              <a:buSzPct val="110000"/>
              <a:buFont typeface="Arial"/>
              <a:buChar char="•"/>
              <a:defRPr sz="2933"/>
            </a:lvl1pPr>
            <a:lvl2pPr marL="752975" indent="-300355">
              <a:lnSpc>
                <a:spcPct val="110000"/>
              </a:lnSpc>
              <a:spcBef>
                <a:spcPts val="657"/>
              </a:spcBef>
              <a:spcAft>
                <a:spcPts val="263"/>
              </a:spcAft>
              <a:buClr>
                <a:schemeClr val="bg1">
                  <a:lumMod val="65000"/>
                </a:schemeClr>
              </a:buClr>
              <a:buSzPct val="110000"/>
              <a:buFont typeface="Arial"/>
              <a:buChar char="•"/>
              <a:defRPr sz="2400"/>
            </a:lvl2pPr>
            <a:lvl3pPr marL="1126333" indent="-302442">
              <a:lnSpc>
                <a:spcPct val="110000"/>
              </a:lnSpc>
              <a:spcBef>
                <a:spcPts val="657"/>
              </a:spcBef>
              <a:spcAft>
                <a:spcPts val="263"/>
              </a:spcAft>
              <a:buClr>
                <a:schemeClr val="bg1">
                  <a:lumMod val="65000"/>
                </a:schemeClr>
              </a:buClr>
              <a:buSzPct val="110000"/>
              <a:buFont typeface="Arial"/>
              <a:buChar char="•"/>
              <a:defRPr sz="2400"/>
            </a:lvl3pPr>
            <a:lvl4pPr marL="1508036" indent="-300355">
              <a:lnSpc>
                <a:spcPct val="110000"/>
              </a:lnSpc>
              <a:spcBef>
                <a:spcPts val="657"/>
              </a:spcBef>
              <a:spcAft>
                <a:spcPts val="263"/>
              </a:spcAft>
              <a:buClr>
                <a:schemeClr val="bg1">
                  <a:lumMod val="65000"/>
                </a:schemeClr>
              </a:buClr>
              <a:buSzPct val="110000"/>
              <a:buFont typeface="Arial"/>
              <a:buChar char="•"/>
              <a:defRPr sz="2400"/>
            </a:lvl4pPr>
            <a:lvl5pPr marL="1879309" indent="-300355">
              <a:lnSpc>
                <a:spcPct val="110000"/>
              </a:lnSpc>
              <a:spcBef>
                <a:spcPts val="657"/>
              </a:spcBef>
              <a:spcAft>
                <a:spcPts val="263"/>
              </a:spcAft>
              <a:buClr>
                <a:schemeClr val="bg1">
                  <a:lumMod val="65000"/>
                </a:schemeClr>
              </a:buClr>
              <a:buSzPct val="110000"/>
              <a:buFont typeface="Arial"/>
              <a:buChar char="•"/>
              <a:defRPr sz="2400"/>
            </a:lvl5pPr>
          </a:lstStyle>
          <a:p>
            <a:pPr lvl="0"/>
            <a:r>
              <a:rPr lang="en-US" dirty="0"/>
              <a:t>Bullet points brief, using sentence case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7"/>
          <p:cNvSpPr>
            <a:spLocks noGrp="1"/>
          </p:cNvSpPr>
          <p:nvPr>
            <p:ph type="sldNum" sz="quarter" idx="4"/>
          </p:nvPr>
        </p:nvSpPr>
        <p:spPr>
          <a:xfrm>
            <a:off x="8839199" y="6492876"/>
            <a:ext cx="2743200" cy="365125"/>
          </a:xfrm>
          <a:prstGeom prst="rect">
            <a:avLst/>
          </a:prstGeom>
        </p:spPr>
        <p:txBody>
          <a:bodyPr vert="horz" lIns="91440" tIns="45720" rIns="91440" bIns="45720" rtlCol="0" anchor="ctr"/>
          <a:lstStyle>
            <a:lvl1pPr algn="r">
              <a:defRPr sz="1000">
                <a:solidFill>
                  <a:srgbClr val="898989"/>
                </a:solidFill>
                <a:latin typeface="+mj-lt"/>
              </a:defRPr>
            </a:lvl1pPr>
          </a:lstStyle>
          <a:p>
            <a:fld id="{2DDB3146-7E14-AF42-995F-1E34C89EE1DA}" type="slidenum">
              <a:rPr lang="en-US" smtClean="0"/>
              <a:pPr/>
              <a:t>‹#›</a:t>
            </a:fld>
            <a:endParaRPr lang="en-US" dirty="0"/>
          </a:p>
        </p:txBody>
      </p:sp>
    </p:spTree>
    <p:extLst>
      <p:ext uri="{BB962C8B-B14F-4D97-AF65-F5344CB8AC3E}">
        <p14:creationId xmlns:p14="http://schemas.microsoft.com/office/powerpoint/2010/main" val="2488820317"/>
      </p:ext>
    </p:extLst>
  </p:cSld>
  <p:clrMapOvr>
    <a:masterClrMapping/>
  </p:clrMapOvr>
</p:sldLayout>
</file>

<file path=ppt/slideLayouts/slideLayout9.xml><?xml version="1.0" encoding="utf-8"?>
<p:sldLayout xmlns:p14="http://schemas.microsoft.com/office/powerpoint/2010/main" xmlns:a="http://schemas.openxmlformats.org/drawingml/2006/main" xmlns:r="http://schemas.openxmlformats.org/officeDocument/2006/relationships" xmlns:p="http://schemas.openxmlformats.org/presentationml/2006/main" preserve="1">
  <p:cSld name="2-column red">
    <p:spTree>
      <p:nvGrpSpPr>
        <p:cNvPr id="1" name=""/>
        <p:cNvGrpSpPr/>
        <p:nvPr/>
      </p:nvGrpSpPr>
      <p:grpSpPr>
        <a:xfrm>
          <a:off x="0" y="0"/>
          <a:ext cx="0" cy="0"/>
          <a:chOff x="0" y="0"/>
          <a:chExt cx="0" cy="0"/>
        </a:xfrm>
      </p:grpSpPr>
      <p:sp>
        <p:nvSpPr>
          <p:cNvPr id="11" name="Content Placeholder 2"/>
          <p:cNvSpPr>
            <a:spLocks noGrp="1"/>
          </p:cNvSpPr>
          <p:nvPr>
            <p:ph idx="1"/>
          </p:nvPr>
        </p:nvSpPr>
        <p:spPr>
          <a:xfrm>
            <a:off x="611014" y="1828800"/>
            <a:ext cx="5181600" cy="4527550"/>
          </a:xfrm>
          <a:prstGeom prst="rect">
            <a:avLst/>
          </a:prstGeom>
        </p:spPr>
        <p:txBody>
          <a:bodyPr lIns="90109" tIns="45055" rIns="90109" bIns="45055">
            <a:noAutofit/>
          </a:bodyPr>
          <a:lstStyle>
            <a:lvl1pPr marL="369188" indent="-369188">
              <a:lnSpc>
                <a:spcPct val="110000"/>
              </a:lnSpc>
              <a:spcBef>
                <a:spcPts val="1052"/>
              </a:spcBef>
              <a:spcAft>
                <a:spcPts val="263"/>
              </a:spcAft>
              <a:buClr>
                <a:srgbClr val="E92033"/>
              </a:buClr>
              <a:buSzPct val="110000"/>
              <a:buFont typeface="Arial"/>
              <a:buChar char="•"/>
              <a:defRPr sz="2667"/>
            </a:lvl1pPr>
            <a:lvl2pPr marL="752975" indent="-300355">
              <a:lnSpc>
                <a:spcPct val="110000"/>
              </a:lnSpc>
              <a:spcBef>
                <a:spcPts val="657"/>
              </a:spcBef>
              <a:spcAft>
                <a:spcPts val="263"/>
              </a:spcAft>
              <a:buClr>
                <a:schemeClr val="bg1">
                  <a:lumMod val="65000"/>
                </a:schemeClr>
              </a:buClr>
              <a:buSzPct val="110000"/>
              <a:buFont typeface="Arial"/>
              <a:buChar char="•"/>
              <a:defRPr/>
            </a:lvl2pPr>
            <a:lvl3pPr marL="1126333" indent="-302442">
              <a:lnSpc>
                <a:spcPct val="110000"/>
              </a:lnSpc>
              <a:spcBef>
                <a:spcPts val="657"/>
              </a:spcBef>
              <a:spcAft>
                <a:spcPts val="263"/>
              </a:spcAft>
              <a:buClr>
                <a:schemeClr val="bg1">
                  <a:lumMod val="65000"/>
                </a:schemeClr>
              </a:buClr>
              <a:buSzPct val="110000"/>
              <a:buFont typeface="Arial"/>
              <a:buChar char="•"/>
              <a:defRPr/>
            </a:lvl3pPr>
            <a:lvl4pPr marL="1508036" indent="-300355">
              <a:lnSpc>
                <a:spcPct val="110000"/>
              </a:lnSpc>
              <a:spcBef>
                <a:spcPts val="657"/>
              </a:spcBef>
              <a:spcAft>
                <a:spcPts val="263"/>
              </a:spcAft>
              <a:buClr>
                <a:schemeClr val="bg1">
                  <a:lumMod val="65000"/>
                </a:schemeClr>
              </a:buClr>
              <a:buSzPct val="110000"/>
              <a:buFont typeface="Arial"/>
              <a:buChar char="•"/>
              <a:defRPr/>
            </a:lvl4pPr>
            <a:lvl5pPr marL="1879309" indent="-300355">
              <a:lnSpc>
                <a:spcPct val="110000"/>
              </a:lnSpc>
              <a:spcBef>
                <a:spcPts val="657"/>
              </a:spcBef>
              <a:spcAft>
                <a:spcPts val="263"/>
              </a:spcAft>
              <a:buClr>
                <a:schemeClr val="bg1">
                  <a:lumMod val="65000"/>
                </a:schemeClr>
              </a:buClr>
              <a:buSzPct val="110000"/>
              <a:buFont typeface="Arial"/>
              <a:buChar cha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2"/>
          <p:cNvSpPr>
            <a:spLocks noGrp="1"/>
          </p:cNvSpPr>
          <p:nvPr>
            <p:ph idx="11"/>
          </p:nvPr>
        </p:nvSpPr>
        <p:spPr>
          <a:xfrm>
            <a:off x="6400800" y="1828800"/>
            <a:ext cx="5181600" cy="4527550"/>
          </a:xfrm>
          <a:prstGeom prst="rect">
            <a:avLst/>
          </a:prstGeom>
        </p:spPr>
        <p:txBody>
          <a:bodyPr lIns="90109" tIns="45055" rIns="90109" bIns="45055">
            <a:noAutofit/>
          </a:bodyPr>
          <a:lstStyle>
            <a:lvl1pPr marL="369188" indent="-369188">
              <a:lnSpc>
                <a:spcPct val="110000"/>
              </a:lnSpc>
              <a:spcBef>
                <a:spcPts val="1052"/>
              </a:spcBef>
              <a:spcAft>
                <a:spcPts val="263"/>
              </a:spcAft>
              <a:buClr>
                <a:srgbClr val="E92033"/>
              </a:buClr>
              <a:buSzPct val="110000"/>
              <a:buFont typeface="Arial"/>
              <a:buChar char="•"/>
              <a:defRPr sz="2667"/>
            </a:lvl1pPr>
            <a:lvl2pPr marL="752975" indent="-300355">
              <a:lnSpc>
                <a:spcPct val="110000"/>
              </a:lnSpc>
              <a:spcBef>
                <a:spcPts val="657"/>
              </a:spcBef>
              <a:spcAft>
                <a:spcPts val="263"/>
              </a:spcAft>
              <a:buClr>
                <a:schemeClr val="bg1">
                  <a:lumMod val="65000"/>
                </a:schemeClr>
              </a:buClr>
              <a:buSzPct val="110000"/>
              <a:buFont typeface="Arial"/>
              <a:buChar char="•"/>
              <a:defRPr/>
            </a:lvl2pPr>
            <a:lvl3pPr marL="1126333" indent="-302442">
              <a:lnSpc>
                <a:spcPct val="110000"/>
              </a:lnSpc>
              <a:spcBef>
                <a:spcPts val="657"/>
              </a:spcBef>
              <a:spcAft>
                <a:spcPts val="263"/>
              </a:spcAft>
              <a:buClr>
                <a:schemeClr val="bg1">
                  <a:lumMod val="65000"/>
                </a:schemeClr>
              </a:buClr>
              <a:buSzPct val="110000"/>
              <a:buFont typeface="Arial"/>
              <a:buChar char="•"/>
              <a:defRPr/>
            </a:lvl3pPr>
            <a:lvl4pPr marL="1508036" indent="-300355">
              <a:lnSpc>
                <a:spcPct val="110000"/>
              </a:lnSpc>
              <a:spcBef>
                <a:spcPts val="657"/>
              </a:spcBef>
              <a:spcAft>
                <a:spcPts val="263"/>
              </a:spcAft>
              <a:buClr>
                <a:schemeClr val="bg1">
                  <a:lumMod val="65000"/>
                </a:schemeClr>
              </a:buClr>
              <a:buSzPct val="110000"/>
              <a:buFont typeface="Arial"/>
              <a:buChar char="•"/>
              <a:defRPr/>
            </a:lvl4pPr>
            <a:lvl5pPr marL="1879309" indent="-300355">
              <a:lnSpc>
                <a:spcPct val="110000"/>
              </a:lnSpc>
              <a:spcBef>
                <a:spcPts val="657"/>
              </a:spcBef>
              <a:spcAft>
                <a:spcPts val="263"/>
              </a:spcAft>
              <a:buClr>
                <a:schemeClr val="bg1">
                  <a:lumMod val="65000"/>
                </a:schemeClr>
              </a:buClr>
              <a:buSzPct val="110000"/>
              <a:buFont typeface="Arial"/>
              <a:buChar cha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hasCustomPrompt="1"/>
          </p:nvPr>
        </p:nvSpPr>
        <p:spPr>
          <a:xfrm>
            <a:off x="611014" y="231648"/>
            <a:ext cx="10984992" cy="1146048"/>
          </a:xfrm>
          <a:prstGeom prst="rect">
            <a:avLst/>
          </a:prstGeom>
        </p:spPr>
        <p:txBody>
          <a:bodyPr anchor="ctr" anchorCtr="0">
            <a:noAutofit/>
          </a:bodyPr>
          <a:lstStyle>
            <a:lvl1pPr marL="0" marR="0" indent="0" algn="ctr" defTabSz="914400" rtl="0" eaLnBrk="1" fontAlgn="base" latinLnBrk="0" hangingPunct="1">
              <a:lnSpc>
                <a:spcPct val="100000"/>
              </a:lnSpc>
              <a:spcBef>
                <a:spcPct val="0"/>
              </a:spcBef>
              <a:spcAft>
                <a:spcPct val="0"/>
              </a:spcAft>
              <a:buClrTx/>
              <a:buSzTx/>
              <a:buFontTx/>
              <a:buNone/>
              <a:tabLst/>
              <a:defRPr sz="3733" b="0" i="0">
                <a:latin typeface="Georgia" charset="0"/>
                <a:ea typeface="Georgia" charset="0"/>
                <a:cs typeface="Georgia" charset="0"/>
              </a:defRPr>
            </a:lvl1pPr>
          </a:lstStyle>
          <a:p>
            <a:r>
              <a:rPr kumimoji="0" lang="en-US" sz="3700" b="0" i="0" u="none" strike="noStrike" kern="0" cap="none" spc="0" normalizeH="0" baseline="0" noProof="0" dirty="0">
                <a:ln>
                  <a:noFill/>
                </a:ln>
                <a:solidFill>
                  <a:srgbClr val="FFFFFF"/>
                </a:solidFill>
                <a:effectLst/>
                <a:uLnTx/>
                <a:uFillTx/>
                <a:latin typeface="Georgia" charset="0"/>
                <a:ea typeface="Georgia" charset="0"/>
                <a:cs typeface="Georgia" charset="0"/>
              </a:rPr>
              <a:t>Slide Title in Title Case</a:t>
            </a:r>
            <a:endParaRPr lang="en-US" dirty="0"/>
          </a:p>
        </p:txBody>
      </p:sp>
      <p:sp>
        <p:nvSpPr>
          <p:cNvPr id="6" name="Slide Number Placeholder 7"/>
          <p:cNvSpPr>
            <a:spLocks noGrp="1"/>
          </p:cNvSpPr>
          <p:nvPr>
            <p:ph type="sldNum" sz="quarter" idx="4"/>
          </p:nvPr>
        </p:nvSpPr>
        <p:spPr>
          <a:xfrm>
            <a:off x="8839199" y="6492876"/>
            <a:ext cx="2743200" cy="365125"/>
          </a:xfrm>
          <a:prstGeom prst="rect">
            <a:avLst/>
          </a:prstGeom>
        </p:spPr>
        <p:txBody>
          <a:bodyPr vert="horz" lIns="91440" tIns="45720" rIns="91440" bIns="45720" rtlCol="0" anchor="ctr"/>
          <a:lstStyle>
            <a:lvl1pPr algn="r">
              <a:defRPr sz="1000">
                <a:solidFill>
                  <a:srgbClr val="898989"/>
                </a:solidFill>
                <a:latin typeface="+mj-lt"/>
              </a:defRPr>
            </a:lvl1pPr>
          </a:lstStyle>
          <a:p>
            <a:fld id="{2DDB3146-7E14-AF42-995F-1E34C89EE1DA}" type="slidenum">
              <a:rPr lang="en-US" smtClean="0"/>
              <a:pPr/>
              <a:t>‹#›</a:t>
            </a:fld>
            <a:endParaRPr lang="en-US" dirty="0"/>
          </a:p>
        </p:txBody>
      </p:sp>
    </p:spTree>
    <p:extLst>
      <p:ext uri="{BB962C8B-B14F-4D97-AF65-F5344CB8AC3E}">
        <p14:creationId xmlns:p14="http://schemas.microsoft.com/office/powerpoint/2010/main" val="360858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bwMode="auto">
          <a:xfrm>
            <a:off x="0" y="0"/>
            <a:ext cx="12192000" cy="1600200"/>
          </a:xfrm>
          <a:prstGeom prst="rect">
            <a:avLst/>
          </a:prstGeom>
          <a:solidFill>
            <a:schemeClr val="accent1"/>
          </a:solidFill>
          <a:ln w="12699" cap="flat" cmpd="sng" algn="ctr">
            <a:noFill/>
            <a:prstDash val="solid"/>
            <a:round/>
            <a:headEnd type="none" w="sm" len="sm"/>
            <a:tailEnd type="none" w="sm" len="sm"/>
          </a:ln>
          <a:effectLst/>
        </p:spPr>
        <p:txBody>
          <a:bodyPr vert="horz" wrap="none" lIns="91575" tIns="45787" rIns="91575" bIns="45787" numCol="1" rtlCol="0" anchor="ctr" anchorCtr="0" compatLnSpc="1">
            <a:prstTxWarp prst="textNoShape">
              <a:avLst/>
            </a:prstTxWarp>
          </a:bodyPr>
          <a:lstStyle/>
          <a:p>
            <a:pPr marL="0" marR="0" indent="0" algn="l" defTabSz="915718"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10" charset="0"/>
            </a:endParaRPr>
          </a:p>
        </p:txBody>
      </p:sp>
      <p:sp>
        <p:nvSpPr>
          <p:cNvPr id="2" name="Title Placeholder 1"/>
          <p:cNvSpPr>
            <a:spLocks noGrp="1"/>
          </p:cNvSpPr>
          <p:nvPr>
            <p:ph type="title"/>
          </p:nvPr>
        </p:nvSpPr>
        <p:spPr>
          <a:xfrm>
            <a:off x="595994" y="228601"/>
            <a:ext cx="11000012" cy="1143000"/>
          </a:xfrm>
          <a:prstGeom prst="rect">
            <a:avLst/>
          </a:prstGeom>
        </p:spPr>
        <p:txBody>
          <a:bodyPr vert="horz" lIns="91440" tIns="45720" rIns="91440" bIns="45720" rtlCol="0" anchor="ctr">
            <a:normAutofit/>
          </a:bodyPr>
          <a:lstStyle/>
          <a:p>
            <a:r>
              <a:rPr lang="en-US" dirty="0"/>
              <a:t>Slide Title in Title Case</a:t>
            </a:r>
            <a:endParaRPr lang="en-US" kern="0" dirty="0"/>
          </a:p>
        </p:txBody>
      </p:sp>
      <p:sp>
        <p:nvSpPr>
          <p:cNvPr id="11" name="Text Placeholder 10"/>
          <p:cNvSpPr>
            <a:spLocks noGrp="1"/>
          </p:cNvSpPr>
          <p:nvPr>
            <p:ph type="body" idx="1"/>
          </p:nvPr>
        </p:nvSpPr>
        <p:spPr>
          <a:xfrm>
            <a:off x="595994" y="1844040"/>
            <a:ext cx="11000012" cy="4512310"/>
          </a:xfrm>
          <a:prstGeom prst="rect">
            <a:avLst/>
          </a:prstGeom>
        </p:spPr>
        <p:txBody>
          <a:bodyPr vert="horz" lIns="91440" tIns="45720" rIns="91440" bIns="45720" rtlCol="0">
            <a:normAutofit/>
          </a:bodyPr>
          <a:lstStyle/>
          <a:p>
            <a:r>
              <a:rPr lang="en-US" kern="0" dirty="0"/>
              <a:t>Bullet points brief, using sentence case</a:t>
            </a:r>
          </a:p>
          <a:p>
            <a:pPr lvl="1"/>
            <a:r>
              <a:rPr lang="en-US" kern="0" dirty="0"/>
              <a:t>Second level</a:t>
            </a:r>
          </a:p>
          <a:p>
            <a:pPr lvl="2"/>
            <a:r>
              <a:rPr lang="en-US" kern="0" dirty="0"/>
              <a:t>Third level</a:t>
            </a:r>
          </a:p>
          <a:p>
            <a:pPr lvl="3"/>
            <a:r>
              <a:rPr lang="en-US" kern="0" dirty="0"/>
              <a:t>Fourth level</a:t>
            </a:r>
          </a:p>
          <a:p>
            <a:pPr lvl="4"/>
            <a:r>
              <a:rPr lang="en-US" kern="0" dirty="0"/>
              <a:t>Fifth level</a:t>
            </a:r>
          </a:p>
        </p:txBody>
      </p:sp>
      <p:sp>
        <p:nvSpPr>
          <p:cNvPr id="10" name="Slide Number Placeholder 2"/>
          <p:cNvSpPr>
            <a:spLocks noGrp="1"/>
          </p:cNvSpPr>
          <p:nvPr>
            <p:ph type="sldNum" sz="quarter" idx="4"/>
          </p:nvPr>
        </p:nvSpPr>
        <p:spPr>
          <a:xfrm>
            <a:off x="8839199" y="6492876"/>
            <a:ext cx="2743200" cy="365125"/>
          </a:xfrm>
          <a:prstGeom prst="rect">
            <a:avLst/>
          </a:prstGeom>
        </p:spPr>
        <p:txBody>
          <a:bodyPr/>
          <a:lstStyle>
            <a:lvl1pPr marL="0" marR="0" indent="0" algn="r" defTabSz="914400" rtl="0" eaLnBrk="1" fontAlgn="base" latinLnBrk="0" hangingPunct="1">
              <a:lnSpc>
                <a:spcPct val="100000"/>
              </a:lnSpc>
              <a:spcBef>
                <a:spcPct val="0"/>
              </a:spcBef>
              <a:spcAft>
                <a:spcPct val="0"/>
              </a:spcAft>
              <a:buClrTx/>
              <a:buSzTx/>
              <a:buFontTx/>
              <a:buNone/>
              <a:tabLst/>
              <a:defRPr sz="1000">
                <a:latin typeface="+mj-lt"/>
              </a:defRPr>
            </a:lvl1pPr>
          </a:lstStyle>
          <a:p>
            <a:fld id="{6CABB61B-1318-8447-AA21-C5100C0A9382}" type="slidenum">
              <a:rPr kumimoji="0" lang="en-US" sz="1000" b="0" i="0" u="none" strike="noStrike" kern="1200" cap="none" spc="0" normalizeH="0" baseline="0" noProof="0" smtClean="0">
                <a:ln>
                  <a:noFill/>
                </a:ln>
                <a:solidFill>
                  <a:srgbClr val="000000">
                    <a:tint val="75000"/>
                  </a:srgbClr>
                </a:solidFill>
                <a:effectLst/>
                <a:uLnTx/>
                <a:uFillTx/>
                <a:latin typeface="+mj-lt"/>
                <a:ea typeface="ＭＳ Ｐゴシック" pitchFamily="34" charset="-128"/>
                <a:cs typeface="+mn-cs"/>
              </a:rPr>
              <a:pPr/>
              <a:t>‹#›</a:t>
            </a:fld>
            <a:endParaRPr kumimoji="0" lang="en-US" sz="1000" b="0" i="0" u="none" strike="noStrike" kern="1200" cap="none" spc="0" normalizeH="0" baseline="0" noProof="0" dirty="0">
              <a:ln>
                <a:noFill/>
              </a:ln>
              <a:solidFill>
                <a:srgbClr val="000000">
                  <a:tint val="75000"/>
                </a:srgbClr>
              </a:solidFill>
              <a:effectLst/>
              <a:uLnTx/>
              <a:uFillTx/>
              <a:latin typeface="+mj-lt"/>
              <a:ea typeface="ＭＳ Ｐゴシック" pitchFamily="34" charset="-128"/>
              <a:cs typeface="+mn-cs"/>
            </a:endParaRPr>
          </a:p>
        </p:txBody>
      </p:sp>
    </p:spTree>
    <p:extLst>
      <p:ext uri="{BB962C8B-B14F-4D97-AF65-F5344CB8AC3E}">
        <p14:creationId xmlns:p14="http://schemas.microsoft.com/office/powerpoint/2010/main" val="3682437112"/>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 id="2147483750" r:id="rId13"/>
    <p:sldLayoutId id="2147483751" r:id="rId14"/>
    <p:sldLayoutId id="2147483752" r:id="rId15"/>
    <p:sldLayoutId id="2147483753" r:id="rId16"/>
    <p:sldLayoutId id="2147483754" r:id="rId17"/>
    <p:sldLayoutId id="2147484049" r:id="rId18"/>
    <p:sldLayoutId id="2147484053" r:id="rId19"/>
    <p:sldLayoutId id="2147484054" r:id="rId20"/>
    <p:sldLayoutId id="2147484055" r:id="rId21"/>
    <p:sldLayoutId id="2147484056" r:id="rId22"/>
    <p:sldLayoutId id="2147484066" r:id="rId23"/>
    <p:sldLayoutId id="2147484067" r:id="rId24"/>
  </p:sldLayoutIdLst>
  <mc:AlternateContent xmlns:mc="http://schemas.openxmlformats.org/markup-compatibility/2006" xmlns:p14="http://schemas.microsoft.com/office/powerpoint/2010/main">
    <mc:Choice Requires="p14">
      <p:transition spd="med" p14:dur="700">
        <p:fade/>
      </p:transition>
    </mc:Choice>
    <mc:Fallback>
      <p:transition xmlns:p14="http://schemas.microsoft.com/office/powerpoint/2010/main" spd="med">
        <p:fade/>
      </p:transition>
    </mc:Fallback>
  </mc:AlternateContent>
  <p:hf hdr="0" ftr="0" dt="0"/>
  <p:txStyles>
    <p:titleStyle>
      <a:lvl1pPr marL="0" marR="0" indent="0" algn="ctr" defTabSz="914400" rtl="0" eaLnBrk="1" fontAlgn="base" latinLnBrk="0" hangingPunct="1">
        <a:lnSpc>
          <a:spcPct val="95000"/>
        </a:lnSpc>
        <a:spcBef>
          <a:spcPct val="0"/>
        </a:spcBef>
        <a:spcAft>
          <a:spcPct val="0"/>
        </a:spcAft>
        <a:buClrTx/>
        <a:buSzTx/>
        <a:buFontTx/>
        <a:buNone/>
        <a:tabLst/>
        <a:defRPr sz="3700">
          <a:solidFill>
            <a:schemeClr val="bg1"/>
          </a:solidFill>
          <a:latin typeface="Georgia" charset="0"/>
          <a:ea typeface="Georgia" charset="0"/>
          <a:cs typeface="Georgia" charset="0"/>
        </a:defRPr>
      </a:lvl1pPr>
      <a:lvl2pPr algn="l" rtl="0" eaLnBrk="1" fontAlgn="base" hangingPunct="1">
        <a:lnSpc>
          <a:spcPct val="95000"/>
        </a:lnSpc>
        <a:spcBef>
          <a:spcPct val="0"/>
        </a:spcBef>
        <a:spcAft>
          <a:spcPct val="0"/>
        </a:spcAft>
        <a:defRPr sz="3067">
          <a:solidFill>
            <a:schemeClr val="bg1"/>
          </a:solidFill>
          <a:latin typeface="Arial" pitchFamily="-110" charset="0"/>
          <a:ea typeface="ＭＳ Ｐゴシック" pitchFamily="-65" charset="-128"/>
          <a:cs typeface="ＭＳ Ｐゴシック" pitchFamily="-65" charset="-128"/>
        </a:defRPr>
      </a:lvl2pPr>
      <a:lvl3pPr algn="l" rtl="0" eaLnBrk="1" fontAlgn="base" hangingPunct="1">
        <a:lnSpc>
          <a:spcPct val="95000"/>
        </a:lnSpc>
        <a:spcBef>
          <a:spcPct val="0"/>
        </a:spcBef>
        <a:spcAft>
          <a:spcPct val="0"/>
        </a:spcAft>
        <a:defRPr sz="3067">
          <a:solidFill>
            <a:schemeClr val="bg1"/>
          </a:solidFill>
          <a:latin typeface="Arial" pitchFamily="-110" charset="0"/>
          <a:ea typeface="ＭＳ Ｐゴシック" pitchFamily="-65" charset="-128"/>
          <a:cs typeface="ＭＳ Ｐゴシック" pitchFamily="-65" charset="-128"/>
        </a:defRPr>
      </a:lvl3pPr>
      <a:lvl4pPr algn="l" rtl="0" eaLnBrk="1" fontAlgn="base" hangingPunct="1">
        <a:lnSpc>
          <a:spcPct val="95000"/>
        </a:lnSpc>
        <a:spcBef>
          <a:spcPct val="0"/>
        </a:spcBef>
        <a:spcAft>
          <a:spcPct val="0"/>
        </a:spcAft>
        <a:defRPr sz="3067">
          <a:solidFill>
            <a:schemeClr val="bg1"/>
          </a:solidFill>
          <a:latin typeface="Arial" pitchFamily="-110" charset="0"/>
          <a:ea typeface="ＭＳ Ｐゴシック" pitchFamily="-65" charset="-128"/>
          <a:cs typeface="ＭＳ Ｐゴシック" pitchFamily="-65" charset="-128"/>
        </a:defRPr>
      </a:lvl4pPr>
      <a:lvl5pPr algn="l" rtl="0" eaLnBrk="1" fontAlgn="base" hangingPunct="1">
        <a:lnSpc>
          <a:spcPct val="95000"/>
        </a:lnSpc>
        <a:spcBef>
          <a:spcPct val="0"/>
        </a:spcBef>
        <a:spcAft>
          <a:spcPct val="0"/>
        </a:spcAft>
        <a:defRPr sz="3067">
          <a:solidFill>
            <a:schemeClr val="bg1"/>
          </a:solidFill>
          <a:latin typeface="Arial" pitchFamily="-110" charset="0"/>
          <a:ea typeface="ＭＳ Ｐゴシック" pitchFamily="-65" charset="-128"/>
          <a:cs typeface="ＭＳ Ｐゴシック" pitchFamily="-65" charset="-128"/>
        </a:defRPr>
      </a:lvl5pPr>
      <a:lvl6pPr marL="600710" algn="l" rtl="0" eaLnBrk="1" fontAlgn="base" hangingPunct="1">
        <a:lnSpc>
          <a:spcPct val="95000"/>
        </a:lnSpc>
        <a:spcBef>
          <a:spcPct val="0"/>
        </a:spcBef>
        <a:spcAft>
          <a:spcPct val="0"/>
        </a:spcAft>
        <a:defRPr sz="3467">
          <a:solidFill>
            <a:schemeClr val="tx2"/>
          </a:solidFill>
          <a:latin typeface="Arial" pitchFamily="-110" charset="0"/>
        </a:defRPr>
      </a:lvl6pPr>
      <a:lvl7pPr marL="1201422" algn="l" rtl="0" eaLnBrk="1" fontAlgn="base" hangingPunct="1">
        <a:lnSpc>
          <a:spcPct val="95000"/>
        </a:lnSpc>
        <a:spcBef>
          <a:spcPct val="0"/>
        </a:spcBef>
        <a:spcAft>
          <a:spcPct val="0"/>
        </a:spcAft>
        <a:defRPr sz="3467">
          <a:solidFill>
            <a:schemeClr val="tx2"/>
          </a:solidFill>
          <a:latin typeface="Arial" pitchFamily="-110" charset="0"/>
        </a:defRPr>
      </a:lvl7pPr>
      <a:lvl8pPr marL="1802134" algn="l" rtl="0" eaLnBrk="1" fontAlgn="base" hangingPunct="1">
        <a:lnSpc>
          <a:spcPct val="95000"/>
        </a:lnSpc>
        <a:spcBef>
          <a:spcPct val="0"/>
        </a:spcBef>
        <a:spcAft>
          <a:spcPct val="0"/>
        </a:spcAft>
        <a:defRPr sz="3467">
          <a:solidFill>
            <a:schemeClr val="tx2"/>
          </a:solidFill>
          <a:latin typeface="Arial" pitchFamily="-110" charset="0"/>
        </a:defRPr>
      </a:lvl8pPr>
      <a:lvl9pPr marL="2402845" algn="l" rtl="0" eaLnBrk="1" fontAlgn="base" hangingPunct="1">
        <a:lnSpc>
          <a:spcPct val="95000"/>
        </a:lnSpc>
        <a:spcBef>
          <a:spcPct val="0"/>
        </a:spcBef>
        <a:spcAft>
          <a:spcPct val="0"/>
        </a:spcAft>
        <a:defRPr sz="3467">
          <a:solidFill>
            <a:schemeClr val="tx2"/>
          </a:solidFill>
          <a:latin typeface="Arial" pitchFamily="-110" charset="0"/>
        </a:defRPr>
      </a:lvl9pPr>
    </p:titleStyle>
    <p:bodyStyle>
      <a:lvl1pPr marL="369188" indent="-369188" algn="l" rtl="0" eaLnBrk="1" fontAlgn="base" hangingPunct="1">
        <a:spcBef>
          <a:spcPct val="20000"/>
        </a:spcBef>
        <a:spcAft>
          <a:spcPct val="20000"/>
        </a:spcAft>
        <a:buClr>
          <a:schemeClr val="accent1"/>
        </a:buClr>
        <a:buSzPct val="110000"/>
        <a:buFont typeface="Arial" charset="0"/>
        <a:buChar char="•"/>
        <a:defRPr sz="2900">
          <a:solidFill>
            <a:schemeClr val="tx1"/>
          </a:solidFill>
          <a:latin typeface="+mn-lt"/>
          <a:ea typeface="ＭＳ Ｐゴシック" pitchFamily="-65" charset="-128"/>
          <a:cs typeface="ＭＳ Ｐゴシック" pitchFamily="-65" charset="-128"/>
        </a:defRPr>
      </a:lvl1pPr>
      <a:lvl2pPr marL="819721" indent="-300355" algn="l" rtl="0" eaLnBrk="1" fontAlgn="base" hangingPunct="1">
        <a:spcBef>
          <a:spcPct val="20000"/>
        </a:spcBef>
        <a:spcAft>
          <a:spcPct val="20000"/>
        </a:spcAft>
        <a:buClr>
          <a:schemeClr val="bg1">
            <a:lumMod val="65000"/>
          </a:schemeClr>
        </a:buClr>
        <a:buSzPct val="110000"/>
        <a:buFont typeface="Arial" charset="0"/>
        <a:buChar char="•"/>
        <a:defRPr sz="2400">
          <a:solidFill>
            <a:schemeClr val="tx1"/>
          </a:solidFill>
          <a:latin typeface="+mn-lt"/>
          <a:ea typeface="ＭＳ Ｐゴシック" pitchFamily="-110" charset="-128"/>
        </a:defRPr>
      </a:lvl2pPr>
      <a:lvl3pPr marL="1272340" indent="-302442" algn="l" rtl="0" eaLnBrk="1" fontAlgn="base" hangingPunct="1">
        <a:spcBef>
          <a:spcPct val="20000"/>
        </a:spcBef>
        <a:spcAft>
          <a:spcPct val="20000"/>
        </a:spcAft>
        <a:buClr>
          <a:schemeClr val="bg1">
            <a:lumMod val="65000"/>
          </a:schemeClr>
        </a:buClr>
        <a:buSzPct val="110000"/>
        <a:buFont typeface="Arial" charset="0"/>
        <a:buChar char="•"/>
        <a:defRPr sz="2400">
          <a:solidFill>
            <a:schemeClr val="tx1"/>
          </a:solidFill>
          <a:latin typeface="+mn-lt"/>
          <a:ea typeface="ＭＳ Ｐゴシック" pitchFamily="-110" charset="-128"/>
        </a:defRPr>
      </a:lvl3pPr>
      <a:lvl4pPr marL="1722873" indent="-300355" algn="l" rtl="0" eaLnBrk="1" fontAlgn="base" hangingPunct="1">
        <a:spcBef>
          <a:spcPct val="20000"/>
        </a:spcBef>
        <a:spcAft>
          <a:spcPct val="20000"/>
        </a:spcAft>
        <a:buClr>
          <a:schemeClr val="bg1">
            <a:lumMod val="65000"/>
          </a:schemeClr>
        </a:buClr>
        <a:buSzPct val="110000"/>
        <a:buFont typeface="Arial" charset="0"/>
        <a:buChar char="•"/>
        <a:defRPr sz="2400">
          <a:solidFill>
            <a:schemeClr val="tx1"/>
          </a:solidFill>
          <a:latin typeface="+mn-lt"/>
          <a:ea typeface="ＭＳ Ｐゴシック" pitchFamily="-110" charset="-128"/>
        </a:defRPr>
      </a:lvl4pPr>
      <a:lvl5pPr marL="2173407" indent="-300355" algn="l" rtl="0" eaLnBrk="1" fontAlgn="base" hangingPunct="1">
        <a:spcBef>
          <a:spcPct val="20000"/>
        </a:spcBef>
        <a:spcAft>
          <a:spcPct val="20000"/>
        </a:spcAft>
        <a:buClr>
          <a:schemeClr val="bg1">
            <a:lumMod val="65000"/>
          </a:schemeClr>
        </a:buClr>
        <a:buSzPct val="110000"/>
        <a:buFont typeface="Arial" charset="0"/>
        <a:buChar char="•"/>
        <a:defRPr sz="2400">
          <a:solidFill>
            <a:schemeClr val="tx1"/>
          </a:solidFill>
          <a:latin typeface="+mn-lt"/>
          <a:ea typeface="ＭＳ Ｐゴシック" pitchFamily="-110" charset="-128"/>
        </a:defRPr>
      </a:lvl5pPr>
      <a:lvl6pPr marL="2774117" indent="-300355" algn="l" rtl="0" eaLnBrk="1" fontAlgn="base" hangingPunct="1">
        <a:spcBef>
          <a:spcPct val="25000"/>
        </a:spcBef>
        <a:spcAft>
          <a:spcPct val="25000"/>
        </a:spcAft>
        <a:buClr>
          <a:srgbClr val="999999"/>
        </a:buClr>
        <a:buSzPct val="65000"/>
        <a:buFont typeface="Wingdings 3" pitchFamily="-110" charset="2"/>
        <a:buChar char="u"/>
        <a:defRPr sz="2667">
          <a:solidFill>
            <a:schemeClr val="tx1"/>
          </a:solidFill>
          <a:latin typeface="+mn-lt"/>
          <a:ea typeface="ＭＳ Ｐゴシック" pitchFamily="-110" charset="-128"/>
        </a:defRPr>
      </a:lvl6pPr>
      <a:lvl7pPr marL="3374828" indent="-300355" algn="l" rtl="0" eaLnBrk="1" fontAlgn="base" hangingPunct="1">
        <a:spcBef>
          <a:spcPct val="25000"/>
        </a:spcBef>
        <a:spcAft>
          <a:spcPct val="25000"/>
        </a:spcAft>
        <a:buClr>
          <a:srgbClr val="999999"/>
        </a:buClr>
        <a:buSzPct val="65000"/>
        <a:buFont typeface="Wingdings 3" pitchFamily="-110" charset="2"/>
        <a:buChar char="u"/>
        <a:defRPr sz="2667">
          <a:solidFill>
            <a:schemeClr val="tx1"/>
          </a:solidFill>
          <a:latin typeface="+mn-lt"/>
          <a:ea typeface="ＭＳ Ｐゴシック" pitchFamily="-110" charset="-128"/>
        </a:defRPr>
      </a:lvl7pPr>
      <a:lvl8pPr marL="3975541" indent="-300355" algn="l" rtl="0" eaLnBrk="1" fontAlgn="base" hangingPunct="1">
        <a:spcBef>
          <a:spcPct val="25000"/>
        </a:spcBef>
        <a:spcAft>
          <a:spcPct val="25000"/>
        </a:spcAft>
        <a:buClr>
          <a:srgbClr val="999999"/>
        </a:buClr>
        <a:buSzPct val="65000"/>
        <a:buFont typeface="Wingdings 3" pitchFamily="-110" charset="2"/>
        <a:buChar char="u"/>
        <a:defRPr sz="2667">
          <a:solidFill>
            <a:schemeClr val="tx1"/>
          </a:solidFill>
          <a:latin typeface="+mn-lt"/>
          <a:ea typeface="ＭＳ Ｐゴシック" pitchFamily="-110" charset="-128"/>
        </a:defRPr>
      </a:lvl8pPr>
      <a:lvl9pPr marL="4576251" indent="-300355" algn="l" rtl="0" eaLnBrk="1" fontAlgn="base" hangingPunct="1">
        <a:spcBef>
          <a:spcPct val="25000"/>
        </a:spcBef>
        <a:spcAft>
          <a:spcPct val="25000"/>
        </a:spcAft>
        <a:buClr>
          <a:srgbClr val="999999"/>
        </a:buClr>
        <a:buSzPct val="65000"/>
        <a:buFont typeface="Wingdings 3" pitchFamily="-110" charset="2"/>
        <a:buChar char="u"/>
        <a:defRPr sz="2667">
          <a:solidFill>
            <a:schemeClr val="tx1"/>
          </a:solidFill>
          <a:latin typeface="+mn-lt"/>
          <a:ea typeface="ＭＳ Ｐゴシック" pitchFamily="-110" charset="-128"/>
        </a:defRPr>
      </a:lvl9pPr>
    </p:bodyStyle>
    <p:otherStyle>
      <a:defPPr>
        <a:defRPr lang="en-US"/>
      </a:defPPr>
      <a:lvl1pPr marL="0" algn="l" defTabSz="600710" rtl="0" eaLnBrk="1" latinLnBrk="0" hangingPunct="1">
        <a:defRPr sz="2400" kern="1200">
          <a:solidFill>
            <a:schemeClr val="tx1"/>
          </a:solidFill>
          <a:latin typeface="+mn-lt"/>
          <a:ea typeface="+mn-ea"/>
          <a:cs typeface="+mn-cs"/>
        </a:defRPr>
      </a:lvl1pPr>
      <a:lvl2pPr marL="600710" algn="l" defTabSz="600710" rtl="0" eaLnBrk="1" latinLnBrk="0" hangingPunct="1">
        <a:defRPr sz="2400" kern="1200">
          <a:solidFill>
            <a:schemeClr val="tx1"/>
          </a:solidFill>
          <a:latin typeface="+mn-lt"/>
          <a:ea typeface="+mn-ea"/>
          <a:cs typeface="+mn-cs"/>
        </a:defRPr>
      </a:lvl2pPr>
      <a:lvl3pPr marL="1201422" algn="l" defTabSz="600710" rtl="0" eaLnBrk="1" latinLnBrk="0" hangingPunct="1">
        <a:defRPr sz="2400" kern="1200">
          <a:solidFill>
            <a:schemeClr val="tx1"/>
          </a:solidFill>
          <a:latin typeface="+mn-lt"/>
          <a:ea typeface="+mn-ea"/>
          <a:cs typeface="+mn-cs"/>
        </a:defRPr>
      </a:lvl3pPr>
      <a:lvl4pPr marL="1802134" algn="l" defTabSz="600710" rtl="0" eaLnBrk="1" latinLnBrk="0" hangingPunct="1">
        <a:defRPr sz="2400" kern="1200">
          <a:solidFill>
            <a:schemeClr val="tx1"/>
          </a:solidFill>
          <a:latin typeface="+mn-lt"/>
          <a:ea typeface="+mn-ea"/>
          <a:cs typeface="+mn-cs"/>
        </a:defRPr>
      </a:lvl4pPr>
      <a:lvl5pPr marL="2402845" algn="l" defTabSz="600710" rtl="0" eaLnBrk="1" latinLnBrk="0" hangingPunct="1">
        <a:defRPr sz="2400" kern="1200">
          <a:solidFill>
            <a:schemeClr val="tx1"/>
          </a:solidFill>
          <a:latin typeface="+mn-lt"/>
          <a:ea typeface="+mn-ea"/>
          <a:cs typeface="+mn-cs"/>
        </a:defRPr>
      </a:lvl5pPr>
      <a:lvl6pPr marL="3003556" algn="l" defTabSz="600710" rtl="0" eaLnBrk="1" latinLnBrk="0" hangingPunct="1">
        <a:defRPr sz="2400" kern="1200">
          <a:solidFill>
            <a:schemeClr val="tx1"/>
          </a:solidFill>
          <a:latin typeface="+mn-lt"/>
          <a:ea typeface="+mn-ea"/>
          <a:cs typeface="+mn-cs"/>
        </a:defRPr>
      </a:lvl6pPr>
      <a:lvl7pPr marL="3604266" algn="l" defTabSz="600710" rtl="0" eaLnBrk="1" latinLnBrk="0" hangingPunct="1">
        <a:defRPr sz="2400" kern="1200">
          <a:solidFill>
            <a:schemeClr val="tx1"/>
          </a:solidFill>
          <a:latin typeface="+mn-lt"/>
          <a:ea typeface="+mn-ea"/>
          <a:cs typeface="+mn-cs"/>
        </a:defRPr>
      </a:lvl7pPr>
      <a:lvl8pPr marL="4204979" algn="l" defTabSz="600710" rtl="0" eaLnBrk="1" latinLnBrk="0" hangingPunct="1">
        <a:defRPr sz="2400" kern="1200">
          <a:solidFill>
            <a:schemeClr val="tx1"/>
          </a:solidFill>
          <a:latin typeface="+mn-lt"/>
          <a:ea typeface="+mn-ea"/>
          <a:cs typeface="+mn-cs"/>
        </a:defRPr>
      </a:lvl8pPr>
      <a:lvl9pPr marL="4805689" algn="l" defTabSz="600710"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28">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6483046" y="5365396"/>
            <a:ext cx="5418667" cy="775546"/>
          </a:xfrm>
        </p:spPr>
        <p:txBody>
          <a:bodyPr/>
          <a:lstStyle/>
          <a:p>
            <a:r>
              <a:rPr lang="en-US" dirty="0"/>
              <a:t>September 2024</a:t>
            </a:r>
          </a:p>
        </p:txBody>
      </p:sp>
      <p:sp>
        <p:nvSpPr>
          <p:cNvPr id="5" name="Title 1">
            <a:extLst>
              <a:ext uri="{FF2B5EF4-FFF2-40B4-BE49-F238E27FC236}">
                <a16:creationId xmlns:a16="http://schemas.microsoft.com/office/drawing/2014/main" id="{E791B50E-A4F3-4969-B4BB-D5873F7A2C0F}"/>
              </a:ext>
            </a:extLst>
          </p:cNvPr>
          <p:cNvSpPr txBox="1">
            <a:spLocks/>
          </p:cNvSpPr>
          <p:nvPr/>
        </p:nvSpPr>
        <p:spPr>
          <a:xfrm>
            <a:off x="6356144" y="3963088"/>
            <a:ext cx="5435037" cy="930822"/>
          </a:xfrm>
          <a:prstGeom prst="rect">
            <a:avLst/>
          </a:prstGeom>
        </p:spPr>
        <p:txBody>
          <a:bodyPr vert="horz" lIns="0" tIns="0" rIns="0" bIns="0" rtlCol="0" anchor="b">
            <a:noAutofit/>
          </a:bodyPr>
          <a:lstStyle>
            <a:lvl1pPr marL="0" marR="0" indent="0" algn="ctr" defTabSz="914400" rtl="0" eaLnBrk="1" fontAlgn="base" latinLnBrk="0" hangingPunct="1">
              <a:lnSpc>
                <a:spcPct val="105000"/>
              </a:lnSpc>
              <a:spcBef>
                <a:spcPct val="0"/>
              </a:spcBef>
              <a:spcAft>
                <a:spcPct val="0"/>
              </a:spcAft>
              <a:buClrTx/>
              <a:buSzTx/>
              <a:buFontTx/>
              <a:buNone/>
              <a:tabLst/>
              <a:defRPr sz="3467">
                <a:solidFill>
                  <a:srgbClr val="000000"/>
                </a:solidFill>
                <a:latin typeface="Georgia"/>
                <a:ea typeface="Georgia" charset="0"/>
                <a:cs typeface="Georgia"/>
              </a:defRPr>
            </a:lvl1pPr>
            <a:lvl2pPr algn="l" rtl="0" eaLnBrk="1" fontAlgn="base" hangingPunct="1">
              <a:lnSpc>
                <a:spcPct val="95000"/>
              </a:lnSpc>
              <a:spcBef>
                <a:spcPct val="0"/>
              </a:spcBef>
              <a:spcAft>
                <a:spcPct val="0"/>
              </a:spcAft>
              <a:defRPr sz="3067">
                <a:solidFill>
                  <a:schemeClr val="bg1"/>
                </a:solidFill>
                <a:latin typeface="Arial" pitchFamily="-110" charset="0"/>
                <a:ea typeface="ＭＳ Ｐゴシック" pitchFamily="-65" charset="-128"/>
                <a:cs typeface="ＭＳ Ｐゴシック" pitchFamily="-65" charset="-128"/>
              </a:defRPr>
            </a:lvl2pPr>
            <a:lvl3pPr algn="l" rtl="0" eaLnBrk="1" fontAlgn="base" hangingPunct="1">
              <a:lnSpc>
                <a:spcPct val="95000"/>
              </a:lnSpc>
              <a:spcBef>
                <a:spcPct val="0"/>
              </a:spcBef>
              <a:spcAft>
                <a:spcPct val="0"/>
              </a:spcAft>
              <a:defRPr sz="3067">
                <a:solidFill>
                  <a:schemeClr val="bg1"/>
                </a:solidFill>
                <a:latin typeface="Arial" pitchFamily="-110" charset="0"/>
                <a:ea typeface="ＭＳ Ｐゴシック" pitchFamily="-65" charset="-128"/>
                <a:cs typeface="ＭＳ Ｐゴシック" pitchFamily="-65" charset="-128"/>
              </a:defRPr>
            </a:lvl3pPr>
            <a:lvl4pPr algn="l" rtl="0" eaLnBrk="1" fontAlgn="base" hangingPunct="1">
              <a:lnSpc>
                <a:spcPct val="95000"/>
              </a:lnSpc>
              <a:spcBef>
                <a:spcPct val="0"/>
              </a:spcBef>
              <a:spcAft>
                <a:spcPct val="0"/>
              </a:spcAft>
              <a:defRPr sz="3067">
                <a:solidFill>
                  <a:schemeClr val="bg1"/>
                </a:solidFill>
                <a:latin typeface="Arial" pitchFamily="-110" charset="0"/>
                <a:ea typeface="ＭＳ Ｐゴシック" pitchFamily="-65" charset="-128"/>
                <a:cs typeface="ＭＳ Ｐゴシック" pitchFamily="-65" charset="-128"/>
              </a:defRPr>
            </a:lvl4pPr>
            <a:lvl5pPr algn="l" rtl="0" eaLnBrk="1" fontAlgn="base" hangingPunct="1">
              <a:lnSpc>
                <a:spcPct val="95000"/>
              </a:lnSpc>
              <a:spcBef>
                <a:spcPct val="0"/>
              </a:spcBef>
              <a:spcAft>
                <a:spcPct val="0"/>
              </a:spcAft>
              <a:defRPr sz="3067">
                <a:solidFill>
                  <a:schemeClr val="bg1"/>
                </a:solidFill>
                <a:latin typeface="Arial" pitchFamily="-110" charset="0"/>
                <a:ea typeface="ＭＳ Ｐゴシック" pitchFamily="-65" charset="-128"/>
                <a:cs typeface="ＭＳ Ｐゴシック" pitchFamily="-65" charset="-128"/>
              </a:defRPr>
            </a:lvl5pPr>
            <a:lvl6pPr marL="600710" algn="l" rtl="0" eaLnBrk="1" fontAlgn="base" hangingPunct="1">
              <a:lnSpc>
                <a:spcPct val="95000"/>
              </a:lnSpc>
              <a:spcBef>
                <a:spcPct val="0"/>
              </a:spcBef>
              <a:spcAft>
                <a:spcPct val="0"/>
              </a:spcAft>
              <a:defRPr sz="3467">
                <a:solidFill>
                  <a:schemeClr val="tx2"/>
                </a:solidFill>
                <a:latin typeface="Arial" pitchFamily="-110" charset="0"/>
              </a:defRPr>
            </a:lvl6pPr>
            <a:lvl7pPr marL="1201422" algn="l" rtl="0" eaLnBrk="1" fontAlgn="base" hangingPunct="1">
              <a:lnSpc>
                <a:spcPct val="95000"/>
              </a:lnSpc>
              <a:spcBef>
                <a:spcPct val="0"/>
              </a:spcBef>
              <a:spcAft>
                <a:spcPct val="0"/>
              </a:spcAft>
              <a:defRPr sz="3467">
                <a:solidFill>
                  <a:schemeClr val="tx2"/>
                </a:solidFill>
                <a:latin typeface="Arial" pitchFamily="-110" charset="0"/>
              </a:defRPr>
            </a:lvl7pPr>
            <a:lvl8pPr marL="1802134" algn="l" rtl="0" eaLnBrk="1" fontAlgn="base" hangingPunct="1">
              <a:lnSpc>
                <a:spcPct val="95000"/>
              </a:lnSpc>
              <a:spcBef>
                <a:spcPct val="0"/>
              </a:spcBef>
              <a:spcAft>
                <a:spcPct val="0"/>
              </a:spcAft>
              <a:defRPr sz="3467">
                <a:solidFill>
                  <a:schemeClr val="tx2"/>
                </a:solidFill>
                <a:latin typeface="Arial" pitchFamily="-110" charset="0"/>
              </a:defRPr>
            </a:lvl8pPr>
            <a:lvl9pPr marL="2402845" algn="l" rtl="0" eaLnBrk="1" fontAlgn="base" hangingPunct="1">
              <a:lnSpc>
                <a:spcPct val="95000"/>
              </a:lnSpc>
              <a:spcBef>
                <a:spcPct val="0"/>
              </a:spcBef>
              <a:spcAft>
                <a:spcPct val="0"/>
              </a:spcAft>
              <a:defRPr sz="3467">
                <a:solidFill>
                  <a:schemeClr val="tx2"/>
                </a:solidFill>
                <a:latin typeface="Arial" pitchFamily="-110" charset="0"/>
              </a:defRPr>
            </a:lvl9pPr>
          </a:lstStyle>
          <a:p>
            <a:endParaRPr lang="en-US" sz="2000" kern="0" dirty="0"/>
          </a:p>
        </p:txBody>
      </p:sp>
      <p:sp>
        <p:nvSpPr>
          <p:cNvPr id="2" name="TextBox 1">
            <a:extLst>
              <a:ext uri="{FF2B5EF4-FFF2-40B4-BE49-F238E27FC236}">
                <a16:creationId xmlns:a16="http://schemas.microsoft.com/office/drawing/2014/main" id="{EBFA1B34-675E-92C4-C1FF-1F995E694C65}"/>
              </a:ext>
            </a:extLst>
          </p:cNvPr>
          <p:cNvSpPr txBox="1"/>
          <p:nvPr/>
        </p:nvSpPr>
        <p:spPr>
          <a:xfrm>
            <a:off x="7302033" y="2894912"/>
            <a:ext cx="3780692" cy="830997"/>
          </a:xfrm>
          <a:prstGeom prst="rect">
            <a:avLst/>
          </a:prstGeom>
          <a:noFill/>
        </p:spPr>
        <p:txBody>
          <a:bodyPr wrap="square" rtlCol="0">
            <a:spAutoFit/>
          </a:bodyPr>
          <a:lstStyle/>
          <a:p>
            <a:pPr algn="ctr"/>
            <a:r>
              <a:rPr lang="en-US" sz="2400" b="1" dirty="0">
                <a:solidFill>
                  <a:schemeClr val="tx2"/>
                </a:solidFill>
                <a:latin typeface="+mj-lt"/>
              </a:rPr>
              <a:t>Spin-Off </a:t>
            </a:r>
            <a:br>
              <a:rPr lang="en-US" sz="2400" b="1" dirty="0">
                <a:solidFill>
                  <a:schemeClr val="tx2"/>
                </a:solidFill>
                <a:latin typeface="+mj-lt"/>
              </a:rPr>
            </a:br>
            <a:r>
              <a:rPr lang="en-US" sz="2400" b="1" dirty="0">
                <a:solidFill>
                  <a:schemeClr val="tx2"/>
                </a:solidFill>
                <a:latin typeface="+mj-lt"/>
              </a:rPr>
              <a:t>Tax Considerations</a:t>
            </a:r>
          </a:p>
        </p:txBody>
      </p:sp>
    </p:spTree>
    <p:extLst>
      <p:ext uri="{BB962C8B-B14F-4D97-AF65-F5344CB8AC3E}">
        <p14:creationId xmlns:p14="http://schemas.microsoft.com/office/powerpoint/2010/main" val="3831118202"/>
      </p:ext>
    </p:extLst>
  </p:cSld>
  <p:clrMapOvr>
    <a:masterClrMapping/>
  </p:clrMapOvr>
</p:sld>
</file>

<file path=ppt/slides/slide10.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97BCE-62AA-FE11-930A-4FE04DEB9F1A}"/>
              </a:ext>
            </a:extLst>
          </p:cNvPr>
          <p:cNvSpPr>
            <a:spLocks noGrp="1"/>
          </p:cNvSpPr>
          <p:nvPr>
            <p:ph type="title"/>
          </p:nvPr>
        </p:nvSpPr>
        <p:spPr/>
        <p:txBody>
          <a:bodyPr/>
          <a:lstStyle/>
          <a:p>
            <a:r>
              <a:rPr lang="en-US" sz="2800" b="1" dirty="0">
                <a:solidFill>
                  <a:schemeClr val="accent1"/>
                </a:solidFill>
                <a:latin typeface="+mj-lt"/>
              </a:rPr>
              <a:t>Preserving the Tax-Free Spin-Off—Safe Harbors</a:t>
            </a:r>
            <a:endParaRPr lang="en-US" sz="2800" dirty="0">
              <a:solidFill>
                <a:schemeClr val="accent1"/>
              </a:solidFill>
              <a:latin typeface="+mj-lt"/>
            </a:endParaRPr>
          </a:p>
        </p:txBody>
      </p:sp>
      <p:sp>
        <p:nvSpPr>
          <p:cNvPr id="3" name="Content Placeholder 2">
            <a:extLst>
              <a:ext uri="{FF2B5EF4-FFF2-40B4-BE49-F238E27FC236}">
                <a16:creationId xmlns:a16="http://schemas.microsoft.com/office/drawing/2014/main" id="{676D31C6-2A71-5FF1-6599-5A14E00FDB05}"/>
              </a:ext>
            </a:extLst>
          </p:cNvPr>
          <p:cNvSpPr>
            <a:spLocks noGrp="1"/>
          </p:cNvSpPr>
          <p:nvPr>
            <p:ph idx="1"/>
          </p:nvPr>
        </p:nvSpPr>
        <p:spPr>
          <a:xfrm>
            <a:off x="272562" y="1720947"/>
            <a:ext cx="11588261" cy="4512310"/>
          </a:xfrm>
        </p:spPr>
        <p:txBody>
          <a:bodyPr/>
          <a:lstStyle/>
          <a:p>
            <a:pPr>
              <a:buClr>
                <a:schemeClr val="tx1"/>
              </a:buClr>
            </a:pPr>
            <a:r>
              <a:rPr lang="en-US" sz="1800" b="1" dirty="0"/>
              <a:t>Section 355(e) Safe Harbors. </a:t>
            </a:r>
            <a:r>
              <a:rPr lang="en-US" sz="1800" dirty="0"/>
              <a:t>Safe harbors relax 2-year presumptions and may provide flexibility to enter into certain unplanned acquisition transactions.  Key factors affecting applicability of safe harbors include the timing of negotiations and business purpose for spin-off</a:t>
            </a:r>
          </a:p>
          <a:p>
            <a:pPr>
              <a:buClr>
                <a:schemeClr val="tx1"/>
              </a:buClr>
            </a:pPr>
            <a:r>
              <a:rPr lang="en-US" sz="1800" dirty="0"/>
              <a:t>“</a:t>
            </a:r>
            <a:r>
              <a:rPr lang="en-US" sz="1800" b="1" dirty="0"/>
              <a:t>Super Safe Harbor.</a:t>
            </a:r>
            <a:r>
              <a:rPr lang="en-US" sz="1800" dirty="0"/>
              <a:t>”  Except in the case of a public offering, a post-distribution acquisition can be part of a plan </a:t>
            </a:r>
            <a:r>
              <a:rPr lang="en-US" sz="1800" b="1" i="1" dirty="0"/>
              <a:t>only</a:t>
            </a:r>
            <a:r>
              <a:rPr lang="en-US" sz="1800" dirty="0"/>
              <a:t> if there was an agreement, understanding, arrangement or </a:t>
            </a:r>
            <a:r>
              <a:rPr lang="en-US" sz="1800" b="1" i="1" dirty="0"/>
              <a:t>substantial negotiations </a:t>
            </a:r>
            <a:r>
              <a:rPr lang="en-US" sz="1800" dirty="0"/>
              <a:t>regarding the acquisition or a similar acquisition at some time during the </a:t>
            </a:r>
            <a:r>
              <a:rPr lang="en-US" sz="1800" b="1" i="1" dirty="0"/>
              <a:t>2-year period ending</a:t>
            </a:r>
            <a:r>
              <a:rPr lang="en-US" sz="1800" dirty="0"/>
              <a:t> on the date of the distribution</a:t>
            </a:r>
          </a:p>
          <a:p>
            <a:pPr lvl="2">
              <a:buClr>
                <a:schemeClr val="tx1"/>
              </a:buClr>
            </a:pPr>
            <a:r>
              <a:rPr lang="en-US" sz="1700" dirty="0"/>
              <a:t>Base case for Super Safe Harbor is where Distributing has had no contacts with the eventual acquirer regarding an acquisition for more than two years pre-spin </a:t>
            </a:r>
          </a:p>
          <a:p>
            <a:pPr lvl="2">
              <a:buClr>
                <a:schemeClr val="tx1"/>
              </a:buClr>
            </a:pPr>
            <a:r>
              <a:rPr lang="en-US" sz="1700" dirty="0"/>
              <a:t>Assumes substantial business purpose for spin-off unrelated to any potential acquisition</a:t>
            </a:r>
          </a:p>
          <a:p>
            <a:pPr lvl="2">
              <a:buClr>
                <a:schemeClr val="tx1"/>
              </a:buClr>
            </a:pPr>
            <a:r>
              <a:rPr lang="en-US" sz="1700" dirty="0"/>
              <a:t>Substantial negotiations involve discussion of significant economic terms by officers, directors, controlling shareholders or other persons with implicit or explicit permission to engage in such discussions</a:t>
            </a:r>
          </a:p>
          <a:p>
            <a:pPr lvl="2">
              <a:buClr>
                <a:schemeClr val="tx1"/>
              </a:buClr>
            </a:pPr>
            <a:r>
              <a:rPr lang="en-US" sz="1700" dirty="0"/>
              <a:t>Super safe harbor is not available for post-spinoff public offerings</a:t>
            </a:r>
          </a:p>
          <a:p>
            <a:pPr lvl="1">
              <a:buClr>
                <a:schemeClr val="tx1"/>
              </a:buClr>
            </a:pPr>
            <a:endParaRPr lang="en-US" sz="1600" dirty="0"/>
          </a:p>
          <a:p>
            <a:pPr lvl="1">
              <a:buClr>
                <a:schemeClr val="tx1"/>
              </a:buClr>
            </a:pPr>
            <a:endParaRPr lang="en-US" b="1" dirty="0"/>
          </a:p>
        </p:txBody>
      </p:sp>
      <p:sp>
        <p:nvSpPr>
          <p:cNvPr id="4" name="Slide Number Placeholder 3">
            <a:extLst>
              <a:ext uri="{FF2B5EF4-FFF2-40B4-BE49-F238E27FC236}">
                <a16:creationId xmlns:a16="http://schemas.microsoft.com/office/drawing/2014/main" id="{BEC76045-C0D7-833A-B7AC-59280C5C2522}"/>
              </a:ext>
            </a:extLst>
          </p:cNvPr>
          <p:cNvSpPr>
            <a:spLocks noGrp="1"/>
          </p:cNvSpPr>
          <p:nvPr>
            <p:ph type="sldNum" sz="quarter" idx="4"/>
          </p:nvPr>
        </p:nvSpPr>
        <p:spPr/>
        <p:txBody>
          <a:bodyPr/>
          <a:lstStyle/>
          <a:p>
            <a:fld id="{6CABB61B-1318-8447-AA21-C5100C0A9382}" type="slidenum">
              <a:rPr lang="en-US" smtClean="0"/>
              <a:pPr/>
              <a:t>10</a:t>
            </a:fld>
            <a:endParaRPr lang="en-US" dirty="0"/>
          </a:p>
        </p:txBody>
      </p:sp>
    </p:spTree>
    <p:extLst>
      <p:ext uri="{BB962C8B-B14F-4D97-AF65-F5344CB8AC3E}">
        <p14:creationId xmlns:p14="http://schemas.microsoft.com/office/powerpoint/2010/main" val="2647118831"/>
      </p:ext>
    </p:extLst>
  </p:cSld>
  <p:clrMapOvr>
    <a:masterClrMapping/>
  </p:clrMapOvr>
</p:sld>
</file>

<file path=ppt/slides/slide1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2236B-CD6F-60CD-3180-3897DF83D4B9}"/>
              </a:ext>
            </a:extLst>
          </p:cNvPr>
          <p:cNvSpPr>
            <a:spLocks noGrp="1"/>
          </p:cNvSpPr>
          <p:nvPr>
            <p:ph type="title"/>
          </p:nvPr>
        </p:nvSpPr>
        <p:spPr/>
        <p:txBody>
          <a:bodyPr/>
          <a:lstStyle/>
          <a:p>
            <a:r>
              <a:rPr lang="en-US" sz="2800" b="1" dirty="0">
                <a:solidFill>
                  <a:schemeClr val="accent1"/>
                </a:solidFill>
                <a:latin typeface="+mj-lt"/>
              </a:rPr>
              <a:t>Preserving the Tax-Free Spin-Off—Safe Harbors, cont’d</a:t>
            </a:r>
            <a:endParaRPr lang="en-US" sz="2800" dirty="0"/>
          </a:p>
        </p:txBody>
      </p:sp>
      <p:sp>
        <p:nvSpPr>
          <p:cNvPr id="3" name="Content Placeholder 2">
            <a:extLst>
              <a:ext uri="{FF2B5EF4-FFF2-40B4-BE49-F238E27FC236}">
                <a16:creationId xmlns:a16="http://schemas.microsoft.com/office/drawing/2014/main" id="{A5EF9FD5-0B6D-C62E-7B91-730C4DAE5098}"/>
              </a:ext>
            </a:extLst>
          </p:cNvPr>
          <p:cNvSpPr>
            <a:spLocks noGrp="1"/>
          </p:cNvSpPr>
          <p:nvPr>
            <p:ph idx="1"/>
          </p:nvPr>
        </p:nvSpPr>
        <p:spPr/>
        <p:txBody>
          <a:bodyPr/>
          <a:lstStyle/>
          <a:p>
            <a:pPr>
              <a:lnSpc>
                <a:spcPct val="100000"/>
              </a:lnSpc>
              <a:buClrTx/>
            </a:pPr>
            <a:r>
              <a:rPr lang="en-US" sz="2000" b="1" dirty="0"/>
              <a:t>18-Month Safe Harbor. </a:t>
            </a:r>
            <a:r>
              <a:rPr lang="en-US" sz="2000" dirty="0"/>
              <a:t>A post-distribution acquisition will not be considered part of a plan if:</a:t>
            </a:r>
          </a:p>
          <a:p>
            <a:pPr lvl="1">
              <a:lnSpc>
                <a:spcPct val="100000"/>
              </a:lnSpc>
              <a:spcBef>
                <a:spcPts val="1200"/>
              </a:spcBef>
              <a:buClrTx/>
            </a:pPr>
            <a:r>
              <a:rPr lang="en-US" sz="2000" dirty="0"/>
              <a:t>Spin-off was motivated in whole or substantial part by a </a:t>
            </a:r>
            <a:r>
              <a:rPr lang="en-US" sz="2000" b="1" i="1" dirty="0"/>
              <a:t>business purpose </a:t>
            </a:r>
            <a:r>
              <a:rPr lang="en-US" sz="2000" dirty="0"/>
              <a:t>other than to facilitate acquisition </a:t>
            </a:r>
          </a:p>
          <a:p>
            <a:pPr lvl="1">
              <a:lnSpc>
                <a:spcPct val="100000"/>
              </a:lnSpc>
              <a:spcBef>
                <a:spcPts val="600"/>
              </a:spcBef>
              <a:buClrTx/>
            </a:pPr>
            <a:r>
              <a:rPr lang="en-US" sz="2000" dirty="0"/>
              <a:t>acquisition occurs </a:t>
            </a:r>
            <a:r>
              <a:rPr lang="en-US" sz="2000" b="1" i="1" dirty="0"/>
              <a:t>more than six months after </a:t>
            </a:r>
            <a:r>
              <a:rPr lang="en-US" sz="2000" dirty="0"/>
              <a:t>spin-off and </a:t>
            </a:r>
          </a:p>
          <a:p>
            <a:pPr lvl="1">
              <a:lnSpc>
                <a:spcPct val="100000"/>
              </a:lnSpc>
              <a:spcBef>
                <a:spcPts val="600"/>
              </a:spcBef>
              <a:buClrTx/>
            </a:pPr>
            <a:r>
              <a:rPr lang="en-US" sz="2000" dirty="0"/>
              <a:t>there was no agreement, understanding, arrangement or </a:t>
            </a:r>
            <a:r>
              <a:rPr lang="en-US" sz="2000" b="1" i="1" dirty="0"/>
              <a:t>substantial negotiations </a:t>
            </a:r>
            <a:r>
              <a:rPr lang="en-US" sz="2000" dirty="0"/>
              <a:t>regarding the acquisition or a similar acquisition during the period beginning </a:t>
            </a:r>
            <a:r>
              <a:rPr lang="en-US" sz="2000" b="1" i="1" dirty="0"/>
              <a:t>one year before and six months after </a:t>
            </a:r>
            <a:r>
              <a:rPr lang="en-US" sz="2000" dirty="0"/>
              <a:t>the spin-off</a:t>
            </a:r>
          </a:p>
          <a:p>
            <a:endParaRPr lang="en-US" dirty="0"/>
          </a:p>
        </p:txBody>
      </p:sp>
      <p:sp>
        <p:nvSpPr>
          <p:cNvPr id="4" name="Slide Number Placeholder 3">
            <a:extLst>
              <a:ext uri="{FF2B5EF4-FFF2-40B4-BE49-F238E27FC236}">
                <a16:creationId xmlns:a16="http://schemas.microsoft.com/office/drawing/2014/main" id="{8A2DFF62-527A-9D19-C8A4-BD3D23679FB6}"/>
              </a:ext>
            </a:extLst>
          </p:cNvPr>
          <p:cNvSpPr>
            <a:spLocks noGrp="1"/>
          </p:cNvSpPr>
          <p:nvPr>
            <p:ph type="sldNum" sz="quarter" idx="4"/>
          </p:nvPr>
        </p:nvSpPr>
        <p:spPr/>
        <p:txBody>
          <a:bodyPr/>
          <a:lstStyle/>
          <a:p>
            <a:fld id="{2DDB3146-7E14-AF42-995F-1E34C89EE1DA}" type="slidenum">
              <a:rPr lang="en-US" smtClean="0"/>
              <a:pPr/>
              <a:t>11</a:t>
            </a:fld>
            <a:endParaRPr lang="en-US" dirty="0"/>
          </a:p>
        </p:txBody>
      </p:sp>
    </p:spTree>
    <p:extLst>
      <p:ext uri="{BB962C8B-B14F-4D97-AF65-F5344CB8AC3E}">
        <p14:creationId xmlns:p14="http://schemas.microsoft.com/office/powerpoint/2010/main" val="935709805"/>
      </p:ext>
    </p:extLst>
  </p:cSld>
  <p:clrMapOvr>
    <a:masterClrMapping/>
  </p:clrMapOvr>
</p:sld>
</file>

<file path=ppt/slides/slide1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E8BB3-5268-1B32-8303-9C9D0A418DB9}"/>
              </a:ext>
            </a:extLst>
          </p:cNvPr>
          <p:cNvSpPr>
            <a:spLocks noGrp="1"/>
          </p:cNvSpPr>
          <p:nvPr>
            <p:ph type="title"/>
          </p:nvPr>
        </p:nvSpPr>
        <p:spPr/>
        <p:txBody>
          <a:bodyPr/>
          <a:lstStyle/>
          <a:p>
            <a:r>
              <a:rPr lang="en-US" sz="2800" b="1" dirty="0">
                <a:solidFill>
                  <a:schemeClr val="accent1"/>
                </a:solidFill>
                <a:latin typeface="+mj-lt"/>
              </a:rPr>
              <a:t>Preserving the Tax-Free Spin-Off—Safe Harbors, cont’d</a:t>
            </a:r>
            <a:endParaRPr lang="en-US" sz="2800" dirty="0">
              <a:solidFill>
                <a:schemeClr val="accent1"/>
              </a:solidFill>
            </a:endParaRPr>
          </a:p>
        </p:txBody>
      </p:sp>
      <p:sp>
        <p:nvSpPr>
          <p:cNvPr id="3" name="Content Placeholder 2">
            <a:extLst>
              <a:ext uri="{FF2B5EF4-FFF2-40B4-BE49-F238E27FC236}">
                <a16:creationId xmlns:a16="http://schemas.microsoft.com/office/drawing/2014/main" id="{8BAD4B41-D4B9-0564-9566-5E787C351703}"/>
              </a:ext>
            </a:extLst>
          </p:cNvPr>
          <p:cNvSpPr>
            <a:spLocks noGrp="1"/>
          </p:cNvSpPr>
          <p:nvPr>
            <p:ph idx="1"/>
          </p:nvPr>
        </p:nvSpPr>
        <p:spPr/>
        <p:txBody>
          <a:bodyPr/>
          <a:lstStyle/>
          <a:p>
            <a:pPr>
              <a:lnSpc>
                <a:spcPct val="100000"/>
              </a:lnSpc>
              <a:spcBef>
                <a:spcPts val="600"/>
              </a:spcBef>
              <a:buClrTx/>
            </a:pPr>
            <a:r>
              <a:rPr lang="en-US" sz="2000" b="1" dirty="0"/>
              <a:t>One-Year Safe Harbor.  </a:t>
            </a:r>
            <a:r>
              <a:rPr lang="en-US" sz="2000" b="0" dirty="0"/>
              <a:t>A post-distribution acquisition will not be considered part of a plan if there was </a:t>
            </a:r>
            <a:r>
              <a:rPr lang="en-US" sz="2000" b="1" i="1" dirty="0"/>
              <a:t>no agreement, understanding or arrangement </a:t>
            </a:r>
            <a:r>
              <a:rPr lang="en-US" sz="2000" b="0" dirty="0"/>
              <a:t>regarding the acquisition or a similar acquisition at the time of the distribution, and there was no agreement, understanding, arrangement or </a:t>
            </a:r>
            <a:r>
              <a:rPr lang="en-US" sz="2000" b="1" i="1" dirty="0"/>
              <a:t>substantial negotiations </a:t>
            </a:r>
            <a:r>
              <a:rPr lang="en-US" sz="2000" b="0" dirty="0"/>
              <a:t>regarding the acquisition or a similar acquisition within </a:t>
            </a:r>
            <a:r>
              <a:rPr lang="en-US" sz="2000" b="1" i="1" dirty="0"/>
              <a:t>one year after </a:t>
            </a:r>
            <a:r>
              <a:rPr lang="en-US" sz="2000" b="0" dirty="0"/>
              <a:t>the distribution</a:t>
            </a:r>
          </a:p>
          <a:p>
            <a:pPr lvl="1">
              <a:lnSpc>
                <a:spcPct val="100000"/>
              </a:lnSpc>
              <a:spcBef>
                <a:spcPts val="600"/>
              </a:spcBef>
              <a:buClrTx/>
            </a:pPr>
            <a:r>
              <a:rPr lang="en-US" sz="2000" dirty="0"/>
              <a:t>Pre-distribution negotiations without reaching an agreement , understanding or arrangement should not compromise the spin-off, provided that there are no negotiations for one year post-spin</a:t>
            </a:r>
          </a:p>
          <a:p>
            <a:pPr lvl="1">
              <a:lnSpc>
                <a:spcPct val="100000"/>
              </a:lnSpc>
              <a:spcBef>
                <a:spcPts val="600"/>
              </a:spcBef>
              <a:buClrTx/>
            </a:pPr>
            <a:r>
              <a:rPr lang="en-US" sz="2000" dirty="0"/>
              <a:t>Distributing and Controlled generally could not re-engage with potential acquirers with which there were substantial negotiations pre-spin for one-year period post-spin</a:t>
            </a:r>
            <a:endParaRPr lang="en-US" sz="2000" b="0" dirty="0"/>
          </a:p>
          <a:p>
            <a:pPr marL="457200" lvl="1" indent="0">
              <a:lnSpc>
                <a:spcPct val="100000"/>
              </a:lnSpc>
              <a:spcBef>
                <a:spcPts val="600"/>
              </a:spcBef>
              <a:buNone/>
            </a:pPr>
            <a:endParaRPr lang="en-US" sz="1800" dirty="0"/>
          </a:p>
          <a:p>
            <a:endParaRPr lang="en-US" dirty="0"/>
          </a:p>
        </p:txBody>
      </p:sp>
      <p:sp>
        <p:nvSpPr>
          <p:cNvPr id="4" name="Slide Number Placeholder 3">
            <a:extLst>
              <a:ext uri="{FF2B5EF4-FFF2-40B4-BE49-F238E27FC236}">
                <a16:creationId xmlns:a16="http://schemas.microsoft.com/office/drawing/2014/main" id="{2638A5A6-15DE-3684-D2E2-78034BAB05B5}"/>
              </a:ext>
            </a:extLst>
          </p:cNvPr>
          <p:cNvSpPr>
            <a:spLocks noGrp="1"/>
          </p:cNvSpPr>
          <p:nvPr>
            <p:ph type="sldNum" sz="quarter" idx="4"/>
          </p:nvPr>
        </p:nvSpPr>
        <p:spPr/>
        <p:txBody>
          <a:bodyPr/>
          <a:lstStyle/>
          <a:p>
            <a:fld id="{6CABB61B-1318-8447-AA21-C5100C0A9382}" type="slidenum">
              <a:rPr lang="en-US" smtClean="0"/>
              <a:pPr/>
              <a:t>12</a:t>
            </a:fld>
            <a:endParaRPr lang="en-US" dirty="0"/>
          </a:p>
        </p:txBody>
      </p:sp>
    </p:spTree>
    <p:extLst>
      <p:ext uri="{BB962C8B-B14F-4D97-AF65-F5344CB8AC3E}">
        <p14:creationId xmlns:p14="http://schemas.microsoft.com/office/powerpoint/2010/main" val="277972472"/>
      </p:ext>
    </p:extLst>
  </p:cSld>
  <p:clrMapOvr>
    <a:masterClrMapping/>
  </p:clrMapOvr>
</p:sld>
</file>

<file path=ppt/slides/slide1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9D914-E2AC-0BD8-7ED9-AC0F43F5FAA6}"/>
              </a:ext>
            </a:extLst>
          </p:cNvPr>
          <p:cNvSpPr>
            <a:spLocks noGrp="1"/>
          </p:cNvSpPr>
          <p:nvPr>
            <p:ph type="title"/>
          </p:nvPr>
        </p:nvSpPr>
        <p:spPr/>
        <p:txBody>
          <a:bodyPr/>
          <a:lstStyle/>
          <a:p>
            <a:r>
              <a:rPr lang="en-US" sz="2800" b="1" dirty="0">
                <a:solidFill>
                  <a:schemeClr val="accent1"/>
                </a:solidFill>
                <a:latin typeface="+mj-lt"/>
              </a:rPr>
              <a:t>Preserving the Tax-Free Spin-Off—Safe Harbors, cont’d</a:t>
            </a:r>
            <a:endParaRPr lang="en-US" sz="2800" dirty="0">
              <a:solidFill>
                <a:schemeClr val="accent1"/>
              </a:solidFill>
            </a:endParaRPr>
          </a:p>
        </p:txBody>
      </p:sp>
      <p:sp>
        <p:nvSpPr>
          <p:cNvPr id="5" name="Content Placeholder 2">
            <a:extLst>
              <a:ext uri="{FF2B5EF4-FFF2-40B4-BE49-F238E27FC236}">
                <a16:creationId xmlns:a16="http://schemas.microsoft.com/office/drawing/2014/main" id="{9C5FB3D5-662C-2768-5EA7-5C40E94627AE}"/>
              </a:ext>
            </a:extLst>
          </p:cNvPr>
          <p:cNvSpPr>
            <a:spLocks noGrp="1"/>
          </p:cNvSpPr>
          <p:nvPr>
            <p:ph idx="1"/>
          </p:nvPr>
        </p:nvSpPr>
        <p:spPr/>
        <p:txBody>
          <a:bodyPr/>
          <a:lstStyle/>
          <a:p>
            <a:pPr marL="0" indent="0">
              <a:buNone/>
            </a:pPr>
            <a:r>
              <a:rPr lang="en-US" dirty="0"/>
              <a:t> </a:t>
            </a:r>
            <a:r>
              <a:rPr lang="en-US" sz="2200" b="1" dirty="0"/>
              <a:t>Safe Harbors Simplified.</a:t>
            </a:r>
          </a:p>
        </p:txBody>
      </p:sp>
      <p:sp>
        <p:nvSpPr>
          <p:cNvPr id="4" name="Slide Number Placeholder 3">
            <a:extLst>
              <a:ext uri="{FF2B5EF4-FFF2-40B4-BE49-F238E27FC236}">
                <a16:creationId xmlns:a16="http://schemas.microsoft.com/office/drawing/2014/main" id="{272A5356-40F9-01D4-D812-49A56E0D8098}"/>
              </a:ext>
            </a:extLst>
          </p:cNvPr>
          <p:cNvSpPr>
            <a:spLocks noGrp="1"/>
          </p:cNvSpPr>
          <p:nvPr>
            <p:ph type="sldNum" sz="quarter" idx="4"/>
          </p:nvPr>
        </p:nvSpPr>
        <p:spPr/>
        <p:txBody>
          <a:bodyPr/>
          <a:lstStyle/>
          <a:p>
            <a:fld id="{6CABB61B-1318-8447-AA21-C5100C0A9382}" type="slidenum">
              <a:rPr lang="en-US" smtClean="0"/>
              <a:pPr/>
              <a:t>13</a:t>
            </a:fld>
            <a:endParaRPr lang="en-US" dirty="0"/>
          </a:p>
        </p:txBody>
      </p:sp>
      <p:sp>
        <p:nvSpPr>
          <p:cNvPr id="6" name="Content Placeholder 2">
            <a:extLst>
              <a:ext uri="{FF2B5EF4-FFF2-40B4-BE49-F238E27FC236}">
                <a16:creationId xmlns:a16="http://schemas.microsoft.com/office/drawing/2014/main" id="{16486594-267E-EA75-CECB-428380D34D9A}"/>
              </a:ext>
            </a:extLst>
          </p:cNvPr>
          <p:cNvSpPr txBox="1">
            <a:spLocks/>
          </p:cNvSpPr>
          <p:nvPr/>
        </p:nvSpPr>
        <p:spPr>
          <a:xfrm>
            <a:off x="595994" y="1844040"/>
            <a:ext cx="11000012" cy="4512310"/>
          </a:xfrm>
          <a:prstGeom prst="rect">
            <a:avLst/>
          </a:prstGeom>
        </p:spPr>
        <p:txBody>
          <a:bodyPr vert="horz" lIns="90109" tIns="45055" rIns="90109" bIns="45055" rtlCol="0">
            <a:noAutofit/>
          </a:bodyPr>
          <a:lstStyle>
            <a:lvl1pPr marL="369188" indent="-369188" algn="l" rtl="0" eaLnBrk="1" fontAlgn="base" hangingPunct="1">
              <a:lnSpc>
                <a:spcPct val="110000"/>
              </a:lnSpc>
              <a:spcBef>
                <a:spcPts val="1052"/>
              </a:spcBef>
              <a:spcAft>
                <a:spcPts val="263"/>
              </a:spcAft>
              <a:buClr>
                <a:srgbClr val="E92033"/>
              </a:buClr>
              <a:buSzPct val="110000"/>
              <a:buFont typeface="Arial"/>
              <a:buChar char="•"/>
              <a:defRPr sz="2933">
                <a:solidFill>
                  <a:schemeClr val="tx1"/>
                </a:solidFill>
                <a:latin typeface="+mn-lt"/>
                <a:ea typeface="ＭＳ Ｐゴシック" pitchFamily="-65" charset="-128"/>
                <a:cs typeface="ＭＳ Ｐゴシック" pitchFamily="-65" charset="-128"/>
              </a:defRPr>
            </a:lvl1pPr>
            <a:lvl2pPr marL="752975" indent="-300355" algn="l" rtl="0" eaLnBrk="1" fontAlgn="base" hangingPunct="1">
              <a:lnSpc>
                <a:spcPct val="110000"/>
              </a:lnSpc>
              <a:spcBef>
                <a:spcPts val="657"/>
              </a:spcBef>
              <a:spcAft>
                <a:spcPts val="263"/>
              </a:spcAft>
              <a:buClr>
                <a:schemeClr val="bg1">
                  <a:lumMod val="65000"/>
                </a:schemeClr>
              </a:buClr>
              <a:buSzPct val="110000"/>
              <a:buFont typeface="Arial"/>
              <a:buChar char="•"/>
              <a:defRPr sz="2400">
                <a:solidFill>
                  <a:schemeClr val="tx1"/>
                </a:solidFill>
                <a:latin typeface="+mn-lt"/>
                <a:ea typeface="ＭＳ Ｐゴシック" pitchFamily="-110" charset="-128"/>
              </a:defRPr>
            </a:lvl2pPr>
            <a:lvl3pPr marL="1126333" indent="-302442" algn="l" rtl="0" eaLnBrk="1" fontAlgn="base" hangingPunct="1">
              <a:lnSpc>
                <a:spcPct val="110000"/>
              </a:lnSpc>
              <a:spcBef>
                <a:spcPts val="657"/>
              </a:spcBef>
              <a:spcAft>
                <a:spcPts val="263"/>
              </a:spcAft>
              <a:buClr>
                <a:schemeClr val="bg1">
                  <a:lumMod val="65000"/>
                </a:schemeClr>
              </a:buClr>
              <a:buSzPct val="110000"/>
              <a:buFont typeface="Arial"/>
              <a:buChar char="•"/>
              <a:defRPr sz="2400">
                <a:solidFill>
                  <a:schemeClr val="tx1"/>
                </a:solidFill>
                <a:latin typeface="+mn-lt"/>
                <a:ea typeface="ＭＳ Ｐゴシック" pitchFamily="-110" charset="-128"/>
              </a:defRPr>
            </a:lvl3pPr>
            <a:lvl4pPr marL="1508036" indent="-300355" algn="l" rtl="0" eaLnBrk="1" fontAlgn="base" hangingPunct="1">
              <a:lnSpc>
                <a:spcPct val="110000"/>
              </a:lnSpc>
              <a:spcBef>
                <a:spcPts val="657"/>
              </a:spcBef>
              <a:spcAft>
                <a:spcPts val="263"/>
              </a:spcAft>
              <a:buClr>
                <a:schemeClr val="bg1">
                  <a:lumMod val="65000"/>
                </a:schemeClr>
              </a:buClr>
              <a:buSzPct val="110000"/>
              <a:buFont typeface="Arial"/>
              <a:buChar char="•"/>
              <a:defRPr sz="2400">
                <a:solidFill>
                  <a:schemeClr val="tx1"/>
                </a:solidFill>
                <a:latin typeface="+mn-lt"/>
                <a:ea typeface="ＭＳ Ｐゴシック" pitchFamily="-110" charset="-128"/>
              </a:defRPr>
            </a:lvl4pPr>
            <a:lvl5pPr marL="1879309" indent="-300355" algn="l" rtl="0" eaLnBrk="1" fontAlgn="base" hangingPunct="1">
              <a:lnSpc>
                <a:spcPct val="110000"/>
              </a:lnSpc>
              <a:spcBef>
                <a:spcPts val="657"/>
              </a:spcBef>
              <a:spcAft>
                <a:spcPts val="263"/>
              </a:spcAft>
              <a:buClr>
                <a:schemeClr val="bg1">
                  <a:lumMod val="65000"/>
                </a:schemeClr>
              </a:buClr>
              <a:buSzPct val="110000"/>
              <a:buFont typeface="Arial"/>
              <a:buChar char="•"/>
              <a:defRPr sz="2400">
                <a:solidFill>
                  <a:schemeClr val="tx1"/>
                </a:solidFill>
                <a:latin typeface="+mn-lt"/>
                <a:ea typeface="ＭＳ Ｐゴシック" pitchFamily="-110" charset="-128"/>
              </a:defRPr>
            </a:lvl5pPr>
            <a:lvl6pPr marL="2774117" indent="-300355" algn="l" rtl="0" eaLnBrk="1" fontAlgn="base" hangingPunct="1">
              <a:spcBef>
                <a:spcPct val="25000"/>
              </a:spcBef>
              <a:spcAft>
                <a:spcPct val="25000"/>
              </a:spcAft>
              <a:buClr>
                <a:srgbClr val="999999"/>
              </a:buClr>
              <a:buSzPct val="65000"/>
              <a:buFont typeface="Wingdings 3" pitchFamily="-110" charset="2"/>
              <a:buChar char="u"/>
              <a:defRPr sz="2667">
                <a:solidFill>
                  <a:schemeClr val="tx1"/>
                </a:solidFill>
                <a:latin typeface="+mn-lt"/>
                <a:ea typeface="ＭＳ Ｐゴシック" pitchFamily="-110" charset="-128"/>
              </a:defRPr>
            </a:lvl6pPr>
            <a:lvl7pPr marL="3374828" indent="-300355" algn="l" rtl="0" eaLnBrk="1" fontAlgn="base" hangingPunct="1">
              <a:spcBef>
                <a:spcPct val="25000"/>
              </a:spcBef>
              <a:spcAft>
                <a:spcPct val="25000"/>
              </a:spcAft>
              <a:buClr>
                <a:srgbClr val="999999"/>
              </a:buClr>
              <a:buSzPct val="65000"/>
              <a:buFont typeface="Wingdings 3" pitchFamily="-110" charset="2"/>
              <a:buChar char="u"/>
              <a:defRPr sz="2667">
                <a:solidFill>
                  <a:schemeClr val="tx1"/>
                </a:solidFill>
                <a:latin typeface="+mn-lt"/>
                <a:ea typeface="ＭＳ Ｐゴシック" pitchFamily="-110" charset="-128"/>
              </a:defRPr>
            </a:lvl7pPr>
            <a:lvl8pPr marL="3975541" indent="-300355" algn="l" rtl="0" eaLnBrk="1" fontAlgn="base" hangingPunct="1">
              <a:spcBef>
                <a:spcPct val="25000"/>
              </a:spcBef>
              <a:spcAft>
                <a:spcPct val="25000"/>
              </a:spcAft>
              <a:buClr>
                <a:srgbClr val="999999"/>
              </a:buClr>
              <a:buSzPct val="65000"/>
              <a:buFont typeface="Wingdings 3" pitchFamily="-110" charset="2"/>
              <a:buChar char="u"/>
              <a:defRPr sz="2667">
                <a:solidFill>
                  <a:schemeClr val="tx1"/>
                </a:solidFill>
                <a:latin typeface="+mn-lt"/>
                <a:ea typeface="ＭＳ Ｐゴシック" pitchFamily="-110" charset="-128"/>
              </a:defRPr>
            </a:lvl8pPr>
            <a:lvl9pPr marL="4576251" indent="-300355" algn="l" rtl="0" eaLnBrk="1" fontAlgn="base" hangingPunct="1">
              <a:spcBef>
                <a:spcPct val="25000"/>
              </a:spcBef>
              <a:spcAft>
                <a:spcPct val="25000"/>
              </a:spcAft>
              <a:buClr>
                <a:srgbClr val="999999"/>
              </a:buClr>
              <a:buSzPct val="65000"/>
              <a:buFont typeface="Wingdings 3" pitchFamily="-110" charset="2"/>
              <a:buChar char="u"/>
              <a:defRPr sz="2667">
                <a:solidFill>
                  <a:schemeClr val="tx1"/>
                </a:solidFill>
                <a:latin typeface="+mn-lt"/>
                <a:ea typeface="ＭＳ Ｐゴシック" pitchFamily="-110" charset="-128"/>
              </a:defRPr>
            </a:lvl9pPr>
          </a:lstStyle>
          <a:p>
            <a:pPr marL="0" indent="0">
              <a:buFont typeface="Arial"/>
              <a:buNone/>
            </a:pPr>
            <a:r>
              <a:rPr lang="en-US" kern="0" dirty="0"/>
              <a:t> </a:t>
            </a:r>
          </a:p>
        </p:txBody>
      </p:sp>
      <p:sp>
        <p:nvSpPr>
          <p:cNvPr id="7" name="Content Placeholder 2">
            <a:extLst>
              <a:ext uri="{FF2B5EF4-FFF2-40B4-BE49-F238E27FC236}">
                <a16:creationId xmlns:a16="http://schemas.microsoft.com/office/drawing/2014/main" id="{89C51039-6D3F-AC2D-77CA-6968C7EC8F81}"/>
              </a:ext>
            </a:extLst>
          </p:cNvPr>
          <p:cNvSpPr txBox="1">
            <a:spLocks/>
          </p:cNvSpPr>
          <p:nvPr/>
        </p:nvSpPr>
        <p:spPr>
          <a:xfrm>
            <a:off x="595994" y="1844040"/>
            <a:ext cx="11000012" cy="4512310"/>
          </a:xfrm>
          <a:prstGeom prst="rect">
            <a:avLst/>
          </a:prstGeom>
        </p:spPr>
        <p:txBody>
          <a:bodyPr vert="horz" lIns="90109" tIns="45055" rIns="90109" bIns="45055" rtlCol="0">
            <a:noAutofit/>
          </a:bodyPr>
          <a:lstStyle>
            <a:lvl1pPr marL="369188" indent="-369188" algn="l" rtl="0" eaLnBrk="1" fontAlgn="base" hangingPunct="1">
              <a:lnSpc>
                <a:spcPct val="110000"/>
              </a:lnSpc>
              <a:spcBef>
                <a:spcPts val="1052"/>
              </a:spcBef>
              <a:spcAft>
                <a:spcPts val="263"/>
              </a:spcAft>
              <a:buClr>
                <a:srgbClr val="E92033"/>
              </a:buClr>
              <a:buSzPct val="110000"/>
              <a:buFont typeface="Arial"/>
              <a:buChar char="•"/>
              <a:defRPr sz="2933">
                <a:solidFill>
                  <a:schemeClr val="tx1"/>
                </a:solidFill>
                <a:latin typeface="+mn-lt"/>
                <a:ea typeface="ＭＳ Ｐゴシック" pitchFamily="-65" charset="-128"/>
                <a:cs typeface="ＭＳ Ｐゴシック" pitchFamily="-65" charset="-128"/>
              </a:defRPr>
            </a:lvl1pPr>
            <a:lvl2pPr marL="752975" indent="-300355" algn="l" rtl="0" eaLnBrk="1" fontAlgn="base" hangingPunct="1">
              <a:lnSpc>
                <a:spcPct val="110000"/>
              </a:lnSpc>
              <a:spcBef>
                <a:spcPts val="657"/>
              </a:spcBef>
              <a:spcAft>
                <a:spcPts val="263"/>
              </a:spcAft>
              <a:buClr>
                <a:schemeClr val="bg1">
                  <a:lumMod val="65000"/>
                </a:schemeClr>
              </a:buClr>
              <a:buSzPct val="110000"/>
              <a:buFont typeface="Arial"/>
              <a:buChar char="•"/>
              <a:defRPr sz="2400">
                <a:solidFill>
                  <a:schemeClr val="tx1"/>
                </a:solidFill>
                <a:latin typeface="+mn-lt"/>
                <a:ea typeface="ＭＳ Ｐゴシック" pitchFamily="-110" charset="-128"/>
              </a:defRPr>
            </a:lvl2pPr>
            <a:lvl3pPr marL="1126333" indent="-302442" algn="l" rtl="0" eaLnBrk="1" fontAlgn="base" hangingPunct="1">
              <a:lnSpc>
                <a:spcPct val="110000"/>
              </a:lnSpc>
              <a:spcBef>
                <a:spcPts val="657"/>
              </a:spcBef>
              <a:spcAft>
                <a:spcPts val="263"/>
              </a:spcAft>
              <a:buClr>
                <a:schemeClr val="bg1">
                  <a:lumMod val="65000"/>
                </a:schemeClr>
              </a:buClr>
              <a:buSzPct val="110000"/>
              <a:buFont typeface="Arial"/>
              <a:buChar char="•"/>
              <a:defRPr sz="2400">
                <a:solidFill>
                  <a:schemeClr val="tx1"/>
                </a:solidFill>
                <a:latin typeface="+mn-lt"/>
                <a:ea typeface="ＭＳ Ｐゴシック" pitchFamily="-110" charset="-128"/>
              </a:defRPr>
            </a:lvl3pPr>
            <a:lvl4pPr marL="1508036" indent="-300355" algn="l" rtl="0" eaLnBrk="1" fontAlgn="base" hangingPunct="1">
              <a:lnSpc>
                <a:spcPct val="110000"/>
              </a:lnSpc>
              <a:spcBef>
                <a:spcPts val="657"/>
              </a:spcBef>
              <a:spcAft>
                <a:spcPts val="263"/>
              </a:spcAft>
              <a:buClr>
                <a:schemeClr val="bg1">
                  <a:lumMod val="65000"/>
                </a:schemeClr>
              </a:buClr>
              <a:buSzPct val="110000"/>
              <a:buFont typeface="Arial"/>
              <a:buChar char="•"/>
              <a:defRPr sz="2400">
                <a:solidFill>
                  <a:schemeClr val="tx1"/>
                </a:solidFill>
                <a:latin typeface="+mn-lt"/>
                <a:ea typeface="ＭＳ Ｐゴシック" pitchFamily="-110" charset="-128"/>
              </a:defRPr>
            </a:lvl4pPr>
            <a:lvl5pPr marL="1879309" indent="-300355" algn="l" rtl="0" eaLnBrk="1" fontAlgn="base" hangingPunct="1">
              <a:lnSpc>
                <a:spcPct val="110000"/>
              </a:lnSpc>
              <a:spcBef>
                <a:spcPts val="657"/>
              </a:spcBef>
              <a:spcAft>
                <a:spcPts val="263"/>
              </a:spcAft>
              <a:buClr>
                <a:schemeClr val="bg1">
                  <a:lumMod val="65000"/>
                </a:schemeClr>
              </a:buClr>
              <a:buSzPct val="110000"/>
              <a:buFont typeface="Arial"/>
              <a:buChar char="•"/>
              <a:defRPr sz="2400">
                <a:solidFill>
                  <a:schemeClr val="tx1"/>
                </a:solidFill>
                <a:latin typeface="+mn-lt"/>
                <a:ea typeface="ＭＳ Ｐゴシック" pitchFamily="-110" charset="-128"/>
              </a:defRPr>
            </a:lvl5pPr>
            <a:lvl6pPr marL="2774117" indent="-300355" algn="l" rtl="0" eaLnBrk="1" fontAlgn="base" hangingPunct="1">
              <a:spcBef>
                <a:spcPct val="25000"/>
              </a:spcBef>
              <a:spcAft>
                <a:spcPct val="25000"/>
              </a:spcAft>
              <a:buClr>
                <a:srgbClr val="999999"/>
              </a:buClr>
              <a:buSzPct val="65000"/>
              <a:buFont typeface="Wingdings 3" pitchFamily="-110" charset="2"/>
              <a:buChar char="u"/>
              <a:defRPr sz="2667">
                <a:solidFill>
                  <a:schemeClr val="tx1"/>
                </a:solidFill>
                <a:latin typeface="+mn-lt"/>
                <a:ea typeface="ＭＳ Ｐゴシック" pitchFamily="-110" charset="-128"/>
              </a:defRPr>
            </a:lvl6pPr>
            <a:lvl7pPr marL="3374828" indent="-300355" algn="l" rtl="0" eaLnBrk="1" fontAlgn="base" hangingPunct="1">
              <a:spcBef>
                <a:spcPct val="25000"/>
              </a:spcBef>
              <a:spcAft>
                <a:spcPct val="25000"/>
              </a:spcAft>
              <a:buClr>
                <a:srgbClr val="999999"/>
              </a:buClr>
              <a:buSzPct val="65000"/>
              <a:buFont typeface="Wingdings 3" pitchFamily="-110" charset="2"/>
              <a:buChar char="u"/>
              <a:defRPr sz="2667">
                <a:solidFill>
                  <a:schemeClr val="tx1"/>
                </a:solidFill>
                <a:latin typeface="+mn-lt"/>
                <a:ea typeface="ＭＳ Ｐゴシック" pitchFamily="-110" charset="-128"/>
              </a:defRPr>
            </a:lvl7pPr>
            <a:lvl8pPr marL="3975541" indent="-300355" algn="l" rtl="0" eaLnBrk="1" fontAlgn="base" hangingPunct="1">
              <a:spcBef>
                <a:spcPct val="25000"/>
              </a:spcBef>
              <a:spcAft>
                <a:spcPct val="25000"/>
              </a:spcAft>
              <a:buClr>
                <a:srgbClr val="999999"/>
              </a:buClr>
              <a:buSzPct val="65000"/>
              <a:buFont typeface="Wingdings 3" pitchFamily="-110" charset="2"/>
              <a:buChar char="u"/>
              <a:defRPr sz="2667">
                <a:solidFill>
                  <a:schemeClr val="tx1"/>
                </a:solidFill>
                <a:latin typeface="+mn-lt"/>
                <a:ea typeface="ＭＳ Ｐゴシック" pitchFamily="-110" charset="-128"/>
              </a:defRPr>
            </a:lvl8pPr>
            <a:lvl9pPr marL="4576251" indent="-300355" algn="l" rtl="0" eaLnBrk="1" fontAlgn="base" hangingPunct="1">
              <a:spcBef>
                <a:spcPct val="25000"/>
              </a:spcBef>
              <a:spcAft>
                <a:spcPct val="25000"/>
              </a:spcAft>
              <a:buClr>
                <a:srgbClr val="999999"/>
              </a:buClr>
              <a:buSzPct val="65000"/>
              <a:buFont typeface="Wingdings 3" pitchFamily="-110" charset="2"/>
              <a:buChar char="u"/>
              <a:defRPr sz="2667">
                <a:solidFill>
                  <a:schemeClr val="tx1"/>
                </a:solidFill>
                <a:latin typeface="+mn-lt"/>
                <a:ea typeface="ＭＳ Ｐゴシック" pitchFamily="-110" charset="-128"/>
              </a:defRPr>
            </a:lvl9pPr>
          </a:lstStyle>
          <a:p>
            <a:pPr marL="0" indent="0">
              <a:buFont typeface="Arial"/>
              <a:buNone/>
            </a:pPr>
            <a:r>
              <a:rPr lang="en-US" kern="0" dirty="0"/>
              <a:t> </a:t>
            </a:r>
          </a:p>
        </p:txBody>
      </p:sp>
      <p:graphicFrame>
        <p:nvGraphicFramePr>
          <p:cNvPr id="8" name="Table 7">
            <a:extLst>
              <a:ext uri="{FF2B5EF4-FFF2-40B4-BE49-F238E27FC236}">
                <a16:creationId xmlns:a16="http://schemas.microsoft.com/office/drawing/2014/main" id="{48C026C2-BB35-9E94-D94F-9D17CA199B8E}"/>
              </a:ext>
            </a:extLst>
          </p:cNvPr>
          <p:cNvGraphicFramePr>
            <a:graphicFrameLocks noGrp="1"/>
          </p:cNvGraphicFramePr>
          <p:nvPr>
            <p:extLst>
              <p:ext uri="{D42A27DB-BD31-4B8C-83A1-F6EECF244321}">
                <p14:modId xmlns:p14="http://schemas.microsoft.com/office/powerpoint/2010/main" val="824184514"/>
              </p:ext>
            </p:extLst>
          </p:nvPr>
        </p:nvGraphicFramePr>
        <p:xfrm>
          <a:off x="1012720" y="2536722"/>
          <a:ext cx="9930582" cy="2841524"/>
        </p:xfrm>
        <a:graphic>
          <a:graphicData uri="http://schemas.openxmlformats.org/drawingml/2006/table">
            <a:tbl>
              <a:tblPr firstRow="1" bandRow="1">
                <a:tableStyleId>{5C22544A-7EE6-4342-B048-85BDC9FD1C3A}</a:tableStyleId>
              </a:tblPr>
              <a:tblGrid>
                <a:gridCol w="4965291">
                  <a:extLst>
                    <a:ext uri="{9D8B030D-6E8A-4147-A177-3AD203B41FA5}">
                      <a16:colId xmlns:a16="http://schemas.microsoft.com/office/drawing/2014/main" val="2717990720"/>
                    </a:ext>
                  </a:extLst>
                </a:gridCol>
                <a:gridCol w="4965291">
                  <a:extLst>
                    <a:ext uri="{9D8B030D-6E8A-4147-A177-3AD203B41FA5}">
                      <a16:colId xmlns:a16="http://schemas.microsoft.com/office/drawing/2014/main" val="1308114629"/>
                    </a:ext>
                  </a:extLst>
                </a:gridCol>
              </a:tblGrid>
              <a:tr h="451920">
                <a:tc>
                  <a:txBody>
                    <a:bodyPr/>
                    <a:lstStyle/>
                    <a:p>
                      <a:pPr marL="0" marR="0" indent="0">
                        <a:spcBef>
                          <a:spcPts val="1200"/>
                        </a:spcBef>
                        <a:spcAft>
                          <a:spcPts val="0"/>
                        </a:spcAft>
                      </a:pPr>
                      <a:r>
                        <a:rPr lang="en-US" sz="2000" u="sng" dirty="0">
                          <a:solidFill>
                            <a:schemeClr val="bg1">
                              <a:lumMod val="95000"/>
                            </a:schemeClr>
                          </a:solidFill>
                          <a:effectLst/>
                        </a:rPr>
                        <a:t>Timing of Substantial Negotiations</a:t>
                      </a:r>
                      <a:endParaRPr lang="en-US" sz="2000" dirty="0">
                        <a:solidFill>
                          <a:schemeClr val="bg1">
                            <a:lumMod val="95000"/>
                          </a:schemeClr>
                        </a:solidFill>
                        <a:effectLst/>
                        <a:latin typeface="Times New Roman"/>
                        <a:ea typeface="PMingLiU"/>
                      </a:endParaRPr>
                    </a:p>
                  </a:txBody>
                  <a:tcPr marL="68580" marR="68580" marT="0" marB="0">
                    <a:solidFill>
                      <a:schemeClr val="accent3">
                        <a:lumMod val="50000"/>
                      </a:schemeClr>
                    </a:solidFill>
                  </a:tcPr>
                </a:tc>
                <a:tc>
                  <a:txBody>
                    <a:bodyPr/>
                    <a:lstStyle/>
                    <a:p>
                      <a:pPr marL="0" marR="0" indent="0">
                        <a:spcBef>
                          <a:spcPts val="1200"/>
                        </a:spcBef>
                        <a:spcAft>
                          <a:spcPts val="0"/>
                        </a:spcAft>
                      </a:pPr>
                      <a:r>
                        <a:rPr lang="en-US" sz="2000" u="sng" dirty="0">
                          <a:solidFill>
                            <a:schemeClr val="bg1">
                              <a:lumMod val="95000"/>
                            </a:schemeClr>
                          </a:solidFill>
                          <a:effectLst/>
                        </a:rPr>
                        <a:t>Safe Harbor for Post-Spin Transaction</a:t>
                      </a:r>
                      <a:endParaRPr lang="en-US" sz="2000" dirty="0">
                        <a:solidFill>
                          <a:schemeClr val="bg1">
                            <a:lumMod val="95000"/>
                          </a:schemeClr>
                        </a:solidFill>
                        <a:effectLst/>
                        <a:latin typeface="Times New Roman"/>
                        <a:ea typeface="PMingLiU"/>
                      </a:endParaRPr>
                    </a:p>
                  </a:txBody>
                  <a:tcPr marL="68580" marR="68580" marT="0" marB="0">
                    <a:solidFill>
                      <a:schemeClr val="accent3">
                        <a:lumMod val="50000"/>
                      </a:schemeClr>
                    </a:solidFill>
                  </a:tcPr>
                </a:tc>
                <a:extLst>
                  <a:ext uri="{0D108BD9-81ED-4DB2-BD59-A6C34878D82A}">
                    <a16:rowId xmlns:a16="http://schemas.microsoft.com/office/drawing/2014/main" val="4012094999"/>
                  </a:ext>
                </a:extLst>
              </a:tr>
              <a:tr h="451920">
                <a:tc>
                  <a:txBody>
                    <a:bodyPr/>
                    <a:lstStyle/>
                    <a:p>
                      <a:pPr marL="0" marR="0" indent="0">
                        <a:spcBef>
                          <a:spcPts val="1200"/>
                        </a:spcBef>
                        <a:spcAft>
                          <a:spcPts val="0"/>
                        </a:spcAft>
                      </a:pPr>
                      <a:r>
                        <a:rPr lang="en-US" sz="2000" b="0" dirty="0">
                          <a:solidFill>
                            <a:schemeClr val="tx1"/>
                          </a:solidFill>
                          <a:effectLst/>
                        </a:rPr>
                        <a:t>Never</a:t>
                      </a:r>
                      <a:endParaRPr lang="en-US" sz="2000" b="0" dirty="0">
                        <a:solidFill>
                          <a:schemeClr val="tx1"/>
                        </a:solidFill>
                        <a:effectLst/>
                        <a:latin typeface="Times New Roman"/>
                        <a:ea typeface="PMingLiU"/>
                      </a:endParaRPr>
                    </a:p>
                  </a:txBody>
                  <a:tcPr marL="68580" marR="68580" marT="0" marB="0">
                    <a:solidFill>
                      <a:schemeClr val="bg1">
                        <a:lumMod val="85000"/>
                      </a:schemeClr>
                    </a:solidFill>
                  </a:tcPr>
                </a:tc>
                <a:tc>
                  <a:txBody>
                    <a:bodyPr/>
                    <a:lstStyle/>
                    <a:p>
                      <a:pPr marL="0" marR="0" indent="0">
                        <a:spcBef>
                          <a:spcPts val="1200"/>
                        </a:spcBef>
                        <a:spcAft>
                          <a:spcPts val="0"/>
                        </a:spcAft>
                      </a:pPr>
                      <a:r>
                        <a:rPr lang="en-US" sz="2000" dirty="0">
                          <a:solidFill>
                            <a:schemeClr val="tx1"/>
                          </a:solidFill>
                          <a:effectLst/>
                        </a:rPr>
                        <a:t>Immediately after spin-off</a:t>
                      </a:r>
                      <a:endParaRPr lang="en-US" sz="2000" dirty="0">
                        <a:solidFill>
                          <a:schemeClr val="tx1"/>
                        </a:solidFill>
                        <a:effectLst/>
                        <a:latin typeface="Times New Roman"/>
                        <a:ea typeface="PMingLiU"/>
                      </a:endParaRPr>
                    </a:p>
                  </a:txBody>
                  <a:tcPr marL="68580" marR="68580" marT="0" marB="0">
                    <a:solidFill>
                      <a:schemeClr val="bg1">
                        <a:lumMod val="85000"/>
                      </a:schemeClr>
                    </a:solidFill>
                  </a:tcPr>
                </a:tc>
                <a:extLst>
                  <a:ext uri="{0D108BD9-81ED-4DB2-BD59-A6C34878D82A}">
                    <a16:rowId xmlns:a16="http://schemas.microsoft.com/office/drawing/2014/main" val="2736457046"/>
                  </a:ext>
                </a:extLst>
              </a:tr>
              <a:tr h="451920">
                <a:tc>
                  <a:txBody>
                    <a:bodyPr/>
                    <a:lstStyle/>
                    <a:p>
                      <a:pPr marL="0" marR="0" indent="0">
                        <a:spcBef>
                          <a:spcPts val="1200"/>
                        </a:spcBef>
                        <a:spcAft>
                          <a:spcPts val="0"/>
                        </a:spcAft>
                      </a:pPr>
                      <a:r>
                        <a:rPr lang="en-US" sz="2000" b="0" dirty="0">
                          <a:solidFill>
                            <a:schemeClr val="tx1"/>
                          </a:solidFill>
                          <a:effectLst/>
                        </a:rPr>
                        <a:t>More than 2 years prior to spin-off</a:t>
                      </a:r>
                      <a:endParaRPr lang="en-US" sz="2000" b="0" dirty="0">
                        <a:solidFill>
                          <a:schemeClr val="tx1"/>
                        </a:solidFill>
                        <a:effectLst/>
                        <a:latin typeface="Times New Roman"/>
                        <a:ea typeface="PMingLiU"/>
                      </a:endParaRPr>
                    </a:p>
                  </a:txBody>
                  <a:tcPr marL="68580" marR="68580" marT="0" marB="0"/>
                </a:tc>
                <a:tc>
                  <a:txBody>
                    <a:bodyPr/>
                    <a:lstStyle/>
                    <a:p>
                      <a:pPr marL="0" marR="0" indent="0">
                        <a:spcBef>
                          <a:spcPts val="1200"/>
                        </a:spcBef>
                        <a:spcAft>
                          <a:spcPts val="0"/>
                        </a:spcAft>
                      </a:pPr>
                      <a:r>
                        <a:rPr lang="en-US" sz="2000" dirty="0">
                          <a:solidFill>
                            <a:schemeClr val="tx1"/>
                          </a:solidFill>
                          <a:effectLst/>
                        </a:rPr>
                        <a:t>Immediately after spin-off</a:t>
                      </a:r>
                      <a:endParaRPr lang="en-US" sz="2000" dirty="0">
                        <a:solidFill>
                          <a:schemeClr val="tx1"/>
                        </a:solidFill>
                        <a:effectLst/>
                        <a:latin typeface="Times New Roman"/>
                        <a:ea typeface="PMingLiU"/>
                      </a:endParaRPr>
                    </a:p>
                  </a:txBody>
                  <a:tcPr marL="68580" marR="68580" marT="0" marB="0"/>
                </a:tc>
                <a:extLst>
                  <a:ext uri="{0D108BD9-81ED-4DB2-BD59-A6C34878D82A}">
                    <a16:rowId xmlns:a16="http://schemas.microsoft.com/office/drawing/2014/main" val="1378696605"/>
                  </a:ext>
                </a:extLst>
              </a:tr>
              <a:tr h="742882">
                <a:tc>
                  <a:txBody>
                    <a:bodyPr/>
                    <a:lstStyle/>
                    <a:p>
                      <a:pPr marL="0" marR="0" indent="0">
                        <a:spcBef>
                          <a:spcPts val="1200"/>
                        </a:spcBef>
                        <a:spcAft>
                          <a:spcPts val="0"/>
                        </a:spcAft>
                      </a:pPr>
                      <a:r>
                        <a:rPr lang="en-US" sz="2000" b="0" dirty="0">
                          <a:solidFill>
                            <a:schemeClr val="tx1"/>
                          </a:solidFill>
                          <a:effectLst/>
                        </a:rPr>
                        <a:t>Between</a:t>
                      </a:r>
                      <a:r>
                        <a:rPr lang="en-US" sz="2000" b="0" baseline="0" dirty="0">
                          <a:solidFill>
                            <a:schemeClr val="tx1"/>
                          </a:solidFill>
                          <a:effectLst/>
                        </a:rPr>
                        <a:t> </a:t>
                      </a:r>
                      <a:r>
                        <a:rPr lang="en-US" sz="2000" b="0" dirty="0">
                          <a:solidFill>
                            <a:schemeClr val="tx1"/>
                          </a:solidFill>
                          <a:effectLst/>
                        </a:rPr>
                        <a:t>1 and 2 years prior to spin-off</a:t>
                      </a:r>
                      <a:endParaRPr lang="en-US" sz="2000" b="0" dirty="0">
                        <a:solidFill>
                          <a:schemeClr val="tx1"/>
                        </a:solidFill>
                        <a:effectLst/>
                        <a:latin typeface="Times New Roman"/>
                        <a:ea typeface="PMingLiU"/>
                      </a:endParaRPr>
                    </a:p>
                  </a:txBody>
                  <a:tcPr marL="68580" marR="68580" marT="0" marB="0">
                    <a:solidFill>
                      <a:schemeClr val="bg1">
                        <a:lumMod val="85000"/>
                      </a:schemeClr>
                    </a:solidFill>
                  </a:tcPr>
                </a:tc>
                <a:tc>
                  <a:txBody>
                    <a:bodyPr/>
                    <a:lstStyle/>
                    <a:p>
                      <a:pPr marL="0" marR="0" indent="0">
                        <a:spcBef>
                          <a:spcPts val="1200"/>
                        </a:spcBef>
                        <a:spcAft>
                          <a:spcPts val="0"/>
                        </a:spcAft>
                      </a:pPr>
                      <a:r>
                        <a:rPr lang="en-US" sz="2000" dirty="0">
                          <a:solidFill>
                            <a:schemeClr val="tx1"/>
                          </a:solidFill>
                          <a:effectLst/>
                        </a:rPr>
                        <a:t>No [substantial] negotiations for 12 months prior to and 6 months after spin-off</a:t>
                      </a:r>
                      <a:endParaRPr lang="en-US" sz="2000" dirty="0">
                        <a:solidFill>
                          <a:schemeClr val="tx1"/>
                        </a:solidFill>
                        <a:effectLst/>
                        <a:latin typeface="Times New Roman"/>
                        <a:ea typeface="PMingLiU"/>
                      </a:endParaRPr>
                    </a:p>
                  </a:txBody>
                  <a:tcPr marL="68580" marR="68580" marT="0" marB="0">
                    <a:solidFill>
                      <a:schemeClr val="bg1">
                        <a:lumMod val="85000"/>
                      </a:schemeClr>
                    </a:solidFill>
                  </a:tcPr>
                </a:tc>
                <a:extLst>
                  <a:ext uri="{0D108BD9-81ED-4DB2-BD59-A6C34878D82A}">
                    <a16:rowId xmlns:a16="http://schemas.microsoft.com/office/drawing/2014/main" val="2575853428"/>
                  </a:ext>
                </a:extLst>
              </a:tr>
              <a:tr h="742882">
                <a:tc>
                  <a:txBody>
                    <a:bodyPr/>
                    <a:lstStyle/>
                    <a:p>
                      <a:pPr marL="0" marR="0" indent="0">
                        <a:spcBef>
                          <a:spcPts val="1200"/>
                        </a:spcBef>
                        <a:spcAft>
                          <a:spcPts val="0"/>
                        </a:spcAft>
                      </a:pPr>
                      <a:r>
                        <a:rPr lang="en-US" sz="2000" b="0" dirty="0">
                          <a:solidFill>
                            <a:schemeClr val="tx1"/>
                          </a:solidFill>
                          <a:effectLst/>
                        </a:rPr>
                        <a:t>Less than 1 year prior to spin-off</a:t>
                      </a:r>
                      <a:endParaRPr lang="en-US" sz="2000" b="0" dirty="0">
                        <a:solidFill>
                          <a:schemeClr val="tx1"/>
                        </a:solidFill>
                        <a:effectLst/>
                        <a:latin typeface="Times New Roman"/>
                        <a:ea typeface="PMingLiU"/>
                      </a:endParaRPr>
                    </a:p>
                  </a:txBody>
                  <a:tcPr marL="68580" marR="68580" marT="0" marB="0"/>
                </a:tc>
                <a:tc>
                  <a:txBody>
                    <a:bodyPr/>
                    <a:lstStyle/>
                    <a:p>
                      <a:pPr marL="0" marR="0" indent="0">
                        <a:spcBef>
                          <a:spcPts val="1200"/>
                        </a:spcBef>
                        <a:spcAft>
                          <a:spcPts val="0"/>
                        </a:spcAft>
                      </a:pPr>
                      <a:r>
                        <a:rPr lang="en-US" sz="2000" dirty="0">
                          <a:solidFill>
                            <a:schemeClr val="tx1"/>
                          </a:solidFill>
                          <a:effectLst/>
                        </a:rPr>
                        <a:t>No [substantial] negotiations for 12 months after spin-off</a:t>
                      </a:r>
                      <a:endParaRPr lang="en-US" sz="2000" dirty="0">
                        <a:solidFill>
                          <a:schemeClr val="tx1"/>
                        </a:solidFill>
                        <a:effectLst/>
                        <a:latin typeface="Times New Roman"/>
                        <a:ea typeface="PMingLiU"/>
                      </a:endParaRPr>
                    </a:p>
                  </a:txBody>
                  <a:tcPr marL="68580" marR="68580" marT="0" marB="0"/>
                </a:tc>
                <a:extLst>
                  <a:ext uri="{0D108BD9-81ED-4DB2-BD59-A6C34878D82A}">
                    <a16:rowId xmlns:a16="http://schemas.microsoft.com/office/drawing/2014/main" val="3939582411"/>
                  </a:ext>
                </a:extLst>
              </a:tr>
            </a:tbl>
          </a:graphicData>
        </a:graphic>
      </p:graphicFrame>
    </p:spTree>
    <p:extLst>
      <p:ext uri="{BB962C8B-B14F-4D97-AF65-F5344CB8AC3E}">
        <p14:creationId xmlns:p14="http://schemas.microsoft.com/office/powerpoint/2010/main" val="1435437270"/>
      </p:ext>
    </p:extLst>
  </p:cSld>
  <p:clrMapOvr>
    <a:masterClrMapping/>
  </p:clrMapOvr>
</p:sld>
</file>

<file path=ppt/slides/slide1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9D914-E2AC-0BD8-7ED9-AC0F43F5FAA6}"/>
              </a:ext>
            </a:extLst>
          </p:cNvPr>
          <p:cNvSpPr>
            <a:spLocks noGrp="1"/>
          </p:cNvSpPr>
          <p:nvPr>
            <p:ph type="title"/>
          </p:nvPr>
        </p:nvSpPr>
        <p:spPr/>
        <p:txBody>
          <a:bodyPr/>
          <a:lstStyle/>
          <a:p>
            <a:r>
              <a:rPr lang="en-US" sz="2800" b="1" dirty="0">
                <a:solidFill>
                  <a:schemeClr val="accent1"/>
                </a:solidFill>
                <a:latin typeface="+mj-lt"/>
              </a:rPr>
              <a:t>Preserving the Tax-Free Spin-Off, cont’d</a:t>
            </a:r>
            <a:endParaRPr lang="en-US" sz="2800" dirty="0">
              <a:solidFill>
                <a:schemeClr val="accent1"/>
              </a:solidFill>
            </a:endParaRPr>
          </a:p>
        </p:txBody>
      </p:sp>
      <p:sp>
        <p:nvSpPr>
          <p:cNvPr id="3" name="Content Placeholder 2">
            <a:extLst>
              <a:ext uri="{FF2B5EF4-FFF2-40B4-BE49-F238E27FC236}">
                <a16:creationId xmlns:a16="http://schemas.microsoft.com/office/drawing/2014/main" id="{87AE8A54-4591-94F7-621B-C7A7B8D4DB8F}"/>
              </a:ext>
            </a:extLst>
          </p:cNvPr>
          <p:cNvSpPr>
            <a:spLocks noGrp="1"/>
          </p:cNvSpPr>
          <p:nvPr>
            <p:ph idx="1"/>
          </p:nvPr>
        </p:nvSpPr>
        <p:spPr/>
        <p:txBody>
          <a:bodyPr/>
          <a:lstStyle/>
          <a:p>
            <a:pPr>
              <a:lnSpc>
                <a:spcPct val="100000"/>
              </a:lnSpc>
              <a:buClrTx/>
            </a:pPr>
            <a:r>
              <a:rPr lang="en-US" sz="1800" b="1" dirty="0"/>
              <a:t>Overlapping Stockholders.</a:t>
            </a:r>
            <a:r>
              <a:rPr lang="en-US" sz="1800" dirty="0"/>
              <a:t> Overlapping shareholders may be helpful in preventing a 50% or more change in ownership where stock of Distributing or Controlled is acquired post-spin</a:t>
            </a:r>
          </a:p>
          <a:p>
            <a:pPr lvl="1">
              <a:lnSpc>
                <a:spcPct val="100000"/>
              </a:lnSpc>
              <a:buClrTx/>
            </a:pPr>
            <a:r>
              <a:rPr lang="en-US" sz="1800" dirty="0"/>
              <a:t>Overlap rule excludes from the 50% or more calculation</a:t>
            </a:r>
            <a:r>
              <a:rPr lang="en-US" sz="1800" b="1" dirty="0"/>
              <a:t> </a:t>
            </a:r>
            <a:r>
              <a:rPr lang="en-US" sz="1800" b="0" i="0" dirty="0">
                <a:effectLst/>
              </a:rPr>
              <a:t>the acquisition of stock in Distributing or Controlled to the extent that the percentage of stock owned directly or indirectly in such corporation by each person owning stock in such corporation immediately before the acquisition does not decrease</a:t>
            </a:r>
          </a:p>
          <a:p>
            <a:pPr lvl="1">
              <a:lnSpc>
                <a:spcPct val="100000"/>
              </a:lnSpc>
              <a:buClrTx/>
            </a:pPr>
            <a:r>
              <a:rPr lang="en-US" sz="1800" b="1" dirty="0"/>
              <a:t>Example 1</a:t>
            </a:r>
            <a:r>
              <a:rPr lang="en-US" sz="1800" dirty="0"/>
              <a:t>. </a:t>
            </a:r>
            <a:r>
              <a:rPr lang="en-US" sz="1800" b="0" i="0" dirty="0">
                <a:solidFill>
                  <a:srgbClr val="000000"/>
                </a:solidFill>
                <a:effectLst/>
              </a:rPr>
              <a:t>Individual B owns all of the stock of Distributing, which owns all of the stock of Controlled. Distributing spins off Controlled to B, and then merges with Corporation X, which also is wholly owned by B. Because B directly or indirectly owns 100% of both the X and Controlled stock after the merger, and directly or indirectly owned 100% of Distributing and Controlled before the merger, the merger is not a prohibited acquisition</a:t>
            </a:r>
          </a:p>
          <a:p>
            <a:pPr lvl="1">
              <a:lnSpc>
                <a:spcPct val="100000"/>
              </a:lnSpc>
              <a:buClrTx/>
            </a:pPr>
            <a:r>
              <a:rPr lang="en-US" sz="1800" b="1" dirty="0"/>
              <a:t>Example 2</a:t>
            </a:r>
            <a:r>
              <a:rPr lang="en-US" sz="1800" dirty="0"/>
              <a:t>. </a:t>
            </a:r>
            <a:r>
              <a:rPr lang="en-US" sz="1800" b="0" i="0" dirty="0">
                <a:solidFill>
                  <a:srgbClr val="000000"/>
                </a:solidFill>
                <a:effectLst/>
              </a:rPr>
              <a:t>Assume the same facts as Example 1, except that Distributing and X are both owned, before the merger, by the same 20 5% stockholders. The result is the same as in Example 1</a:t>
            </a:r>
            <a:endParaRPr lang="en-US" sz="1800" b="1" i="0" dirty="0">
              <a:effectLst/>
            </a:endParaRPr>
          </a:p>
          <a:p>
            <a:pPr lvl="1">
              <a:lnSpc>
                <a:spcPct val="100000"/>
              </a:lnSpc>
              <a:buClrTx/>
            </a:pPr>
            <a:r>
              <a:rPr lang="en-US" sz="1800" dirty="0"/>
              <a:t>Exception does not apply if pre-acquisition stockholders acquired their stock pursuant to a prohibited plan</a:t>
            </a:r>
          </a:p>
          <a:p>
            <a:endParaRPr lang="en-US" dirty="0"/>
          </a:p>
        </p:txBody>
      </p:sp>
      <p:sp>
        <p:nvSpPr>
          <p:cNvPr id="4" name="Slide Number Placeholder 3">
            <a:extLst>
              <a:ext uri="{FF2B5EF4-FFF2-40B4-BE49-F238E27FC236}">
                <a16:creationId xmlns:a16="http://schemas.microsoft.com/office/drawing/2014/main" id="{272A5356-40F9-01D4-D812-49A56E0D8098}"/>
              </a:ext>
            </a:extLst>
          </p:cNvPr>
          <p:cNvSpPr>
            <a:spLocks noGrp="1"/>
          </p:cNvSpPr>
          <p:nvPr>
            <p:ph type="sldNum" sz="quarter" idx="4"/>
          </p:nvPr>
        </p:nvSpPr>
        <p:spPr/>
        <p:txBody>
          <a:bodyPr/>
          <a:lstStyle/>
          <a:p>
            <a:fld id="{6CABB61B-1318-8447-AA21-C5100C0A9382}" type="slidenum">
              <a:rPr lang="en-US" smtClean="0"/>
              <a:pPr/>
              <a:t>14</a:t>
            </a:fld>
            <a:endParaRPr lang="en-US" dirty="0"/>
          </a:p>
        </p:txBody>
      </p:sp>
    </p:spTree>
    <p:extLst>
      <p:ext uri="{BB962C8B-B14F-4D97-AF65-F5344CB8AC3E}">
        <p14:creationId xmlns:p14="http://schemas.microsoft.com/office/powerpoint/2010/main" val="2457624565"/>
      </p:ext>
    </p:extLst>
  </p:cSld>
  <p:clrMapOvr>
    <a:masterClrMapping/>
  </p:clrMapOvr>
</p:sld>
</file>

<file path=ppt/slides/slide1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AAFC9-0F6B-7867-4F65-58A975AF392D}"/>
              </a:ext>
            </a:extLst>
          </p:cNvPr>
          <p:cNvSpPr>
            <a:spLocks noGrp="1"/>
          </p:cNvSpPr>
          <p:nvPr>
            <p:ph type="title"/>
          </p:nvPr>
        </p:nvSpPr>
        <p:spPr/>
        <p:txBody>
          <a:bodyPr/>
          <a:lstStyle/>
          <a:p>
            <a:r>
              <a:rPr lang="en-US" sz="2800" b="1" dirty="0">
                <a:solidFill>
                  <a:schemeClr val="accent1"/>
                </a:solidFill>
                <a:latin typeface="+mj-lt"/>
              </a:rPr>
              <a:t>Extracting Value or Reallocating Liabilities in a Spin-Off</a:t>
            </a:r>
          </a:p>
        </p:txBody>
      </p:sp>
      <p:sp>
        <p:nvSpPr>
          <p:cNvPr id="3" name="Content Placeholder 2">
            <a:extLst>
              <a:ext uri="{FF2B5EF4-FFF2-40B4-BE49-F238E27FC236}">
                <a16:creationId xmlns:a16="http://schemas.microsoft.com/office/drawing/2014/main" id="{FEC0764D-F9C4-487B-CCBC-1ACBD44607B2}"/>
              </a:ext>
            </a:extLst>
          </p:cNvPr>
          <p:cNvSpPr>
            <a:spLocks noGrp="1"/>
          </p:cNvSpPr>
          <p:nvPr>
            <p:ph idx="1"/>
          </p:nvPr>
        </p:nvSpPr>
        <p:spPr/>
        <p:txBody>
          <a:bodyPr/>
          <a:lstStyle/>
          <a:p>
            <a:pPr>
              <a:spcBef>
                <a:spcPts val="684"/>
              </a:spcBef>
              <a:buClr>
                <a:schemeClr val="tx2"/>
              </a:buClr>
            </a:pPr>
            <a:r>
              <a:rPr lang="en-GB" sz="1800" b="1" kern="0" dirty="0"/>
              <a:t>Cash distribution</a:t>
            </a:r>
            <a:r>
              <a:rPr lang="en-GB" sz="1800" kern="0" dirty="0"/>
              <a:t>:</a:t>
            </a:r>
            <a:r>
              <a:rPr lang="en-GB" sz="1800" b="0" kern="0" dirty="0"/>
              <a:t> Controlled distributes cash to Distributing as part of a Section 368(a)(1)(D) reorganization.</a:t>
            </a:r>
          </a:p>
          <a:p>
            <a:pPr>
              <a:spcBef>
                <a:spcPts val="684"/>
              </a:spcBef>
              <a:buClr>
                <a:schemeClr val="tx2"/>
              </a:buClr>
            </a:pPr>
            <a:r>
              <a:rPr lang="en-GB" sz="1800" b="1" kern="0" dirty="0"/>
              <a:t>Liability assumption</a:t>
            </a:r>
            <a:r>
              <a:rPr lang="en-GB" sz="1800" kern="0" dirty="0"/>
              <a:t>: </a:t>
            </a:r>
            <a:r>
              <a:rPr lang="en-GB" sz="1800" b="0" kern="0" dirty="0"/>
              <a:t>Controlled assumes a liability of Distributing as part of a Section 368(a)(1)(D) reorganization.</a:t>
            </a:r>
          </a:p>
          <a:p>
            <a:pPr>
              <a:spcBef>
                <a:spcPts val="684"/>
              </a:spcBef>
              <a:buClr>
                <a:schemeClr val="tx2"/>
              </a:buClr>
            </a:pPr>
            <a:r>
              <a:rPr lang="en-GB" sz="1800" b="1" kern="0" dirty="0"/>
              <a:t>Securities-for-debt exchange</a:t>
            </a:r>
            <a:r>
              <a:rPr lang="en-GB" sz="1800" kern="0" dirty="0"/>
              <a:t>: </a:t>
            </a:r>
            <a:r>
              <a:rPr lang="en-GB" sz="1800" b="0" kern="0" dirty="0"/>
              <a:t>Distributing transfers business to Controlled in exchange for Controlled stock and Controlled securities (</a:t>
            </a:r>
            <a:r>
              <a:rPr lang="en-GB" sz="1800" b="0" i="1" kern="0" dirty="0"/>
              <a:t>i.e.</a:t>
            </a:r>
            <a:r>
              <a:rPr lang="en-GB" sz="1800" b="0" kern="0" dirty="0"/>
              <a:t>, long-term debt). Distributing repays Distributing debt with the Controlled securities and distributes Controlled stock to its shareholders.</a:t>
            </a:r>
          </a:p>
          <a:p>
            <a:pPr lvl="1">
              <a:spcBef>
                <a:spcPts val="684"/>
              </a:spcBef>
              <a:buClr>
                <a:schemeClr val="tx2"/>
              </a:buClr>
            </a:pPr>
            <a:r>
              <a:rPr lang="en-GB" sz="1800" kern="0" dirty="0"/>
              <a:t>Current holders of Distributing debt may prefer cash. Investment bank may be able to facilitate by acquiring Distributing debt for cash, but not as Distributing’s agent.  </a:t>
            </a:r>
          </a:p>
          <a:p>
            <a:pPr lvl="1">
              <a:spcBef>
                <a:spcPts val="684"/>
              </a:spcBef>
              <a:buClr>
                <a:schemeClr val="tx2"/>
              </a:buClr>
            </a:pPr>
            <a:r>
              <a:rPr lang="en-GB" sz="1800" kern="0" dirty="0"/>
              <a:t>Only old and cold debt or newly issued debt too?  </a:t>
            </a:r>
          </a:p>
          <a:p>
            <a:pPr>
              <a:spcBef>
                <a:spcPts val="684"/>
              </a:spcBef>
              <a:buClr>
                <a:schemeClr val="tx2"/>
              </a:buClr>
            </a:pPr>
            <a:r>
              <a:rPr lang="en-GB" sz="1800" b="1" kern="0" dirty="0"/>
              <a:t>Stock-for-debt exchange</a:t>
            </a:r>
            <a:r>
              <a:rPr lang="en-GB" sz="1800" kern="0" dirty="0"/>
              <a:t>: </a:t>
            </a:r>
            <a:r>
              <a:rPr lang="en-GB" sz="1800" b="0" kern="0" dirty="0"/>
              <a:t>Distributing transfers business to Controlled in exchange for Controlled stock. Distributing uses up to 20% of the Controlled stock to repay debt and distributes the balance of the Controlled stock to its shareholders.</a:t>
            </a:r>
          </a:p>
          <a:p>
            <a:endParaRPr lang="en-US" dirty="0"/>
          </a:p>
        </p:txBody>
      </p:sp>
      <p:sp>
        <p:nvSpPr>
          <p:cNvPr id="4" name="Slide Number Placeholder 3">
            <a:extLst>
              <a:ext uri="{FF2B5EF4-FFF2-40B4-BE49-F238E27FC236}">
                <a16:creationId xmlns:a16="http://schemas.microsoft.com/office/drawing/2014/main" id="{7BA7132A-0496-EECE-C867-EA453D86D78A}"/>
              </a:ext>
            </a:extLst>
          </p:cNvPr>
          <p:cNvSpPr>
            <a:spLocks noGrp="1"/>
          </p:cNvSpPr>
          <p:nvPr>
            <p:ph type="sldNum" sz="quarter" idx="4"/>
          </p:nvPr>
        </p:nvSpPr>
        <p:spPr/>
        <p:txBody>
          <a:bodyPr/>
          <a:lstStyle/>
          <a:p>
            <a:fld id="{2DDB3146-7E14-AF42-995F-1E34C89EE1DA}" type="slidenum">
              <a:rPr lang="en-US" smtClean="0"/>
              <a:pPr/>
              <a:t>15</a:t>
            </a:fld>
            <a:endParaRPr lang="en-US" dirty="0"/>
          </a:p>
        </p:txBody>
      </p:sp>
    </p:spTree>
    <p:extLst>
      <p:ext uri="{BB962C8B-B14F-4D97-AF65-F5344CB8AC3E}">
        <p14:creationId xmlns:p14="http://schemas.microsoft.com/office/powerpoint/2010/main" val="1425786105"/>
      </p:ext>
    </p:extLst>
  </p:cSld>
  <p:clrMapOvr>
    <a:masterClrMapping/>
  </p:clrMapOvr>
</p:sld>
</file>

<file path=ppt/slides/slide1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054AB-E740-CC68-40EC-5AD2C844E8A1}"/>
              </a:ext>
            </a:extLst>
          </p:cNvPr>
          <p:cNvSpPr>
            <a:spLocks noGrp="1"/>
          </p:cNvSpPr>
          <p:nvPr>
            <p:ph type="title"/>
          </p:nvPr>
        </p:nvSpPr>
        <p:spPr/>
        <p:txBody>
          <a:bodyPr/>
          <a:lstStyle/>
          <a:p>
            <a:r>
              <a:rPr lang="en-US" sz="2800" b="1" dirty="0">
                <a:solidFill>
                  <a:schemeClr val="accent1"/>
                </a:solidFill>
                <a:latin typeface="+mj-lt"/>
              </a:rPr>
              <a:t>Extracting Value or Reallocating Liabilities in a Spin-Off, cont’d</a:t>
            </a:r>
            <a:endParaRPr lang="en-US" sz="2800" dirty="0"/>
          </a:p>
        </p:txBody>
      </p:sp>
      <p:sp>
        <p:nvSpPr>
          <p:cNvPr id="3" name="Content Placeholder 2">
            <a:extLst>
              <a:ext uri="{FF2B5EF4-FFF2-40B4-BE49-F238E27FC236}">
                <a16:creationId xmlns:a16="http://schemas.microsoft.com/office/drawing/2014/main" id="{EF65B443-4270-D056-9692-EC7E5DFD0E6D}"/>
              </a:ext>
            </a:extLst>
          </p:cNvPr>
          <p:cNvSpPr>
            <a:spLocks noGrp="1"/>
          </p:cNvSpPr>
          <p:nvPr>
            <p:ph idx="1"/>
          </p:nvPr>
        </p:nvSpPr>
        <p:spPr/>
        <p:txBody>
          <a:bodyPr/>
          <a:lstStyle/>
          <a:p>
            <a:pPr>
              <a:spcBef>
                <a:spcPts val="684"/>
              </a:spcBef>
              <a:buClr>
                <a:schemeClr val="tx2"/>
              </a:buClr>
              <a:buFont typeface="Arial" panose="020B0604020202020204" pitchFamily="34" charset="0"/>
              <a:buChar char="•"/>
            </a:pPr>
            <a:r>
              <a:rPr lang="en-US" sz="1800" b="0" dirty="0"/>
              <a:t>Cash distributions to Distributing and liability assumptions by Controlled are subject to additional limitations:</a:t>
            </a:r>
          </a:p>
          <a:p>
            <a:pPr lvl="1">
              <a:spcBef>
                <a:spcPts val="684"/>
              </a:spcBef>
              <a:buClr>
                <a:schemeClr val="tx2"/>
              </a:buClr>
              <a:buFont typeface="Arial" panose="020B0604020202020204" pitchFamily="34" charset="0"/>
              <a:buChar char="•"/>
            </a:pPr>
            <a:r>
              <a:rPr lang="en-US" sz="1800" dirty="0"/>
              <a:t>Basis limitation </a:t>
            </a:r>
            <a:r>
              <a:rPr lang="en-US" sz="1800" b="0" dirty="0"/>
              <a:t>– For the cash distribution or liability assumption by Controlled to be tax-free to Distributing, amount of cash distributed/liabilities assumed cannot exceed Distributing’s basis in its Controlled stock </a:t>
            </a:r>
            <a:r>
              <a:rPr lang="en-US" sz="1800" dirty="0"/>
              <a:t>(if Controlled is a preexisting subsidiary) or Distributing’s basis in the contributed assets (if Controlled is newly formed in connection with the transaction)</a:t>
            </a:r>
            <a:r>
              <a:rPr lang="en-US" sz="1800" b="0" dirty="0"/>
              <a:t>. Sections 357(c), 361(b)(3).</a:t>
            </a:r>
            <a:endParaRPr lang="en-US" sz="1800" dirty="0"/>
          </a:p>
          <a:p>
            <a:pPr lvl="1">
              <a:spcBef>
                <a:spcPts val="684"/>
              </a:spcBef>
              <a:buClr>
                <a:schemeClr val="tx2"/>
              </a:buClr>
              <a:buFont typeface="Arial" panose="020B0604020202020204" pitchFamily="34" charset="0"/>
              <a:buChar char="•"/>
            </a:pPr>
            <a:r>
              <a:rPr lang="en-US" sz="1800" dirty="0"/>
              <a:t>Use of proceeds limitation (boot purge) </a:t>
            </a:r>
            <a:r>
              <a:rPr lang="en-US" sz="1800" b="0" dirty="0"/>
              <a:t>– Cash received by Distributing </a:t>
            </a:r>
            <a:r>
              <a:rPr lang="en-GB" sz="1800" b="0" dirty="0"/>
              <a:t>as part of a Section 368(a)(1)(D) reorganization </a:t>
            </a:r>
            <a:r>
              <a:rPr lang="en-US" sz="1800" b="0" dirty="0"/>
              <a:t>will be taxable boot unless used to pay off debt or distributed to shareholders.  Section 361(b)(1).</a:t>
            </a:r>
          </a:p>
          <a:p>
            <a:pPr lvl="2">
              <a:spcBef>
                <a:spcPts val="684"/>
              </a:spcBef>
              <a:buClr>
                <a:schemeClr val="tx2"/>
              </a:buClr>
              <a:buFont typeface="Arial" panose="020B0604020202020204" pitchFamily="34" charset="0"/>
              <a:buChar char="•"/>
            </a:pPr>
            <a:r>
              <a:rPr lang="en-US" sz="1600" b="0" dirty="0"/>
              <a:t>Distributions to creditors are subject to basis limitation.</a:t>
            </a:r>
          </a:p>
          <a:p>
            <a:pPr lvl="2">
              <a:spcBef>
                <a:spcPts val="684"/>
              </a:spcBef>
              <a:buClr>
                <a:schemeClr val="tx2"/>
              </a:buClr>
              <a:buFont typeface="Arial" panose="020B0604020202020204" pitchFamily="34" charset="0"/>
              <a:buChar char="•"/>
            </a:pPr>
            <a:r>
              <a:rPr lang="en-US" sz="1600" b="0" dirty="0"/>
              <a:t>Distributions to shareholders are not subject to basis limitation, but also does not result in monetization for Distributing.</a:t>
            </a:r>
          </a:p>
          <a:p>
            <a:pPr>
              <a:spcBef>
                <a:spcPts val="684"/>
              </a:spcBef>
              <a:buClr>
                <a:schemeClr val="tx2"/>
              </a:buClr>
              <a:buFont typeface="Arial" panose="020B0604020202020204" pitchFamily="34" charset="0"/>
              <a:buChar char="•"/>
            </a:pPr>
            <a:r>
              <a:rPr lang="en-US" sz="1800" b="0" dirty="0"/>
              <a:t>Securities-for-debt exchanges and stock-for-debt exchanges generally are not subject to basis limitation. Section 361(c)(3).</a:t>
            </a:r>
          </a:p>
          <a:p>
            <a:pPr marL="0" indent="0">
              <a:buNone/>
            </a:pPr>
            <a:endParaRPr lang="en-US" dirty="0"/>
          </a:p>
        </p:txBody>
      </p:sp>
      <p:sp>
        <p:nvSpPr>
          <p:cNvPr id="4" name="Slide Number Placeholder 3">
            <a:extLst>
              <a:ext uri="{FF2B5EF4-FFF2-40B4-BE49-F238E27FC236}">
                <a16:creationId xmlns:a16="http://schemas.microsoft.com/office/drawing/2014/main" id="{A7ACC186-AB2F-046D-3E37-CF5C5EA2F566}"/>
              </a:ext>
            </a:extLst>
          </p:cNvPr>
          <p:cNvSpPr>
            <a:spLocks noGrp="1"/>
          </p:cNvSpPr>
          <p:nvPr>
            <p:ph type="sldNum" sz="quarter" idx="4"/>
          </p:nvPr>
        </p:nvSpPr>
        <p:spPr/>
        <p:txBody>
          <a:bodyPr/>
          <a:lstStyle/>
          <a:p>
            <a:fld id="{2DDB3146-7E14-AF42-995F-1E34C89EE1DA}" type="slidenum">
              <a:rPr lang="en-US" smtClean="0"/>
              <a:pPr/>
              <a:t>16</a:t>
            </a:fld>
            <a:endParaRPr lang="en-US" dirty="0"/>
          </a:p>
        </p:txBody>
      </p:sp>
    </p:spTree>
    <p:extLst>
      <p:ext uri="{BB962C8B-B14F-4D97-AF65-F5344CB8AC3E}">
        <p14:creationId xmlns:p14="http://schemas.microsoft.com/office/powerpoint/2010/main" val="1758665814"/>
      </p:ext>
    </p:extLst>
  </p:cSld>
  <p:clrMapOvr>
    <a:masterClrMapping/>
  </p:clrMapOvr>
</p:sld>
</file>

<file path=ppt/slides/slide1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3B05C-9122-F4F9-7EC3-CBF34AE0E5A1}"/>
              </a:ext>
            </a:extLst>
          </p:cNvPr>
          <p:cNvSpPr>
            <a:spLocks noGrp="1"/>
          </p:cNvSpPr>
          <p:nvPr>
            <p:ph type="title"/>
          </p:nvPr>
        </p:nvSpPr>
        <p:spPr/>
        <p:txBody>
          <a:bodyPr/>
          <a:lstStyle/>
          <a:p>
            <a:r>
              <a:rPr lang="en-US" sz="2800" b="1" dirty="0">
                <a:solidFill>
                  <a:srgbClr val="FF0000"/>
                </a:solidFill>
                <a:latin typeface="+mj-lt"/>
              </a:rPr>
              <a:t>Extracting Value or Reallocating Liabilities in a Spin-Off, cont’d</a:t>
            </a:r>
          </a:p>
        </p:txBody>
      </p:sp>
      <p:sp>
        <p:nvSpPr>
          <p:cNvPr id="3" name="Content Placeholder 2">
            <a:extLst>
              <a:ext uri="{FF2B5EF4-FFF2-40B4-BE49-F238E27FC236}">
                <a16:creationId xmlns:a16="http://schemas.microsoft.com/office/drawing/2014/main" id="{7B31E017-73BE-19BD-9B4E-BC4DB127BD58}"/>
              </a:ext>
            </a:extLst>
          </p:cNvPr>
          <p:cNvSpPr>
            <a:spLocks noGrp="1"/>
          </p:cNvSpPr>
          <p:nvPr>
            <p:ph idx="1"/>
          </p:nvPr>
        </p:nvSpPr>
        <p:spPr/>
        <p:txBody>
          <a:bodyPr/>
          <a:lstStyle/>
          <a:p>
            <a:r>
              <a:rPr lang="en-US" sz="2400" dirty="0"/>
              <a:t>Example 1: Cash Distribution</a:t>
            </a:r>
          </a:p>
          <a:p>
            <a:pPr marL="0" indent="0">
              <a:buNone/>
            </a:pPr>
            <a:endParaRPr lang="en-US" dirty="0"/>
          </a:p>
        </p:txBody>
      </p:sp>
      <p:sp>
        <p:nvSpPr>
          <p:cNvPr id="4" name="Slide Number Placeholder 3">
            <a:extLst>
              <a:ext uri="{FF2B5EF4-FFF2-40B4-BE49-F238E27FC236}">
                <a16:creationId xmlns:a16="http://schemas.microsoft.com/office/drawing/2014/main" id="{0AC2F953-EB5A-AE50-D76E-8C525CEAC427}"/>
              </a:ext>
            </a:extLst>
          </p:cNvPr>
          <p:cNvSpPr>
            <a:spLocks noGrp="1"/>
          </p:cNvSpPr>
          <p:nvPr>
            <p:ph type="sldNum" sz="quarter" idx="4"/>
          </p:nvPr>
        </p:nvSpPr>
        <p:spPr/>
        <p:txBody>
          <a:bodyPr/>
          <a:lstStyle/>
          <a:p>
            <a:fld id="{2DDB3146-7E14-AF42-995F-1E34C89EE1DA}" type="slidenum">
              <a:rPr lang="en-US" smtClean="0"/>
              <a:pPr/>
              <a:t>17</a:t>
            </a:fld>
            <a:endParaRPr lang="en-US" dirty="0"/>
          </a:p>
        </p:txBody>
      </p:sp>
      <p:cxnSp>
        <p:nvCxnSpPr>
          <p:cNvPr id="60" name="Curved Connector 22">
            <a:extLst>
              <a:ext uri="{FF2B5EF4-FFF2-40B4-BE49-F238E27FC236}">
                <a16:creationId xmlns:a16="http://schemas.microsoft.com/office/drawing/2014/main" id="{4C033A79-2457-DB8B-4818-E7E46D5572FA}"/>
              </a:ext>
            </a:extLst>
          </p:cNvPr>
          <p:cNvCxnSpPr>
            <a:cxnSpLocks/>
            <a:stCxn id="76" idx="3"/>
            <a:endCxn id="74" idx="3"/>
          </p:cNvCxnSpPr>
          <p:nvPr/>
        </p:nvCxnSpPr>
        <p:spPr>
          <a:xfrm flipH="1" flipV="1">
            <a:off x="3817695" y="3745685"/>
            <a:ext cx="58451" cy="1249461"/>
          </a:xfrm>
          <a:prstGeom prst="curvedConnector3">
            <a:avLst>
              <a:gd name="adj1" fmla="val -391097"/>
            </a:avLst>
          </a:prstGeom>
          <a:noFill/>
          <a:ln w="12700" cap="flat" cmpd="sng" algn="ctr">
            <a:solidFill>
              <a:srgbClr val="000000"/>
            </a:solidFill>
            <a:prstDash val="dash"/>
            <a:headEnd type="none" w="med" len="med"/>
            <a:tailEnd type="triangle" w="med" len="med"/>
          </a:ln>
          <a:effectLst/>
        </p:spPr>
      </p:cxnSp>
      <p:cxnSp>
        <p:nvCxnSpPr>
          <p:cNvPr id="61" name="Straight Connector 60">
            <a:extLst>
              <a:ext uri="{FF2B5EF4-FFF2-40B4-BE49-F238E27FC236}">
                <a16:creationId xmlns:a16="http://schemas.microsoft.com/office/drawing/2014/main" id="{89AD5A8B-6827-2E9D-DFCE-ECFC0CB9E835}"/>
              </a:ext>
            </a:extLst>
          </p:cNvPr>
          <p:cNvCxnSpPr/>
          <p:nvPr/>
        </p:nvCxnSpPr>
        <p:spPr>
          <a:xfrm>
            <a:off x="3318526" y="2996012"/>
            <a:ext cx="0" cy="408528"/>
          </a:xfrm>
          <a:prstGeom prst="line">
            <a:avLst/>
          </a:prstGeom>
          <a:solidFill>
            <a:srgbClr val="FFF27F"/>
          </a:solidFill>
          <a:ln w="12700" cap="flat" cmpd="sng" algn="ctr">
            <a:solidFill>
              <a:srgbClr val="000000"/>
            </a:solidFill>
            <a:prstDash val="solid"/>
          </a:ln>
          <a:effectLst/>
        </p:spPr>
      </p:cxnSp>
      <p:cxnSp>
        <p:nvCxnSpPr>
          <p:cNvPr id="62" name="Straight Connector 61">
            <a:extLst>
              <a:ext uri="{FF2B5EF4-FFF2-40B4-BE49-F238E27FC236}">
                <a16:creationId xmlns:a16="http://schemas.microsoft.com/office/drawing/2014/main" id="{40DA3022-5E3E-E4B6-2EB1-57CA7EA31033}"/>
              </a:ext>
            </a:extLst>
          </p:cNvPr>
          <p:cNvCxnSpPr>
            <a:cxnSpLocks/>
            <a:endCxn id="76" idx="0"/>
          </p:cNvCxnSpPr>
          <p:nvPr/>
        </p:nvCxnSpPr>
        <p:spPr>
          <a:xfrm>
            <a:off x="3318526" y="4085054"/>
            <a:ext cx="0" cy="628867"/>
          </a:xfrm>
          <a:prstGeom prst="line">
            <a:avLst/>
          </a:prstGeom>
          <a:solidFill>
            <a:srgbClr val="FFF27F"/>
          </a:solidFill>
          <a:ln w="12700" cap="flat" cmpd="sng" algn="ctr">
            <a:solidFill>
              <a:srgbClr val="000000"/>
            </a:solidFill>
            <a:prstDash val="solid"/>
          </a:ln>
          <a:effectLst/>
        </p:spPr>
      </p:cxnSp>
      <p:cxnSp>
        <p:nvCxnSpPr>
          <p:cNvPr id="63" name="Curved Connector 28">
            <a:extLst>
              <a:ext uri="{FF2B5EF4-FFF2-40B4-BE49-F238E27FC236}">
                <a16:creationId xmlns:a16="http://schemas.microsoft.com/office/drawing/2014/main" id="{51155FBF-B2BA-90E7-60B2-55803ACA0659}"/>
              </a:ext>
            </a:extLst>
          </p:cNvPr>
          <p:cNvCxnSpPr>
            <a:cxnSpLocks/>
            <a:stCxn id="76" idx="1"/>
            <a:endCxn id="74" idx="1"/>
          </p:cNvCxnSpPr>
          <p:nvPr/>
        </p:nvCxnSpPr>
        <p:spPr>
          <a:xfrm rot="10800000" flipH="1">
            <a:off x="2760905" y="3745686"/>
            <a:ext cx="87526" cy="1249461"/>
          </a:xfrm>
          <a:prstGeom prst="curvedConnector3">
            <a:avLst>
              <a:gd name="adj1" fmla="val -261180"/>
            </a:avLst>
          </a:prstGeom>
          <a:noFill/>
          <a:ln w="12700" cap="flat" cmpd="sng" algn="ctr">
            <a:solidFill>
              <a:srgbClr val="000000"/>
            </a:solidFill>
            <a:prstDash val="dash"/>
            <a:headEnd type="triangle" w="med" len="med"/>
            <a:tailEnd type="none" w="med" len="med"/>
          </a:ln>
          <a:effectLst/>
        </p:spPr>
      </p:cxnSp>
      <p:sp>
        <p:nvSpPr>
          <p:cNvPr id="64" name="Rectangle 63">
            <a:extLst>
              <a:ext uri="{FF2B5EF4-FFF2-40B4-BE49-F238E27FC236}">
                <a16:creationId xmlns:a16="http://schemas.microsoft.com/office/drawing/2014/main" id="{D10152B0-9F6E-B5D0-A28F-1DEA339878C3}"/>
              </a:ext>
            </a:extLst>
          </p:cNvPr>
          <p:cNvSpPr/>
          <p:nvPr/>
        </p:nvSpPr>
        <p:spPr>
          <a:xfrm>
            <a:off x="1899361" y="4205174"/>
            <a:ext cx="564913" cy="274602"/>
          </a:xfrm>
          <a:prstGeom prst="rect">
            <a:avLst/>
          </a:prstGeom>
          <a:noFill/>
          <a:ln w="12700">
            <a:noFill/>
          </a:ln>
        </p:spPr>
        <p:txBody>
          <a:bodyPr wrap="none" lIns="104306" tIns="52153" rIns="104306" bIns="52153">
            <a:spAutoFit/>
          </a:bodyPr>
          <a:lstStyle/>
          <a:p>
            <a:pPr algn="ctr"/>
            <a:r>
              <a:rPr lang="en-US" sz="1100" dirty="0">
                <a:solidFill>
                  <a:srgbClr val="000000"/>
                </a:solidFill>
              </a:rPr>
              <a:t>ATB2</a:t>
            </a:r>
          </a:p>
        </p:txBody>
      </p:sp>
      <p:cxnSp>
        <p:nvCxnSpPr>
          <p:cNvPr id="65" name="Straight Connector 64">
            <a:extLst>
              <a:ext uri="{FF2B5EF4-FFF2-40B4-BE49-F238E27FC236}">
                <a16:creationId xmlns:a16="http://schemas.microsoft.com/office/drawing/2014/main" id="{3E052394-76E6-9B8B-E633-A9AC1D4D6A69}"/>
              </a:ext>
            </a:extLst>
          </p:cNvPr>
          <p:cNvCxnSpPr>
            <a:cxnSpLocks/>
          </p:cNvCxnSpPr>
          <p:nvPr/>
        </p:nvCxnSpPr>
        <p:spPr>
          <a:xfrm flipV="1">
            <a:off x="6167502" y="2537184"/>
            <a:ext cx="0" cy="2692517"/>
          </a:xfrm>
          <a:prstGeom prst="line">
            <a:avLst/>
          </a:prstGeom>
          <a:solidFill>
            <a:srgbClr val="FFF27F"/>
          </a:solidFill>
          <a:ln w="25400" cap="flat" cmpd="sng" algn="ctr">
            <a:solidFill>
              <a:srgbClr val="000000"/>
            </a:solidFill>
            <a:prstDash val="solid"/>
          </a:ln>
          <a:effectLst/>
        </p:spPr>
      </p:cxnSp>
      <p:sp>
        <p:nvSpPr>
          <p:cNvPr id="66" name="Rectangle 65">
            <a:extLst>
              <a:ext uri="{FF2B5EF4-FFF2-40B4-BE49-F238E27FC236}">
                <a16:creationId xmlns:a16="http://schemas.microsoft.com/office/drawing/2014/main" id="{F76314F0-7F17-EA52-505E-1E0452E9B1C5}"/>
              </a:ext>
            </a:extLst>
          </p:cNvPr>
          <p:cNvSpPr/>
          <p:nvPr/>
        </p:nvSpPr>
        <p:spPr>
          <a:xfrm>
            <a:off x="3970521" y="4215065"/>
            <a:ext cx="1855560" cy="441140"/>
          </a:xfrm>
          <a:prstGeom prst="rect">
            <a:avLst/>
          </a:prstGeom>
          <a:noFill/>
          <a:ln w="12700">
            <a:noFill/>
          </a:ln>
        </p:spPr>
        <p:txBody>
          <a:bodyPr wrap="square" lIns="104306" tIns="52153" rIns="104306" bIns="52153">
            <a:spAutoFit/>
          </a:bodyPr>
          <a:lstStyle/>
          <a:p>
            <a:pPr algn="ctr"/>
            <a:r>
              <a:rPr lang="en-US" sz="1100" dirty="0">
                <a:solidFill>
                  <a:srgbClr val="000000"/>
                </a:solidFill>
              </a:rPr>
              <a:t>Cash +</a:t>
            </a:r>
            <a:br>
              <a:rPr lang="en-US" sz="1100" dirty="0">
                <a:solidFill>
                  <a:srgbClr val="000000"/>
                </a:solidFill>
              </a:rPr>
            </a:br>
            <a:r>
              <a:rPr lang="en-US" sz="1100" dirty="0">
                <a:solidFill>
                  <a:srgbClr val="000000"/>
                </a:solidFill>
              </a:rPr>
              <a:t>Controlled Stock</a:t>
            </a:r>
          </a:p>
        </p:txBody>
      </p:sp>
      <p:cxnSp>
        <p:nvCxnSpPr>
          <p:cNvPr id="67" name="Straight Connector 66">
            <a:extLst>
              <a:ext uri="{FF2B5EF4-FFF2-40B4-BE49-F238E27FC236}">
                <a16:creationId xmlns:a16="http://schemas.microsoft.com/office/drawing/2014/main" id="{7EB787BF-CC51-712D-A8CB-3F4E1C9DD403}"/>
              </a:ext>
            </a:extLst>
          </p:cNvPr>
          <p:cNvCxnSpPr/>
          <p:nvPr/>
        </p:nvCxnSpPr>
        <p:spPr>
          <a:xfrm>
            <a:off x="9029234" y="4113181"/>
            <a:ext cx="3443" cy="488339"/>
          </a:xfrm>
          <a:prstGeom prst="line">
            <a:avLst/>
          </a:prstGeom>
          <a:solidFill>
            <a:srgbClr val="FFF27F"/>
          </a:solidFill>
          <a:ln w="12700" cap="flat" cmpd="sng" algn="ctr">
            <a:solidFill>
              <a:srgbClr val="000000"/>
            </a:solidFill>
            <a:prstDash val="solid"/>
          </a:ln>
          <a:effectLst/>
        </p:spPr>
      </p:cxnSp>
      <p:sp>
        <p:nvSpPr>
          <p:cNvPr id="68" name="Rectangle 67">
            <a:extLst>
              <a:ext uri="{FF2B5EF4-FFF2-40B4-BE49-F238E27FC236}">
                <a16:creationId xmlns:a16="http://schemas.microsoft.com/office/drawing/2014/main" id="{42F184B0-CBF2-0E33-24B5-1BD8C1ADBDA7}"/>
              </a:ext>
            </a:extLst>
          </p:cNvPr>
          <p:cNvSpPr/>
          <p:nvPr/>
        </p:nvSpPr>
        <p:spPr>
          <a:xfrm>
            <a:off x="9981959" y="2904814"/>
            <a:ext cx="855057" cy="443879"/>
          </a:xfrm>
          <a:prstGeom prst="rect">
            <a:avLst/>
          </a:prstGeom>
          <a:noFill/>
          <a:ln w="12700">
            <a:noFill/>
          </a:ln>
        </p:spPr>
        <p:txBody>
          <a:bodyPr wrap="none" lIns="104306" tIns="52153" rIns="104306" bIns="52153">
            <a:spAutoFit/>
          </a:bodyPr>
          <a:lstStyle/>
          <a:p>
            <a:pPr algn="ctr"/>
            <a:r>
              <a:rPr lang="en-US" sz="1100" dirty="0">
                <a:solidFill>
                  <a:srgbClr val="000000"/>
                </a:solidFill>
              </a:rPr>
              <a:t>Controlled</a:t>
            </a:r>
          </a:p>
          <a:p>
            <a:pPr algn="ctr"/>
            <a:r>
              <a:rPr lang="en-US" sz="1100" dirty="0">
                <a:solidFill>
                  <a:srgbClr val="000000"/>
                </a:solidFill>
              </a:rPr>
              <a:t>Stock</a:t>
            </a:r>
          </a:p>
        </p:txBody>
      </p:sp>
      <p:cxnSp>
        <p:nvCxnSpPr>
          <p:cNvPr id="69" name="Curved Connector 38">
            <a:extLst>
              <a:ext uri="{FF2B5EF4-FFF2-40B4-BE49-F238E27FC236}">
                <a16:creationId xmlns:a16="http://schemas.microsoft.com/office/drawing/2014/main" id="{47972601-4E1F-03B8-7439-ED29692CB5F4}"/>
              </a:ext>
            </a:extLst>
          </p:cNvPr>
          <p:cNvCxnSpPr>
            <a:cxnSpLocks/>
            <a:stCxn id="84" idx="6"/>
          </p:cNvCxnSpPr>
          <p:nvPr/>
        </p:nvCxnSpPr>
        <p:spPr>
          <a:xfrm flipH="1">
            <a:off x="9064327" y="2610417"/>
            <a:ext cx="473730" cy="1681669"/>
          </a:xfrm>
          <a:prstGeom prst="curvedConnector4">
            <a:avLst>
              <a:gd name="adj1" fmla="val -124998"/>
              <a:gd name="adj2" fmla="val 105917"/>
            </a:avLst>
          </a:prstGeom>
          <a:noFill/>
          <a:ln w="12700" cap="flat" cmpd="sng" algn="ctr">
            <a:solidFill>
              <a:srgbClr val="000000"/>
            </a:solidFill>
            <a:prstDash val="dash"/>
            <a:headEnd type="triangle" w="med" len="med"/>
            <a:tailEnd type="none" w="med" len="med"/>
          </a:ln>
          <a:effectLst/>
        </p:spPr>
      </p:cxnSp>
      <p:sp>
        <p:nvSpPr>
          <p:cNvPr id="70" name="Content Placeholder 2">
            <a:extLst>
              <a:ext uri="{FF2B5EF4-FFF2-40B4-BE49-F238E27FC236}">
                <a16:creationId xmlns:a16="http://schemas.microsoft.com/office/drawing/2014/main" id="{68C85746-E917-C637-48A0-92F0D2C7C9C2}"/>
              </a:ext>
            </a:extLst>
          </p:cNvPr>
          <p:cNvSpPr txBox="1">
            <a:spLocks/>
          </p:cNvSpPr>
          <p:nvPr/>
        </p:nvSpPr>
        <p:spPr>
          <a:xfrm>
            <a:off x="690880" y="5435256"/>
            <a:ext cx="10833067" cy="1252288"/>
          </a:xfrm>
          <a:prstGeom prst="rect">
            <a:avLst/>
          </a:prstGeom>
        </p:spPr>
        <p:txBody>
          <a:bodyPr lIns="104306" tIns="52153" rIns="104306" bIns="52153"/>
          <a:lstStyle>
            <a:lvl1pPr marL="342900" indent="-342900" algn="l" rtl="0" eaLnBrk="1" fontAlgn="base" hangingPunct="1">
              <a:spcBef>
                <a:spcPct val="20000"/>
              </a:spcBef>
              <a:spcAft>
                <a:spcPct val="0"/>
              </a:spcAft>
              <a:buClr>
                <a:schemeClr val="bg2"/>
              </a:buClr>
              <a:buChar char="•"/>
              <a:defRPr sz="22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Char char="–"/>
              <a:defRPr sz="2000" baseline="0">
                <a:solidFill>
                  <a:schemeClr val="tx1"/>
                </a:solidFill>
                <a:latin typeface="+mn-lt"/>
              </a:defRPr>
            </a:lvl2pPr>
            <a:lvl3pPr marL="1143000" indent="-228600" algn="l" rtl="0" eaLnBrk="1" fontAlgn="base" hangingPunct="1">
              <a:spcBef>
                <a:spcPct val="20000"/>
              </a:spcBef>
              <a:spcAft>
                <a:spcPct val="0"/>
              </a:spcAft>
              <a:buClr>
                <a:schemeClr val="bg2"/>
              </a:buClr>
              <a:buChar char="•"/>
              <a:defRPr sz="1800">
                <a:solidFill>
                  <a:schemeClr val="tx1"/>
                </a:solidFill>
                <a:latin typeface="+mn-lt"/>
              </a:defRPr>
            </a:lvl3pPr>
            <a:lvl4pPr marL="1600200" indent="-228600" algn="l" rtl="0" eaLnBrk="1" fontAlgn="base" hangingPunct="1">
              <a:spcBef>
                <a:spcPct val="20000"/>
              </a:spcBef>
              <a:spcAft>
                <a:spcPct val="0"/>
              </a:spcAft>
              <a:buClr>
                <a:schemeClr val="bg2"/>
              </a:buClr>
              <a:buChar char="–"/>
              <a:defRPr sz="1600">
                <a:solidFill>
                  <a:schemeClr val="tx1"/>
                </a:solidFill>
                <a:latin typeface="+mn-lt"/>
              </a:defRPr>
            </a:lvl4pPr>
            <a:lvl5pPr marL="2057400" indent="-228600" algn="l" rtl="0" eaLnBrk="1" fontAlgn="base" hangingPunct="1">
              <a:spcBef>
                <a:spcPct val="20000"/>
              </a:spcBef>
              <a:spcAft>
                <a:spcPct val="0"/>
              </a:spcAft>
              <a:buClr>
                <a:schemeClr val="bg2"/>
              </a:buClr>
              <a:buChar char="»"/>
              <a:defRPr sz="1400">
                <a:solidFill>
                  <a:schemeClr val="tx1"/>
                </a:solidFill>
                <a:latin typeface="+mn-lt"/>
              </a:defRPr>
            </a:lvl5pPr>
            <a:lvl6pPr marL="2514600" indent="-228600" algn="l" rtl="0" eaLnBrk="1" fontAlgn="base" hangingPunct="1">
              <a:spcBef>
                <a:spcPct val="20000"/>
              </a:spcBef>
              <a:spcAft>
                <a:spcPct val="0"/>
              </a:spcAft>
              <a:buClr>
                <a:schemeClr val="bg2"/>
              </a:buClr>
              <a:buChar char="»"/>
              <a:defRPr>
                <a:solidFill>
                  <a:schemeClr val="tx1"/>
                </a:solidFill>
                <a:latin typeface="+mn-lt"/>
              </a:defRPr>
            </a:lvl6pPr>
            <a:lvl7pPr marL="2971800" indent="-228600" algn="l" rtl="0" eaLnBrk="1" fontAlgn="base" hangingPunct="1">
              <a:spcBef>
                <a:spcPct val="20000"/>
              </a:spcBef>
              <a:spcAft>
                <a:spcPct val="0"/>
              </a:spcAft>
              <a:buClr>
                <a:schemeClr val="bg2"/>
              </a:buClr>
              <a:buChar char="»"/>
              <a:defRPr>
                <a:solidFill>
                  <a:schemeClr val="tx1"/>
                </a:solidFill>
                <a:latin typeface="+mn-lt"/>
              </a:defRPr>
            </a:lvl7pPr>
            <a:lvl8pPr marL="3429000" indent="-228600" algn="l" rtl="0" eaLnBrk="1" fontAlgn="base" hangingPunct="1">
              <a:spcBef>
                <a:spcPct val="20000"/>
              </a:spcBef>
              <a:spcAft>
                <a:spcPct val="0"/>
              </a:spcAft>
              <a:buClr>
                <a:schemeClr val="bg2"/>
              </a:buClr>
              <a:buChar char="»"/>
              <a:defRPr>
                <a:solidFill>
                  <a:schemeClr val="tx1"/>
                </a:solidFill>
                <a:latin typeface="+mn-lt"/>
              </a:defRPr>
            </a:lvl8pPr>
            <a:lvl9pPr marL="3886200" indent="-228600" algn="l" rtl="0" eaLnBrk="1" fontAlgn="base" hangingPunct="1">
              <a:spcBef>
                <a:spcPct val="20000"/>
              </a:spcBef>
              <a:spcAft>
                <a:spcPct val="0"/>
              </a:spcAft>
              <a:buClr>
                <a:schemeClr val="bg2"/>
              </a:buClr>
              <a:buChar char="»"/>
              <a:defRPr>
                <a:solidFill>
                  <a:schemeClr val="tx1"/>
                </a:solidFill>
                <a:latin typeface="+mn-lt"/>
              </a:defRPr>
            </a:lvl9pPr>
          </a:lstStyle>
          <a:p>
            <a:pPr marL="285750" lvl="1" defTabSz="954412">
              <a:spcBef>
                <a:spcPts val="0"/>
              </a:spcBef>
              <a:spcAft>
                <a:spcPts val="438"/>
              </a:spcAft>
              <a:buClr>
                <a:srgbClr val="3A5C7E"/>
              </a:buClr>
              <a:buFont typeface="Arial" panose="020B0604020202020204" pitchFamily="34" charset="0"/>
              <a:buChar char="•"/>
            </a:pPr>
            <a:r>
              <a:rPr lang="en-US" sz="1400" dirty="0">
                <a:latin typeface="Arial"/>
              </a:rPr>
              <a:t>Cash distributed by Controlled in excess of tax basis in contributed assets generally will have gain implications. </a:t>
            </a:r>
          </a:p>
          <a:p>
            <a:pPr marL="285750" lvl="1" defTabSz="954412">
              <a:spcBef>
                <a:spcPts val="0"/>
              </a:spcBef>
              <a:spcAft>
                <a:spcPts val="438"/>
              </a:spcAft>
              <a:buClr>
                <a:srgbClr val="3A5C7E"/>
              </a:buClr>
              <a:buFont typeface="Arial" panose="020B0604020202020204" pitchFamily="34" charset="0"/>
              <a:buChar char="•"/>
            </a:pPr>
            <a:r>
              <a:rPr lang="en-US" sz="1400" dirty="0">
                <a:latin typeface="Arial"/>
              </a:rPr>
              <a:t>Boot purging rule of Section 361--Cash distributed pursuant to plan of reorganization to repay debt or make distributions to shareholders is not treated as boot in Section 361(a)(1)(D) reorg, subject to basis limitation where used to repay debt.</a:t>
            </a:r>
          </a:p>
          <a:p>
            <a:pPr marL="285750" lvl="1" defTabSz="954412">
              <a:spcBef>
                <a:spcPts val="0"/>
              </a:spcBef>
              <a:spcAft>
                <a:spcPts val="438"/>
              </a:spcAft>
              <a:buClr>
                <a:srgbClr val="3A5C7E"/>
              </a:buClr>
              <a:buFont typeface="Arial" panose="020B0604020202020204" pitchFamily="34" charset="0"/>
              <a:buChar char="•"/>
            </a:pPr>
            <a:r>
              <a:rPr lang="en-US" sz="1400" dirty="0">
                <a:latin typeface="Arial"/>
              </a:rPr>
              <a:t>Debt repaid can be incurred post-distribution and may include ordinary course liabilities (e.g., compensation).</a:t>
            </a:r>
          </a:p>
        </p:txBody>
      </p:sp>
      <p:cxnSp>
        <p:nvCxnSpPr>
          <p:cNvPr id="71" name="Straight Connector 70">
            <a:extLst>
              <a:ext uri="{FF2B5EF4-FFF2-40B4-BE49-F238E27FC236}">
                <a16:creationId xmlns:a16="http://schemas.microsoft.com/office/drawing/2014/main" id="{570EE7EB-5F44-5140-B941-048BA0784682}"/>
              </a:ext>
            </a:extLst>
          </p:cNvPr>
          <p:cNvCxnSpPr>
            <a:cxnSpLocks/>
            <a:stCxn id="85" idx="3"/>
          </p:cNvCxnSpPr>
          <p:nvPr/>
        </p:nvCxnSpPr>
        <p:spPr>
          <a:xfrm flipH="1">
            <a:off x="3825316" y="2994276"/>
            <a:ext cx="768050" cy="420215"/>
          </a:xfrm>
          <a:prstGeom prst="line">
            <a:avLst/>
          </a:prstGeom>
          <a:ln>
            <a:solidFill>
              <a:srgbClr val="000000"/>
            </a:solidFill>
            <a:prstDash val="lgDashDot"/>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A6B04DD5-7CB6-3E63-D645-AA6E7C9C6C81}"/>
              </a:ext>
            </a:extLst>
          </p:cNvPr>
          <p:cNvCxnSpPr>
            <a:cxnSpLocks/>
          </p:cNvCxnSpPr>
          <p:nvPr/>
        </p:nvCxnSpPr>
        <p:spPr>
          <a:xfrm flipH="1" flipV="1">
            <a:off x="7457758" y="3313709"/>
            <a:ext cx="851028" cy="431208"/>
          </a:xfrm>
          <a:prstGeom prst="straightConnector1">
            <a:avLst/>
          </a:prstGeom>
          <a:ln>
            <a:solidFill>
              <a:srgbClr val="000000"/>
            </a:solidFill>
            <a:prstDash val="dashDot"/>
            <a:tailEnd type="arrow"/>
          </a:ln>
        </p:spPr>
        <p:style>
          <a:lnRef idx="1">
            <a:schemeClr val="accent1"/>
          </a:lnRef>
          <a:fillRef idx="0">
            <a:schemeClr val="accent1"/>
          </a:fillRef>
          <a:effectRef idx="0">
            <a:schemeClr val="accent1"/>
          </a:effectRef>
          <a:fontRef idx="minor">
            <a:schemeClr val="tx1"/>
          </a:fontRef>
        </p:style>
      </p:cxnSp>
      <p:sp>
        <p:nvSpPr>
          <p:cNvPr id="73" name="TextBox 72">
            <a:extLst>
              <a:ext uri="{FF2B5EF4-FFF2-40B4-BE49-F238E27FC236}">
                <a16:creationId xmlns:a16="http://schemas.microsoft.com/office/drawing/2014/main" id="{2C65D77E-EC89-375E-223B-FC546B7EB5F3}"/>
              </a:ext>
            </a:extLst>
          </p:cNvPr>
          <p:cNvSpPr txBox="1"/>
          <p:nvPr/>
        </p:nvSpPr>
        <p:spPr>
          <a:xfrm>
            <a:off x="7457758" y="3653661"/>
            <a:ext cx="514885" cy="261610"/>
          </a:xfrm>
          <a:prstGeom prst="rect">
            <a:avLst/>
          </a:prstGeom>
          <a:noFill/>
        </p:spPr>
        <p:txBody>
          <a:bodyPr wrap="none" rtlCol="0">
            <a:spAutoFit/>
          </a:bodyPr>
          <a:lstStyle/>
          <a:p>
            <a:r>
              <a:rPr lang="en-US" sz="1100" dirty="0">
                <a:solidFill>
                  <a:schemeClr val="tx1">
                    <a:lumMod val="50000"/>
                  </a:schemeClr>
                </a:solidFill>
              </a:rPr>
              <a:t>Cash</a:t>
            </a:r>
          </a:p>
        </p:txBody>
      </p:sp>
      <p:sp>
        <p:nvSpPr>
          <p:cNvPr id="74" name="Rectangle 73">
            <a:extLst>
              <a:ext uri="{FF2B5EF4-FFF2-40B4-BE49-F238E27FC236}">
                <a16:creationId xmlns:a16="http://schemas.microsoft.com/office/drawing/2014/main" id="{5F53F984-B9D2-BD67-58F3-8330799988C6}"/>
              </a:ext>
            </a:extLst>
          </p:cNvPr>
          <p:cNvSpPr/>
          <p:nvPr/>
        </p:nvSpPr>
        <p:spPr>
          <a:xfrm>
            <a:off x="2848431" y="3471365"/>
            <a:ext cx="969264" cy="548640"/>
          </a:xfrm>
          <a:prstGeom prst="rect">
            <a:avLst/>
          </a:prstGeom>
          <a:solidFill>
            <a:schemeClr val="accent1">
              <a:lumMod val="20000"/>
              <a:lumOff val="80000"/>
            </a:schemeClr>
          </a:solidFill>
          <a:ln w="9525">
            <a:solidFill>
              <a:srgbClr val="355977"/>
            </a:solidFill>
            <a:miter lim="800000"/>
            <a:headEnd/>
            <a:tailEnd/>
          </a:ln>
          <a:effectLst/>
          <a:scene3d>
            <a:camera prst="orthographicFront"/>
            <a:lightRig rig="threePt" dir="t"/>
          </a:scene3d>
          <a:sp3d>
            <a:bevelT/>
          </a:sp3d>
        </p:spPr>
        <p:txBody>
          <a:bodyPr wrap="none" lIns="92465" tIns="46232" rIns="92465" bIns="46232" anchor="ctr"/>
          <a:lstStyle/>
          <a:p>
            <a:pPr algn="ctr" defTabSz="925821"/>
            <a:r>
              <a:rPr lang="en-US" sz="1391" dirty="0">
                <a:solidFill>
                  <a:srgbClr val="355977"/>
                </a:solidFill>
                <a:latin typeface="Arial"/>
              </a:rPr>
              <a:t>Distributing</a:t>
            </a:r>
          </a:p>
          <a:p>
            <a:pPr algn="ctr" defTabSz="925821"/>
            <a:endParaRPr lang="en-US" sz="1391" dirty="0">
              <a:solidFill>
                <a:srgbClr val="355977"/>
              </a:solidFill>
              <a:latin typeface="Arial"/>
            </a:endParaRPr>
          </a:p>
        </p:txBody>
      </p:sp>
      <p:sp>
        <p:nvSpPr>
          <p:cNvPr id="75" name="TextBox 74">
            <a:extLst>
              <a:ext uri="{FF2B5EF4-FFF2-40B4-BE49-F238E27FC236}">
                <a16:creationId xmlns:a16="http://schemas.microsoft.com/office/drawing/2014/main" id="{AE28D9A0-E342-4B06-5075-5B1C0D9E4C82}"/>
              </a:ext>
            </a:extLst>
          </p:cNvPr>
          <p:cNvSpPr txBox="1"/>
          <p:nvPr/>
        </p:nvSpPr>
        <p:spPr>
          <a:xfrm>
            <a:off x="3029916" y="3727483"/>
            <a:ext cx="557973" cy="276999"/>
          </a:xfrm>
          <a:prstGeom prst="rect">
            <a:avLst/>
          </a:prstGeom>
          <a:noFill/>
        </p:spPr>
        <p:txBody>
          <a:bodyPr wrap="none" rtlCol="0">
            <a:spAutoFit/>
          </a:bodyPr>
          <a:lstStyle/>
          <a:p>
            <a:r>
              <a:rPr lang="en-US" sz="1200" dirty="0"/>
              <a:t>ATB1</a:t>
            </a:r>
            <a:endParaRPr lang="en-US" sz="2000" dirty="0"/>
          </a:p>
        </p:txBody>
      </p:sp>
      <p:sp>
        <p:nvSpPr>
          <p:cNvPr id="76" name="Rectangle 75">
            <a:extLst>
              <a:ext uri="{FF2B5EF4-FFF2-40B4-BE49-F238E27FC236}">
                <a16:creationId xmlns:a16="http://schemas.microsoft.com/office/drawing/2014/main" id="{3C685FBB-046A-CF44-5F48-CAB7AF935306}"/>
              </a:ext>
            </a:extLst>
          </p:cNvPr>
          <p:cNvSpPr/>
          <p:nvPr/>
        </p:nvSpPr>
        <p:spPr>
          <a:xfrm>
            <a:off x="2760905" y="4713921"/>
            <a:ext cx="1115241" cy="562450"/>
          </a:xfrm>
          <a:prstGeom prst="rect">
            <a:avLst/>
          </a:prstGeom>
          <a:solidFill>
            <a:schemeClr val="accent1">
              <a:lumMod val="20000"/>
              <a:lumOff val="80000"/>
            </a:schemeClr>
          </a:solidFill>
          <a:ln w="9525">
            <a:solidFill>
              <a:srgbClr val="355977"/>
            </a:solidFill>
            <a:miter lim="800000"/>
            <a:headEnd/>
            <a:tailEnd/>
          </a:ln>
          <a:effectLst/>
          <a:scene3d>
            <a:camera prst="orthographicFront"/>
            <a:lightRig rig="threePt" dir="t"/>
          </a:scene3d>
          <a:sp3d>
            <a:bevelT/>
          </a:sp3d>
        </p:spPr>
        <p:txBody>
          <a:bodyPr wrap="none" lIns="92465" tIns="46232" rIns="92465" bIns="46232" anchor="ctr"/>
          <a:lstStyle/>
          <a:p>
            <a:pPr algn="ctr" defTabSz="925821"/>
            <a:r>
              <a:rPr lang="en-US" sz="1391" dirty="0">
                <a:solidFill>
                  <a:srgbClr val="355977"/>
                </a:solidFill>
                <a:latin typeface="Arial"/>
              </a:rPr>
              <a:t>Controlled</a:t>
            </a:r>
          </a:p>
          <a:p>
            <a:pPr algn="ctr" defTabSz="925821"/>
            <a:endParaRPr lang="en-US" sz="1391" dirty="0">
              <a:solidFill>
                <a:srgbClr val="355977"/>
              </a:solidFill>
              <a:latin typeface="Arial"/>
            </a:endParaRPr>
          </a:p>
        </p:txBody>
      </p:sp>
      <p:sp>
        <p:nvSpPr>
          <p:cNvPr id="77" name="TextBox 76">
            <a:extLst>
              <a:ext uri="{FF2B5EF4-FFF2-40B4-BE49-F238E27FC236}">
                <a16:creationId xmlns:a16="http://schemas.microsoft.com/office/drawing/2014/main" id="{2E54005A-71AC-A2E7-D0C3-8117135B6622}"/>
              </a:ext>
            </a:extLst>
          </p:cNvPr>
          <p:cNvSpPr txBox="1"/>
          <p:nvPr/>
        </p:nvSpPr>
        <p:spPr>
          <a:xfrm>
            <a:off x="3029917" y="4962941"/>
            <a:ext cx="557973" cy="276999"/>
          </a:xfrm>
          <a:prstGeom prst="rect">
            <a:avLst/>
          </a:prstGeom>
          <a:noFill/>
        </p:spPr>
        <p:txBody>
          <a:bodyPr wrap="none" rtlCol="0">
            <a:spAutoFit/>
          </a:bodyPr>
          <a:lstStyle/>
          <a:p>
            <a:r>
              <a:rPr lang="en-US" sz="1200" dirty="0"/>
              <a:t>ATB2</a:t>
            </a:r>
          </a:p>
        </p:txBody>
      </p:sp>
      <p:sp>
        <p:nvSpPr>
          <p:cNvPr id="78" name="Rectangle 77">
            <a:extLst>
              <a:ext uri="{FF2B5EF4-FFF2-40B4-BE49-F238E27FC236}">
                <a16:creationId xmlns:a16="http://schemas.microsoft.com/office/drawing/2014/main" id="{6E9B1A4D-9F7C-84C5-3EB7-1FBC1D1EFAAE}"/>
              </a:ext>
            </a:extLst>
          </p:cNvPr>
          <p:cNvSpPr/>
          <p:nvPr/>
        </p:nvSpPr>
        <p:spPr>
          <a:xfrm>
            <a:off x="8428108" y="3525930"/>
            <a:ext cx="1181211" cy="619012"/>
          </a:xfrm>
          <a:prstGeom prst="rect">
            <a:avLst/>
          </a:prstGeom>
          <a:solidFill>
            <a:schemeClr val="accent1">
              <a:lumMod val="20000"/>
              <a:lumOff val="80000"/>
            </a:schemeClr>
          </a:solidFill>
          <a:ln w="9525">
            <a:solidFill>
              <a:srgbClr val="355977"/>
            </a:solidFill>
            <a:miter lim="800000"/>
            <a:headEnd/>
            <a:tailEnd/>
          </a:ln>
          <a:effectLst/>
          <a:scene3d>
            <a:camera prst="orthographicFront"/>
            <a:lightRig rig="threePt" dir="t"/>
          </a:scene3d>
          <a:sp3d>
            <a:bevelT/>
          </a:sp3d>
        </p:spPr>
        <p:txBody>
          <a:bodyPr wrap="none" lIns="92465" tIns="46232" rIns="92465" bIns="46232" anchor="ctr"/>
          <a:lstStyle/>
          <a:p>
            <a:pPr algn="ctr" defTabSz="925821"/>
            <a:r>
              <a:rPr lang="en-US" sz="1391" dirty="0">
                <a:solidFill>
                  <a:srgbClr val="355977"/>
                </a:solidFill>
                <a:latin typeface="Arial"/>
              </a:rPr>
              <a:t>Distributing</a:t>
            </a:r>
          </a:p>
          <a:p>
            <a:pPr algn="ctr" defTabSz="925821"/>
            <a:endParaRPr lang="en-US" sz="1391" dirty="0">
              <a:solidFill>
                <a:srgbClr val="355977"/>
              </a:solidFill>
              <a:latin typeface="Arial"/>
            </a:endParaRPr>
          </a:p>
        </p:txBody>
      </p:sp>
      <p:sp>
        <p:nvSpPr>
          <p:cNvPr id="79" name="TextBox 78">
            <a:extLst>
              <a:ext uri="{FF2B5EF4-FFF2-40B4-BE49-F238E27FC236}">
                <a16:creationId xmlns:a16="http://schemas.microsoft.com/office/drawing/2014/main" id="{FBD61D9C-5DB1-1132-DE84-08B908DF425D}"/>
              </a:ext>
            </a:extLst>
          </p:cNvPr>
          <p:cNvSpPr txBox="1"/>
          <p:nvPr/>
        </p:nvSpPr>
        <p:spPr>
          <a:xfrm>
            <a:off x="8761636" y="3842785"/>
            <a:ext cx="538930" cy="261610"/>
          </a:xfrm>
          <a:prstGeom prst="rect">
            <a:avLst/>
          </a:prstGeom>
          <a:noFill/>
        </p:spPr>
        <p:txBody>
          <a:bodyPr wrap="none" rtlCol="0">
            <a:spAutoFit/>
          </a:bodyPr>
          <a:lstStyle/>
          <a:p>
            <a:r>
              <a:rPr lang="en-US" sz="1100" dirty="0"/>
              <a:t>ATB1</a:t>
            </a:r>
            <a:endParaRPr lang="en-US" sz="2000" dirty="0"/>
          </a:p>
        </p:txBody>
      </p:sp>
      <p:cxnSp>
        <p:nvCxnSpPr>
          <p:cNvPr id="80" name="Straight Connector 79">
            <a:extLst>
              <a:ext uri="{FF2B5EF4-FFF2-40B4-BE49-F238E27FC236}">
                <a16:creationId xmlns:a16="http://schemas.microsoft.com/office/drawing/2014/main" id="{8B24539D-0A35-E7F6-778B-A4B03B2CF1FF}"/>
              </a:ext>
            </a:extLst>
          </p:cNvPr>
          <p:cNvCxnSpPr/>
          <p:nvPr/>
        </p:nvCxnSpPr>
        <p:spPr>
          <a:xfrm>
            <a:off x="8994433" y="2912373"/>
            <a:ext cx="3443" cy="488339"/>
          </a:xfrm>
          <a:prstGeom prst="line">
            <a:avLst/>
          </a:prstGeom>
          <a:solidFill>
            <a:srgbClr val="FFF27F"/>
          </a:solidFill>
          <a:ln w="12700" cap="flat" cmpd="sng" algn="ctr">
            <a:solidFill>
              <a:srgbClr val="000000"/>
            </a:solidFill>
            <a:prstDash val="solid"/>
          </a:ln>
          <a:effectLst/>
        </p:spPr>
      </p:cxnSp>
      <p:sp>
        <p:nvSpPr>
          <p:cNvPr id="81" name="Rectangle 80">
            <a:extLst>
              <a:ext uri="{FF2B5EF4-FFF2-40B4-BE49-F238E27FC236}">
                <a16:creationId xmlns:a16="http://schemas.microsoft.com/office/drawing/2014/main" id="{82762CFB-9B5A-7067-C550-B5C1CDB578BC}"/>
              </a:ext>
            </a:extLst>
          </p:cNvPr>
          <p:cNvSpPr/>
          <p:nvPr/>
        </p:nvSpPr>
        <p:spPr>
          <a:xfrm>
            <a:off x="8431551" y="4671858"/>
            <a:ext cx="1177768" cy="568082"/>
          </a:xfrm>
          <a:prstGeom prst="rect">
            <a:avLst/>
          </a:prstGeom>
          <a:solidFill>
            <a:schemeClr val="accent1">
              <a:lumMod val="20000"/>
              <a:lumOff val="80000"/>
            </a:schemeClr>
          </a:solidFill>
          <a:ln w="9525">
            <a:solidFill>
              <a:srgbClr val="355977"/>
            </a:solidFill>
            <a:miter lim="800000"/>
            <a:headEnd/>
            <a:tailEnd/>
          </a:ln>
          <a:effectLst/>
          <a:scene3d>
            <a:camera prst="orthographicFront"/>
            <a:lightRig rig="threePt" dir="t"/>
          </a:scene3d>
          <a:sp3d>
            <a:bevelT/>
          </a:sp3d>
        </p:spPr>
        <p:txBody>
          <a:bodyPr wrap="none" lIns="92465" tIns="46232" rIns="92465" bIns="46232" anchor="ctr"/>
          <a:lstStyle/>
          <a:p>
            <a:pPr algn="ctr" defTabSz="925821"/>
            <a:r>
              <a:rPr lang="en-US" sz="1391" dirty="0">
                <a:solidFill>
                  <a:srgbClr val="355977"/>
                </a:solidFill>
                <a:latin typeface="Arial"/>
              </a:rPr>
              <a:t>Controlled</a:t>
            </a:r>
          </a:p>
          <a:p>
            <a:pPr algn="ctr" defTabSz="925821"/>
            <a:endParaRPr lang="en-US" sz="1391" dirty="0">
              <a:solidFill>
                <a:srgbClr val="355977"/>
              </a:solidFill>
              <a:latin typeface="Arial"/>
            </a:endParaRPr>
          </a:p>
        </p:txBody>
      </p:sp>
      <p:sp>
        <p:nvSpPr>
          <p:cNvPr id="82" name="TextBox 81">
            <a:extLst>
              <a:ext uri="{FF2B5EF4-FFF2-40B4-BE49-F238E27FC236}">
                <a16:creationId xmlns:a16="http://schemas.microsoft.com/office/drawing/2014/main" id="{1EC53394-101F-1324-C016-5AD8C95E4DF4}"/>
              </a:ext>
            </a:extLst>
          </p:cNvPr>
          <p:cNvSpPr txBox="1"/>
          <p:nvPr/>
        </p:nvSpPr>
        <p:spPr>
          <a:xfrm>
            <a:off x="8766720" y="4981292"/>
            <a:ext cx="557973" cy="276999"/>
          </a:xfrm>
          <a:prstGeom prst="rect">
            <a:avLst/>
          </a:prstGeom>
          <a:noFill/>
        </p:spPr>
        <p:txBody>
          <a:bodyPr wrap="none" rtlCol="0">
            <a:spAutoFit/>
          </a:bodyPr>
          <a:lstStyle/>
          <a:p>
            <a:r>
              <a:rPr lang="en-US" sz="1200" dirty="0"/>
              <a:t>ATB2</a:t>
            </a:r>
          </a:p>
        </p:txBody>
      </p:sp>
      <p:sp>
        <p:nvSpPr>
          <p:cNvPr id="83" name="Oval 82">
            <a:extLst>
              <a:ext uri="{FF2B5EF4-FFF2-40B4-BE49-F238E27FC236}">
                <a16:creationId xmlns:a16="http://schemas.microsoft.com/office/drawing/2014/main" id="{ED99A951-C9BC-7A5D-CA4C-BAF542AF90DE}"/>
              </a:ext>
            </a:extLst>
          </p:cNvPr>
          <p:cNvSpPr/>
          <p:nvPr/>
        </p:nvSpPr>
        <p:spPr>
          <a:xfrm>
            <a:off x="2738066" y="2364736"/>
            <a:ext cx="1087249" cy="632578"/>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defTabSz="1014685"/>
            <a:r>
              <a:rPr lang="en-US" sz="800" dirty="0">
                <a:solidFill>
                  <a:prstClr val="white"/>
                </a:solidFill>
                <a:latin typeface="Arial"/>
              </a:rPr>
              <a:t>Distributing</a:t>
            </a:r>
          </a:p>
          <a:p>
            <a:pPr algn="ctr" defTabSz="1014685"/>
            <a:r>
              <a:rPr lang="en-US" sz="800" dirty="0">
                <a:solidFill>
                  <a:prstClr val="white"/>
                </a:solidFill>
                <a:latin typeface="Arial"/>
              </a:rPr>
              <a:t>Shareholder</a:t>
            </a:r>
          </a:p>
        </p:txBody>
      </p:sp>
      <p:sp>
        <p:nvSpPr>
          <p:cNvPr id="84" name="Oval 83">
            <a:extLst>
              <a:ext uri="{FF2B5EF4-FFF2-40B4-BE49-F238E27FC236}">
                <a16:creationId xmlns:a16="http://schemas.microsoft.com/office/drawing/2014/main" id="{50553DCA-9D5D-5882-66FC-FE1C19981210}"/>
              </a:ext>
            </a:extLst>
          </p:cNvPr>
          <p:cNvSpPr/>
          <p:nvPr/>
        </p:nvSpPr>
        <p:spPr>
          <a:xfrm>
            <a:off x="8450808" y="2294128"/>
            <a:ext cx="1087249" cy="632578"/>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defTabSz="1014685"/>
            <a:r>
              <a:rPr lang="en-US" sz="800" dirty="0">
                <a:solidFill>
                  <a:prstClr val="white"/>
                </a:solidFill>
                <a:latin typeface="Arial"/>
              </a:rPr>
              <a:t>Distributing</a:t>
            </a:r>
          </a:p>
          <a:p>
            <a:pPr algn="ctr" defTabSz="1014685"/>
            <a:r>
              <a:rPr lang="en-US" sz="800" dirty="0">
                <a:solidFill>
                  <a:prstClr val="white"/>
                </a:solidFill>
                <a:latin typeface="Arial"/>
              </a:rPr>
              <a:t>Shareholder</a:t>
            </a:r>
          </a:p>
        </p:txBody>
      </p:sp>
      <p:sp>
        <p:nvSpPr>
          <p:cNvPr id="85" name="Oval 84">
            <a:extLst>
              <a:ext uri="{FF2B5EF4-FFF2-40B4-BE49-F238E27FC236}">
                <a16:creationId xmlns:a16="http://schemas.microsoft.com/office/drawing/2014/main" id="{AD19ED71-F01D-6916-E65A-5CC3F94A7470}"/>
              </a:ext>
            </a:extLst>
          </p:cNvPr>
          <p:cNvSpPr/>
          <p:nvPr/>
        </p:nvSpPr>
        <p:spPr>
          <a:xfrm>
            <a:off x="4434142" y="2538704"/>
            <a:ext cx="1087249" cy="533736"/>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defTabSz="1014685"/>
            <a:r>
              <a:rPr lang="en-US" sz="800" dirty="0">
                <a:solidFill>
                  <a:prstClr val="white"/>
                </a:solidFill>
                <a:latin typeface="Arial"/>
              </a:rPr>
              <a:t>Creditor</a:t>
            </a:r>
          </a:p>
        </p:txBody>
      </p:sp>
      <p:sp>
        <p:nvSpPr>
          <p:cNvPr id="86" name="Oval 85">
            <a:extLst>
              <a:ext uri="{FF2B5EF4-FFF2-40B4-BE49-F238E27FC236}">
                <a16:creationId xmlns:a16="http://schemas.microsoft.com/office/drawing/2014/main" id="{DD68C28D-CFD8-D829-95B7-C05FC184D8B4}"/>
              </a:ext>
            </a:extLst>
          </p:cNvPr>
          <p:cNvSpPr/>
          <p:nvPr/>
        </p:nvSpPr>
        <p:spPr>
          <a:xfrm>
            <a:off x="6627951" y="2779973"/>
            <a:ext cx="1087249" cy="533736"/>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defTabSz="1014685"/>
            <a:r>
              <a:rPr lang="en-US" sz="800" dirty="0">
                <a:solidFill>
                  <a:prstClr val="white"/>
                </a:solidFill>
                <a:latin typeface="Arial"/>
              </a:rPr>
              <a:t>Creditor</a:t>
            </a:r>
          </a:p>
        </p:txBody>
      </p:sp>
    </p:spTree>
    <p:extLst>
      <p:ext uri="{BB962C8B-B14F-4D97-AF65-F5344CB8AC3E}">
        <p14:creationId xmlns:p14="http://schemas.microsoft.com/office/powerpoint/2010/main" val="4006629879"/>
      </p:ext>
    </p:extLst>
  </p:cSld>
  <p:clrMapOvr>
    <a:masterClrMapping/>
  </p:clrMapOvr>
</p:sld>
</file>

<file path=ppt/slides/slide1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72703-D17D-E134-1460-C17DA2DB1BBF}"/>
              </a:ext>
            </a:extLst>
          </p:cNvPr>
          <p:cNvSpPr>
            <a:spLocks noGrp="1"/>
          </p:cNvSpPr>
          <p:nvPr>
            <p:ph type="title"/>
          </p:nvPr>
        </p:nvSpPr>
        <p:spPr/>
        <p:txBody>
          <a:bodyPr/>
          <a:lstStyle/>
          <a:p>
            <a:r>
              <a:rPr lang="en-US" sz="2800" b="1" dirty="0">
                <a:solidFill>
                  <a:srgbClr val="FF0000"/>
                </a:solidFill>
                <a:latin typeface="+mj-lt"/>
              </a:rPr>
              <a:t>Extracting Value or Reallocating Liabilities in a Spin-Off, cont’d</a:t>
            </a:r>
            <a:endParaRPr lang="en-US" sz="2800" dirty="0"/>
          </a:p>
        </p:txBody>
      </p:sp>
      <p:sp>
        <p:nvSpPr>
          <p:cNvPr id="3" name="Content Placeholder 2">
            <a:extLst>
              <a:ext uri="{FF2B5EF4-FFF2-40B4-BE49-F238E27FC236}">
                <a16:creationId xmlns:a16="http://schemas.microsoft.com/office/drawing/2014/main" id="{DD42D972-6132-564A-5995-30927C1ABD1F}"/>
              </a:ext>
            </a:extLst>
          </p:cNvPr>
          <p:cNvSpPr>
            <a:spLocks noGrp="1"/>
          </p:cNvSpPr>
          <p:nvPr>
            <p:ph idx="1"/>
          </p:nvPr>
        </p:nvSpPr>
        <p:spPr>
          <a:xfrm>
            <a:off x="666968" y="1854490"/>
            <a:ext cx="10986407" cy="4512310"/>
          </a:xfrm>
        </p:spPr>
        <p:txBody>
          <a:bodyPr/>
          <a:lstStyle/>
          <a:p>
            <a:pPr>
              <a:buClr>
                <a:schemeClr val="tx2"/>
              </a:buClr>
            </a:pPr>
            <a:r>
              <a:rPr lang="en-US" sz="2400" dirty="0"/>
              <a:t>Example 2 Boot Purge</a:t>
            </a:r>
          </a:p>
          <a:p>
            <a:pPr marL="0" indent="0">
              <a:buClr>
                <a:schemeClr val="tx2"/>
              </a:buClr>
              <a:buNone/>
            </a:pPr>
            <a:endParaRPr lang="en-US" sz="2400" dirty="0"/>
          </a:p>
        </p:txBody>
      </p:sp>
      <p:sp>
        <p:nvSpPr>
          <p:cNvPr id="4" name="Slide Number Placeholder 3">
            <a:extLst>
              <a:ext uri="{FF2B5EF4-FFF2-40B4-BE49-F238E27FC236}">
                <a16:creationId xmlns:a16="http://schemas.microsoft.com/office/drawing/2014/main" id="{0B879204-4F9E-C67B-A92B-26F1CA137AED}"/>
              </a:ext>
            </a:extLst>
          </p:cNvPr>
          <p:cNvSpPr>
            <a:spLocks noGrp="1"/>
          </p:cNvSpPr>
          <p:nvPr>
            <p:ph type="sldNum" sz="quarter" idx="4"/>
          </p:nvPr>
        </p:nvSpPr>
        <p:spPr/>
        <p:txBody>
          <a:bodyPr/>
          <a:lstStyle/>
          <a:p>
            <a:fld id="{2DDB3146-7E14-AF42-995F-1E34C89EE1DA}" type="slidenum">
              <a:rPr lang="en-US" smtClean="0"/>
              <a:pPr/>
              <a:t>18</a:t>
            </a:fld>
            <a:endParaRPr lang="en-US" dirty="0"/>
          </a:p>
        </p:txBody>
      </p:sp>
      <p:sp>
        <p:nvSpPr>
          <p:cNvPr id="6" name="object 20">
            <a:extLst>
              <a:ext uri="{FF2B5EF4-FFF2-40B4-BE49-F238E27FC236}">
                <a16:creationId xmlns:a16="http://schemas.microsoft.com/office/drawing/2014/main" id="{E5D92EA7-C9FD-E1B7-35CA-24BAD18D7029}"/>
              </a:ext>
            </a:extLst>
          </p:cNvPr>
          <p:cNvSpPr txBox="1"/>
          <p:nvPr/>
        </p:nvSpPr>
        <p:spPr>
          <a:xfrm>
            <a:off x="4392811" y="3307545"/>
            <a:ext cx="694395" cy="321500"/>
          </a:xfrm>
          <a:prstGeom prst="rect">
            <a:avLst/>
          </a:prstGeom>
        </p:spPr>
        <p:txBody>
          <a:bodyPr vert="horz" wrap="square" lIns="0" tIns="13591" rIns="0" bIns="0" rtlCol="0">
            <a:spAutoFit/>
          </a:bodyPr>
          <a:lstStyle/>
          <a:p>
            <a:pPr marL="12355">
              <a:spcBef>
                <a:spcPts val="107"/>
              </a:spcBef>
            </a:pPr>
            <a:r>
              <a:rPr sz="1000" b="1" spc="5" dirty="0">
                <a:latin typeface="+mj-lt"/>
                <a:cs typeface="Georgia"/>
              </a:rPr>
              <a:t>C</a:t>
            </a:r>
            <a:r>
              <a:rPr lang="en-US" sz="1000" b="1" spc="5" dirty="0">
                <a:latin typeface="+mj-lt"/>
                <a:cs typeface="Georgia"/>
              </a:rPr>
              <a:t>ontrolled</a:t>
            </a:r>
            <a:r>
              <a:rPr sz="1000" b="1" spc="-68" dirty="0">
                <a:latin typeface="+mj-lt"/>
                <a:cs typeface="Georgia"/>
              </a:rPr>
              <a:t> </a:t>
            </a:r>
            <a:r>
              <a:rPr sz="1000" b="1" dirty="0">
                <a:latin typeface="+mj-lt"/>
                <a:cs typeface="Georgia"/>
              </a:rPr>
              <a:t>stock</a:t>
            </a:r>
            <a:endParaRPr sz="1000" dirty="0">
              <a:latin typeface="+mj-lt"/>
              <a:cs typeface="Georgia"/>
            </a:endParaRPr>
          </a:p>
        </p:txBody>
      </p:sp>
      <p:sp>
        <p:nvSpPr>
          <p:cNvPr id="7" name="object 23">
            <a:extLst>
              <a:ext uri="{FF2B5EF4-FFF2-40B4-BE49-F238E27FC236}">
                <a16:creationId xmlns:a16="http://schemas.microsoft.com/office/drawing/2014/main" id="{7BC5DBDC-B544-B41E-CDE4-BD5BB3D283FB}"/>
              </a:ext>
            </a:extLst>
          </p:cNvPr>
          <p:cNvSpPr txBox="1"/>
          <p:nvPr/>
        </p:nvSpPr>
        <p:spPr>
          <a:xfrm>
            <a:off x="2386077" y="4827714"/>
            <a:ext cx="370032" cy="321500"/>
          </a:xfrm>
          <a:prstGeom prst="rect">
            <a:avLst/>
          </a:prstGeom>
        </p:spPr>
        <p:txBody>
          <a:bodyPr vert="horz" wrap="square" lIns="0" tIns="13591" rIns="0" bIns="0" rtlCol="0">
            <a:spAutoFit/>
          </a:bodyPr>
          <a:lstStyle/>
          <a:p>
            <a:pPr marL="12355" algn="ctr">
              <a:spcBef>
                <a:spcPts val="107"/>
              </a:spcBef>
            </a:pPr>
            <a:r>
              <a:rPr sz="1000" b="1" spc="5" dirty="0">
                <a:latin typeface="+mj-lt"/>
                <a:cs typeface="Georgia"/>
              </a:rPr>
              <a:t>ATB</a:t>
            </a:r>
            <a:r>
              <a:rPr sz="1000" b="1" spc="-78" dirty="0">
                <a:latin typeface="+mj-lt"/>
                <a:cs typeface="Georgia"/>
              </a:rPr>
              <a:t> </a:t>
            </a:r>
            <a:r>
              <a:rPr sz="1000" b="1" spc="5" dirty="0">
                <a:latin typeface="+mj-lt"/>
                <a:cs typeface="Georgia"/>
              </a:rPr>
              <a:t>2</a:t>
            </a:r>
            <a:endParaRPr sz="1000" dirty="0">
              <a:latin typeface="+mj-lt"/>
              <a:cs typeface="Georgia"/>
            </a:endParaRPr>
          </a:p>
        </p:txBody>
      </p:sp>
      <p:sp>
        <p:nvSpPr>
          <p:cNvPr id="9" name="object 27">
            <a:extLst>
              <a:ext uri="{FF2B5EF4-FFF2-40B4-BE49-F238E27FC236}">
                <a16:creationId xmlns:a16="http://schemas.microsoft.com/office/drawing/2014/main" id="{87A4CBFC-030E-237D-63CF-1089976EBB9F}"/>
              </a:ext>
            </a:extLst>
          </p:cNvPr>
          <p:cNvSpPr txBox="1"/>
          <p:nvPr/>
        </p:nvSpPr>
        <p:spPr>
          <a:xfrm>
            <a:off x="3889362" y="4680712"/>
            <a:ext cx="1250326" cy="475389"/>
          </a:xfrm>
          <a:prstGeom prst="rect">
            <a:avLst/>
          </a:prstGeom>
        </p:spPr>
        <p:txBody>
          <a:bodyPr vert="horz" wrap="square" lIns="0" tIns="13591" rIns="0" bIns="0" rtlCol="0">
            <a:spAutoFit/>
          </a:bodyPr>
          <a:lstStyle/>
          <a:p>
            <a:pPr algn="ctr">
              <a:spcBef>
                <a:spcPts val="107"/>
              </a:spcBef>
            </a:pPr>
            <a:r>
              <a:rPr sz="1000" b="1" spc="5" dirty="0">
                <a:latin typeface="+mj-lt"/>
                <a:cs typeface="Georgia"/>
              </a:rPr>
              <a:t>C </a:t>
            </a:r>
            <a:r>
              <a:rPr sz="1000" b="1" dirty="0">
                <a:latin typeface="+mj-lt"/>
                <a:cs typeface="Georgia"/>
              </a:rPr>
              <a:t>stock </a:t>
            </a:r>
            <a:r>
              <a:rPr sz="1000" b="1" spc="5" dirty="0">
                <a:latin typeface="+mj-lt"/>
                <a:cs typeface="Georgia"/>
              </a:rPr>
              <a:t>+ </a:t>
            </a:r>
            <a:br>
              <a:rPr lang="en-US" sz="1000" b="1" spc="5" dirty="0">
                <a:latin typeface="+mj-lt"/>
                <a:cs typeface="Georgia"/>
              </a:rPr>
            </a:br>
            <a:r>
              <a:rPr sz="1000" b="1" spc="5" dirty="0">
                <a:latin typeface="+mj-lt"/>
                <a:cs typeface="Georgia"/>
              </a:rPr>
              <a:t>$100</a:t>
            </a:r>
            <a:r>
              <a:rPr lang="en-US" sz="1000" b="1" spc="5" dirty="0">
                <a:latin typeface="+mj-lt"/>
                <a:cs typeface="Georgia"/>
              </a:rPr>
              <a:t>M</a:t>
            </a:r>
            <a:r>
              <a:rPr sz="1000" b="1" spc="5" dirty="0">
                <a:latin typeface="+mj-lt"/>
                <a:cs typeface="Georgia"/>
              </a:rPr>
              <a:t> </a:t>
            </a:r>
            <a:r>
              <a:rPr sz="1000" b="1" dirty="0">
                <a:latin typeface="+mj-lt"/>
                <a:cs typeface="Georgia"/>
              </a:rPr>
              <a:t>cash</a:t>
            </a:r>
            <a:r>
              <a:rPr sz="1000" b="1" spc="-117" dirty="0">
                <a:latin typeface="+mj-lt"/>
                <a:cs typeface="Georgia"/>
              </a:rPr>
              <a:t> </a:t>
            </a:r>
            <a:endParaRPr sz="1000" b="1" dirty="0">
              <a:latin typeface="+mj-lt"/>
              <a:cs typeface="Georgia"/>
            </a:endParaRPr>
          </a:p>
          <a:p>
            <a:pPr algn="ctr">
              <a:spcBef>
                <a:spcPts val="10"/>
              </a:spcBef>
            </a:pPr>
            <a:r>
              <a:rPr lang="en-US" sz="1000" b="1" spc="5" dirty="0">
                <a:latin typeface="+mj-lt"/>
                <a:cs typeface="Georgia"/>
              </a:rPr>
              <a:t>distribution</a:t>
            </a:r>
            <a:endParaRPr sz="1000" b="1" dirty="0">
              <a:latin typeface="+mj-lt"/>
              <a:cs typeface="Georgia"/>
            </a:endParaRPr>
          </a:p>
        </p:txBody>
      </p:sp>
      <p:cxnSp>
        <p:nvCxnSpPr>
          <p:cNvPr id="10" name="Connector: Curved 9">
            <a:extLst>
              <a:ext uri="{FF2B5EF4-FFF2-40B4-BE49-F238E27FC236}">
                <a16:creationId xmlns:a16="http://schemas.microsoft.com/office/drawing/2014/main" id="{B9636AE4-B6CC-9D2D-BF92-CF6AFECFC564}"/>
              </a:ext>
            </a:extLst>
          </p:cNvPr>
          <p:cNvCxnSpPr>
            <a:cxnSpLocks/>
            <a:stCxn id="26" idx="6"/>
            <a:endCxn id="15" idx="3"/>
          </p:cNvCxnSpPr>
          <p:nvPr/>
        </p:nvCxnSpPr>
        <p:spPr>
          <a:xfrm>
            <a:off x="3896426" y="2607523"/>
            <a:ext cx="11351" cy="1478001"/>
          </a:xfrm>
          <a:prstGeom prst="curvedConnector3">
            <a:avLst>
              <a:gd name="adj1" fmla="val 2113919"/>
            </a:avLst>
          </a:prstGeom>
          <a:ln>
            <a:prstDash val="dash"/>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1" name="Connector: Curved 71">
            <a:extLst>
              <a:ext uri="{FF2B5EF4-FFF2-40B4-BE49-F238E27FC236}">
                <a16:creationId xmlns:a16="http://schemas.microsoft.com/office/drawing/2014/main" id="{025235D2-89BF-3E91-99D1-E68F0F8172AC}"/>
              </a:ext>
            </a:extLst>
          </p:cNvPr>
          <p:cNvCxnSpPr>
            <a:cxnSpLocks/>
          </p:cNvCxnSpPr>
          <p:nvPr/>
        </p:nvCxnSpPr>
        <p:spPr>
          <a:xfrm flipH="1">
            <a:off x="1866440" y="4097627"/>
            <a:ext cx="991345" cy="13018"/>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3" name="Connector: Curved 71">
            <a:extLst>
              <a:ext uri="{FF2B5EF4-FFF2-40B4-BE49-F238E27FC236}">
                <a16:creationId xmlns:a16="http://schemas.microsoft.com/office/drawing/2014/main" id="{1CCDCBF0-C989-F8D2-D1A8-E851FCB837B8}"/>
              </a:ext>
            </a:extLst>
          </p:cNvPr>
          <p:cNvCxnSpPr>
            <a:cxnSpLocks/>
          </p:cNvCxnSpPr>
          <p:nvPr/>
        </p:nvCxnSpPr>
        <p:spPr>
          <a:xfrm flipV="1">
            <a:off x="3674745" y="4413030"/>
            <a:ext cx="0" cy="1123618"/>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4" name="Connector: Curved 71">
            <a:extLst>
              <a:ext uri="{FF2B5EF4-FFF2-40B4-BE49-F238E27FC236}">
                <a16:creationId xmlns:a16="http://schemas.microsoft.com/office/drawing/2014/main" id="{A781AE61-B48D-E947-4F29-1080B52BB496}"/>
              </a:ext>
            </a:extLst>
          </p:cNvPr>
          <p:cNvCxnSpPr>
            <a:cxnSpLocks/>
          </p:cNvCxnSpPr>
          <p:nvPr/>
        </p:nvCxnSpPr>
        <p:spPr>
          <a:xfrm>
            <a:off x="3089797" y="4430778"/>
            <a:ext cx="0" cy="1090880"/>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52B9A736-ADD9-D01A-7DC9-466C6AB60DEB}"/>
              </a:ext>
            </a:extLst>
          </p:cNvPr>
          <p:cNvSpPr/>
          <p:nvPr/>
        </p:nvSpPr>
        <p:spPr>
          <a:xfrm>
            <a:off x="2820061" y="3772913"/>
            <a:ext cx="1087716" cy="625222"/>
          </a:xfrm>
          <a:prstGeom prst="rect">
            <a:avLst/>
          </a:prstGeom>
          <a:solidFill>
            <a:schemeClr val="accent1">
              <a:lumMod val="20000"/>
              <a:lumOff val="80000"/>
            </a:schemeClr>
          </a:solidFill>
          <a:ln w="9525">
            <a:solidFill>
              <a:srgbClr val="355977"/>
            </a:solidFill>
            <a:miter lim="800000"/>
            <a:headEnd/>
            <a:tailEnd/>
          </a:ln>
          <a:effectLst/>
          <a:scene3d>
            <a:camera prst="orthographicFront"/>
            <a:lightRig rig="threePt" dir="t"/>
          </a:scene3d>
          <a:sp3d>
            <a:bevelT/>
          </a:sp3d>
        </p:spPr>
        <p:txBody>
          <a:bodyPr wrap="none" lIns="92465" tIns="46232" rIns="92465" bIns="46232" anchor="ctr"/>
          <a:lstStyle/>
          <a:p>
            <a:pPr algn="ctr" defTabSz="925821"/>
            <a:r>
              <a:rPr lang="en-US" sz="1391" dirty="0">
                <a:solidFill>
                  <a:srgbClr val="355977"/>
                </a:solidFill>
                <a:latin typeface="Arial"/>
              </a:rPr>
              <a:t>Distributing</a:t>
            </a:r>
          </a:p>
          <a:p>
            <a:pPr algn="ctr" defTabSz="925821"/>
            <a:endParaRPr lang="en-US" sz="1391" dirty="0">
              <a:solidFill>
                <a:srgbClr val="355977"/>
              </a:solidFill>
              <a:latin typeface="Arial"/>
            </a:endParaRPr>
          </a:p>
        </p:txBody>
      </p:sp>
      <p:sp>
        <p:nvSpPr>
          <p:cNvPr id="16" name="Rectangle 4">
            <a:extLst>
              <a:ext uri="{FF2B5EF4-FFF2-40B4-BE49-F238E27FC236}">
                <a16:creationId xmlns:a16="http://schemas.microsoft.com/office/drawing/2014/main" id="{A97A20FD-91CF-D3B1-CE96-0E15EF3F7782}"/>
              </a:ext>
            </a:extLst>
          </p:cNvPr>
          <p:cNvSpPr>
            <a:spLocks noChangeArrowheads="1"/>
          </p:cNvSpPr>
          <p:nvPr/>
        </p:nvSpPr>
        <p:spPr bwMode="auto">
          <a:xfrm>
            <a:off x="2878365" y="5581709"/>
            <a:ext cx="1018061" cy="625222"/>
          </a:xfrm>
          <a:prstGeom prst="rect">
            <a:avLst/>
          </a:prstGeom>
          <a:solidFill>
            <a:schemeClr val="accent1">
              <a:lumMod val="20000"/>
              <a:lumOff val="80000"/>
            </a:schemeClr>
          </a:solidFill>
          <a:ln w="9525">
            <a:solidFill>
              <a:srgbClr val="355977"/>
            </a:solidFill>
            <a:miter lim="800000"/>
            <a:headEnd/>
            <a:tailEnd/>
          </a:ln>
          <a:effectLst/>
          <a:scene3d>
            <a:camera prst="orthographicFront"/>
            <a:lightRig rig="threePt" dir="t"/>
          </a:scene3d>
          <a:sp3d>
            <a:bevelT/>
          </a:sp3d>
        </p:spPr>
        <p:txBody>
          <a:bodyPr wrap="none" lIns="92465" tIns="46232" rIns="92465" bIns="46232" anchor="ctr"/>
          <a:lstStyle/>
          <a:p>
            <a:pPr algn="ctr" defTabSz="925821"/>
            <a:r>
              <a:rPr lang="en-US" sz="1391" dirty="0">
                <a:solidFill>
                  <a:srgbClr val="355977"/>
                </a:solidFill>
                <a:latin typeface="Arial"/>
              </a:rPr>
              <a:t>Controlled</a:t>
            </a:r>
          </a:p>
          <a:p>
            <a:pPr algn="ctr" defTabSz="925821"/>
            <a:endParaRPr lang="en-US" sz="1391" dirty="0">
              <a:solidFill>
                <a:srgbClr val="355977"/>
              </a:solidFill>
              <a:latin typeface="Arial"/>
            </a:endParaRPr>
          </a:p>
        </p:txBody>
      </p:sp>
      <p:cxnSp>
        <p:nvCxnSpPr>
          <p:cNvPr id="17" name="Straight Connector 16">
            <a:extLst>
              <a:ext uri="{FF2B5EF4-FFF2-40B4-BE49-F238E27FC236}">
                <a16:creationId xmlns:a16="http://schemas.microsoft.com/office/drawing/2014/main" id="{7DB571F1-E90A-E123-5235-C3EA7DBE686F}"/>
              </a:ext>
            </a:extLst>
          </p:cNvPr>
          <p:cNvCxnSpPr/>
          <p:nvPr/>
        </p:nvCxnSpPr>
        <p:spPr>
          <a:xfrm>
            <a:off x="3369945" y="2962751"/>
            <a:ext cx="0" cy="802436"/>
          </a:xfrm>
          <a:prstGeom prst="line">
            <a:avLst/>
          </a:prstGeom>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E54E6288-56D1-5E4A-1C63-2A12AA6609BD}"/>
              </a:ext>
            </a:extLst>
          </p:cNvPr>
          <p:cNvSpPr txBox="1"/>
          <p:nvPr/>
        </p:nvSpPr>
        <p:spPr>
          <a:xfrm>
            <a:off x="2836024" y="4119859"/>
            <a:ext cx="533921" cy="261610"/>
          </a:xfrm>
          <a:prstGeom prst="rect">
            <a:avLst/>
          </a:prstGeom>
          <a:solidFill>
            <a:schemeClr val="accent1">
              <a:lumMod val="10000"/>
              <a:lumOff val="90000"/>
            </a:schemeClr>
          </a:solidFill>
          <a:ln>
            <a:solidFill>
              <a:schemeClr val="accent1"/>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1100" dirty="0"/>
              <a:t>ATB1</a:t>
            </a:r>
          </a:p>
        </p:txBody>
      </p:sp>
      <p:sp>
        <p:nvSpPr>
          <p:cNvPr id="19" name="TextBox 18">
            <a:extLst>
              <a:ext uri="{FF2B5EF4-FFF2-40B4-BE49-F238E27FC236}">
                <a16:creationId xmlns:a16="http://schemas.microsoft.com/office/drawing/2014/main" id="{4DFE0B39-0BE5-C7E7-91E7-53390CD38077}"/>
              </a:ext>
            </a:extLst>
          </p:cNvPr>
          <p:cNvSpPr txBox="1"/>
          <p:nvPr/>
        </p:nvSpPr>
        <p:spPr>
          <a:xfrm>
            <a:off x="3376548" y="5929427"/>
            <a:ext cx="503846" cy="246221"/>
          </a:xfrm>
          <a:prstGeom prst="rect">
            <a:avLst/>
          </a:prstGeom>
          <a:noFill/>
          <a:ln>
            <a:solidFill>
              <a:schemeClr val="accent1"/>
            </a:solidFill>
          </a:ln>
        </p:spPr>
        <p:txBody>
          <a:bodyPr wrap="square" rtlCol="0">
            <a:spAutoFit/>
          </a:bodyPr>
          <a:lstStyle/>
          <a:p>
            <a:r>
              <a:rPr lang="en-US" sz="1000" dirty="0"/>
              <a:t>ATB2</a:t>
            </a:r>
          </a:p>
        </p:txBody>
      </p:sp>
      <p:sp>
        <p:nvSpPr>
          <p:cNvPr id="20" name="object 5">
            <a:extLst>
              <a:ext uri="{FF2B5EF4-FFF2-40B4-BE49-F238E27FC236}">
                <a16:creationId xmlns:a16="http://schemas.microsoft.com/office/drawing/2014/main" id="{DBBD2F01-B269-730B-C5DE-7426346F5194}"/>
              </a:ext>
            </a:extLst>
          </p:cNvPr>
          <p:cNvSpPr txBox="1"/>
          <p:nvPr/>
        </p:nvSpPr>
        <p:spPr>
          <a:xfrm>
            <a:off x="7520878" y="2183760"/>
            <a:ext cx="3463716" cy="4810871"/>
          </a:xfrm>
          <a:prstGeom prst="rect">
            <a:avLst/>
          </a:prstGeom>
        </p:spPr>
        <p:txBody>
          <a:bodyPr vert="horz" wrap="square" lIns="0" tIns="70424" rIns="0" bIns="0" rtlCol="0">
            <a:spAutoFit/>
          </a:bodyPr>
          <a:lstStyle/>
          <a:p>
            <a:pPr marL="0" lvl="1" defTabSz="954412" fontAlgn="base">
              <a:spcAft>
                <a:spcPts val="438"/>
              </a:spcAft>
              <a:buClr>
                <a:srgbClr val="3A5C7E"/>
              </a:buClr>
              <a:buSzPct val="85714"/>
              <a:tabLst>
                <a:tab pos="150726" algn="l"/>
              </a:tabLst>
            </a:pPr>
            <a:r>
              <a:rPr lang="en-US" sz="1600" b="1" dirty="0">
                <a:latin typeface="+mn-lt"/>
              </a:rPr>
              <a:t>Facts: </a:t>
            </a:r>
            <a:r>
              <a:rPr lang="en-US" sz="1600" dirty="0">
                <a:latin typeface="+mn-lt"/>
              </a:rPr>
              <a:t>Distributing is engaged in two lines of business, ATB1 and ATB2, each of which is actively conducted. ATB2 has basis of $100M, FMV of $400M</a:t>
            </a:r>
          </a:p>
          <a:p>
            <a:pPr marL="0" lvl="1" defTabSz="954412" fontAlgn="base">
              <a:spcAft>
                <a:spcPts val="438"/>
              </a:spcAft>
              <a:buClr>
                <a:srgbClr val="3A5C7E"/>
              </a:buClr>
              <a:buSzPct val="85714"/>
              <a:tabLst>
                <a:tab pos="150726" algn="l"/>
              </a:tabLst>
            </a:pPr>
            <a:endParaRPr lang="en-US" sz="1600" b="1" dirty="0">
              <a:latin typeface="+mn-lt"/>
            </a:endParaRPr>
          </a:p>
          <a:p>
            <a:pPr marL="0" lvl="1" defTabSz="954412" fontAlgn="base">
              <a:spcAft>
                <a:spcPts val="438"/>
              </a:spcAft>
              <a:buClr>
                <a:srgbClr val="3A5C7E"/>
              </a:buClr>
              <a:buSzPct val="85714"/>
              <a:tabLst>
                <a:tab pos="150726" algn="l"/>
              </a:tabLst>
            </a:pPr>
            <a:r>
              <a:rPr lang="en-US" sz="1600" b="1" dirty="0">
                <a:latin typeface="+mn-lt"/>
              </a:rPr>
              <a:t>Step 1</a:t>
            </a:r>
            <a:r>
              <a:rPr sz="1600" dirty="0">
                <a:latin typeface="+mn-lt"/>
              </a:rPr>
              <a:t>: C</a:t>
            </a:r>
            <a:r>
              <a:rPr lang="en-US" sz="1600" dirty="0">
                <a:latin typeface="+mn-lt"/>
              </a:rPr>
              <a:t>ontrolled</a:t>
            </a:r>
            <a:r>
              <a:rPr sz="1600" dirty="0">
                <a:latin typeface="+mn-lt"/>
              </a:rPr>
              <a:t> </a:t>
            </a:r>
            <a:r>
              <a:rPr lang="en-US" sz="1600" dirty="0">
                <a:latin typeface="+mn-lt"/>
              </a:rPr>
              <a:t>i</a:t>
            </a:r>
            <a:r>
              <a:rPr sz="1600" dirty="0">
                <a:latin typeface="+mn-lt"/>
              </a:rPr>
              <a:t>ssues debt to unrelated </a:t>
            </a:r>
            <a:r>
              <a:rPr lang="en-US" sz="1600" dirty="0">
                <a:latin typeface="+mn-lt"/>
              </a:rPr>
              <a:t>creditors</a:t>
            </a:r>
            <a:endParaRPr sz="1600" dirty="0">
              <a:latin typeface="+mn-lt"/>
            </a:endParaRPr>
          </a:p>
          <a:p>
            <a:pPr marL="0" marR="167404" lvl="1" defTabSz="954412" fontAlgn="base">
              <a:spcAft>
                <a:spcPts val="438"/>
              </a:spcAft>
              <a:buClr>
                <a:srgbClr val="3A5C7E"/>
              </a:buClr>
              <a:buSzPct val="85714"/>
              <a:tabLst>
                <a:tab pos="150726" algn="l"/>
              </a:tabLst>
            </a:pPr>
            <a:r>
              <a:rPr sz="1600" b="1" dirty="0">
                <a:latin typeface="+mn-lt"/>
              </a:rPr>
              <a:t>Step 2</a:t>
            </a:r>
            <a:r>
              <a:rPr sz="1600" dirty="0">
                <a:latin typeface="+mn-lt"/>
              </a:rPr>
              <a:t>: D</a:t>
            </a:r>
            <a:r>
              <a:rPr lang="en-US" sz="1600" dirty="0">
                <a:latin typeface="+mn-lt"/>
              </a:rPr>
              <a:t>istributing </a:t>
            </a:r>
            <a:r>
              <a:rPr sz="1600" dirty="0">
                <a:latin typeface="+mn-lt"/>
              </a:rPr>
              <a:t> contributes ATB 2 to C</a:t>
            </a:r>
            <a:r>
              <a:rPr lang="en-US" sz="1600" dirty="0">
                <a:latin typeface="+mn-lt"/>
              </a:rPr>
              <a:t>ontrolled</a:t>
            </a:r>
            <a:r>
              <a:rPr sz="1600" dirty="0">
                <a:latin typeface="+mn-lt"/>
              </a:rPr>
              <a:t> in exchange  for $300M of C</a:t>
            </a:r>
            <a:r>
              <a:rPr lang="en-US" sz="1600" dirty="0">
                <a:latin typeface="+mn-lt"/>
              </a:rPr>
              <a:t>ontrolled</a:t>
            </a:r>
            <a:r>
              <a:rPr sz="1600" dirty="0">
                <a:latin typeface="+mn-lt"/>
              </a:rPr>
              <a:t> stock and $100M cash</a:t>
            </a:r>
            <a:r>
              <a:rPr lang="en-US" sz="1600" dirty="0">
                <a:latin typeface="+mn-lt"/>
              </a:rPr>
              <a:t>;</a:t>
            </a:r>
            <a:endParaRPr sz="1600" dirty="0">
              <a:latin typeface="+mn-lt"/>
            </a:endParaRPr>
          </a:p>
          <a:p>
            <a:pPr marL="0" lvl="1" defTabSz="954412" fontAlgn="base">
              <a:spcAft>
                <a:spcPts val="438"/>
              </a:spcAft>
              <a:buClr>
                <a:srgbClr val="3A5C7E"/>
              </a:buClr>
              <a:buSzPct val="80000"/>
              <a:tabLst>
                <a:tab pos="150726" algn="l"/>
              </a:tabLst>
            </a:pPr>
            <a:r>
              <a:rPr lang="en-US" sz="1600" b="1" dirty="0">
                <a:latin typeface="+mn-lt"/>
              </a:rPr>
              <a:t>Step 3</a:t>
            </a:r>
            <a:r>
              <a:rPr lang="en-US" sz="1600" dirty="0">
                <a:latin typeface="+mn-lt"/>
              </a:rPr>
              <a:t>; </a:t>
            </a:r>
            <a:r>
              <a:rPr sz="1600" dirty="0">
                <a:latin typeface="+mn-lt"/>
              </a:rPr>
              <a:t>D</a:t>
            </a:r>
            <a:r>
              <a:rPr lang="en-US" sz="1600" dirty="0">
                <a:latin typeface="+mn-lt"/>
              </a:rPr>
              <a:t>istributing</a:t>
            </a:r>
            <a:r>
              <a:rPr sz="1600" dirty="0">
                <a:latin typeface="+mn-lt"/>
              </a:rPr>
              <a:t> distributes C</a:t>
            </a:r>
            <a:r>
              <a:rPr lang="en-US" sz="1600" dirty="0">
                <a:latin typeface="+mn-lt"/>
              </a:rPr>
              <a:t>ontrolled</a:t>
            </a:r>
            <a:r>
              <a:rPr sz="1600" dirty="0">
                <a:latin typeface="+mn-lt"/>
              </a:rPr>
              <a:t> stock to D</a:t>
            </a:r>
            <a:r>
              <a:rPr lang="en-US" sz="1600" dirty="0">
                <a:latin typeface="+mn-lt"/>
              </a:rPr>
              <a:t>istributing</a:t>
            </a:r>
            <a:r>
              <a:rPr sz="1600" dirty="0">
                <a:latin typeface="+mn-lt"/>
              </a:rPr>
              <a:t>’s shareholders and</a:t>
            </a:r>
            <a:r>
              <a:rPr lang="en-US" sz="1600" dirty="0">
                <a:latin typeface="+mn-lt"/>
              </a:rPr>
              <a:t> </a:t>
            </a:r>
            <a:r>
              <a:rPr sz="1600" dirty="0">
                <a:latin typeface="+mn-lt"/>
              </a:rPr>
              <a:t>repays </a:t>
            </a:r>
            <a:r>
              <a:rPr lang="en-US" sz="1600" dirty="0">
                <a:latin typeface="+mn-lt"/>
              </a:rPr>
              <a:t>existing </a:t>
            </a:r>
            <a:r>
              <a:rPr sz="1600" dirty="0">
                <a:latin typeface="+mn-lt"/>
              </a:rPr>
              <a:t>Creditor $100M cash.</a:t>
            </a:r>
          </a:p>
          <a:p>
            <a:pPr marL="0" marR="4942" lvl="1" defTabSz="954412" fontAlgn="base">
              <a:spcAft>
                <a:spcPts val="438"/>
              </a:spcAft>
              <a:buClr>
                <a:srgbClr val="3A5C7E"/>
              </a:buClr>
              <a:buSzPct val="85714"/>
              <a:tabLst>
                <a:tab pos="150726" algn="l"/>
              </a:tabLst>
            </a:pPr>
            <a:endParaRPr lang="en-US" sz="1600" dirty="0">
              <a:latin typeface="+mn-lt"/>
            </a:endParaRPr>
          </a:p>
          <a:p>
            <a:pPr marL="0" marR="4942" lvl="1" defTabSz="954412" fontAlgn="base">
              <a:spcAft>
                <a:spcPts val="438"/>
              </a:spcAft>
              <a:buClr>
                <a:srgbClr val="3A5C7E"/>
              </a:buClr>
              <a:buSzPct val="85714"/>
              <a:tabLst>
                <a:tab pos="150726" algn="l"/>
              </a:tabLst>
            </a:pPr>
            <a:endParaRPr lang="en-US" sz="1600" dirty="0">
              <a:latin typeface="+mn-lt"/>
            </a:endParaRPr>
          </a:p>
        </p:txBody>
      </p:sp>
      <p:cxnSp>
        <p:nvCxnSpPr>
          <p:cNvPr id="22" name="Connector: Curved 71">
            <a:extLst>
              <a:ext uri="{FF2B5EF4-FFF2-40B4-BE49-F238E27FC236}">
                <a16:creationId xmlns:a16="http://schemas.microsoft.com/office/drawing/2014/main" id="{0105651C-DCCA-5BF9-8132-B64930C8F88A}"/>
              </a:ext>
            </a:extLst>
          </p:cNvPr>
          <p:cNvCxnSpPr>
            <a:cxnSpLocks/>
          </p:cNvCxnSpPr>
          <p:nvPr/>
        </p:nvCxnSpPr>
        <p:spPr>
          <a:xfrm flipH="1">
            <a:off x="4024650" y="5885846"/>
            <a:ext cx="448394" cy="0"/>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C5256574-58D8-C789-FAEC-82CEA80BF025}"/>
              </a:ext>
            </a:extLst>
          </p:cNvPr>
          <p:cNvSpPr txBox="1"/>
          <p:nvPr/>
        </p:nvSpPr>
        <p:spPr>
          <a:xfrm>
            <a:off x="2052156" y="3869031"/>
            <a:ext cx="577402" cy="246221"/>
          </a:xfrm>
          <a:prstGeom prst="rect">
            <a:avLst/>
          </a:prstGeom>
          <a:noFill/>
        </p:spPr>
        <p:txBody>
          <a:bodyPr wrap="none" rtlCol="0">
            <a:spAutoFit/>
          </a:bodyPr>
          <a:lstStyle/>
          <a:p>
            <a:r>
              <a:rPr lang="en-US" sz="1000" b="1" spc="5" dirty="0">
                <a:latin typeface="+mj-lt"/>
                <a:cs typeface="Georgia"/>
              </a:rPr>
              <a:t>$100M</a:t>
            </a:r>
            <a:endParaRPr lang="en-US" sz="1000" dirty="0">
              <a:latin typeface="+mj-lt"/>
            </a:endParaRPr>
          </a:p>
        </p:txBody>
      </p:sp>
      <p:sp>
        <p:nvSpPr>
          <p:cNvPr id="24" name="TextBox 23">
            <a:extLst>
              <a:ext uri="{FF2B5EF4-FFF2-40B4-BE49-F238E27FC236}">
                <a16:creationId xmlns:a16="http://schemas.microsoft.com/office/drawing/2014/main" id="{8F27C53D-E190-3CD5-F490-2245ECDB4C12}"/>
              </a:ext>
            </a:extLst>
          </p:cNvPr>
          <p:cNvSpPr txBox="1"/>
          <p:nvPr/>
        </p:nvSpPr>
        <p:spPr>
          <a:xfrm>
            <a:off x="3991876" y="5558785"/>
            <a:ext cx="577402" cy="246221"/>
          </a:xfrm>
          <a:prstGeom prst="rect">
            <a:avLst/>
          </a:prstGeom>
          <a:noFill/>
        </p:spPr>
        <p:txBody>
          <a:bodyPr wrap="none" rtlCol="0">
            <a:spAutoFit/>
          </a:bodyPr>
          <a:lstStyle/>
          <a:p>
            <a:r>
              <a:rPr lang="en-US" sz="1000" b="1" spc="5" dirty="0">
                <a:latin typeface="+mj-lt"/>
                <a:cs typeface="Georgia"/>
              </a:rPr>
              <a:t>$100M</a:t>
            </a:r>
            <a:endParaRPr lang="en-US" sz="1000" dirty="0">
              <a:latin typeface="+mj-lt"/>
            </a:endParaRPr>
          </a:p>
        </p:txBody>
      </p:sp>
      <p:cxnSp>
        <p:nvCxnSpPr>
          <p:cNvPr id="25" name="Straight Connector 24">
            <a:extLst>
              <a:ext uri="{FF2B5EF4-FFF2-40B4-BE49-F238E27FC236}">
                <a16:creationId xmlns:a16="http://schemas.microsoft.com/office/drawing/2014/main" id="{21C95248-F74B-A2A0-0F2A-D0971027E4D7}"/>
              </a:ext>
            </a:extLst>
          </p:cNvPr>
          <p:cNvCxnSpPr>
            <a:cxnSpLocks/>
          </p:cNvCxnSpPr>
          <p:nvPr/>
        </p:nvCxnSpPr>
        <p:spPr>
          <a:xfrm>
            <a:off x="3369945" y="4329141"/>
            <a:ext cx="0" cy="1241826"/>
          </a:xfrm>
          <a:prstGeom prst="line">
            <a:avLst/>
          </a:prstGeom>
        </p:spPr>
        <p:style>
          <a:lnRef idx="1">
            <a:schemeClr val="accent1"/>
          </a:lnRef>
          <a:fillRef idx="0">
            <a:schemeClr val="accent1"/>
          </a:fillRef>
          <a:effectRef idx="0">
            <a:schemeClr val="accent1"/>
          </a:effectRef>
          <a:fontRef idx="minor">
            <a:schemeClr val="tx1"/>
          </a:fontRef>
        </p:style>
      </p:cxnSp>
      <p:sp>
        <p:nvSpPr>
          <p:cNvPr id="26" name="Oval 25">
            <a:extLst>
              <a:ext uri="{FF2B5EF4-FFF2-40B4-BE49-F238E27FC236}">
                <a16:creationId xmlns:a16="http://schemas.microsoft.com/office/drawing/2014/main" id="{B10B4C8D-9688-B168-7A4D-A6454BE21E81}"/>
              </a:ext>
            </a:extLst>
          </p:cNvPr>
          <p:cNvSpPr/>
          <p:nvPr/>
        </p:nvSpPr>
        <p:spPr>
          <a:xfrm>
            <a:off x="2809177" y="2340655"/>
            <a:ext cx="1087249" cy="533736"/>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defTabSz="1014685"/>
            <a:r>
              <a:rPr lang="en-US" sz="800" dirty="0">
                <a:solidFill>
                  <a:prstClr val="white"/>
                </a:solidFill>
                <a:latin typeface="Arial"/>
              </a:rPr>
              <a:t>D S/Hs</a:t>
            </a:r>
          </a:p>
        </p:txBody>
      </p:sp>
      <p:sp>
        <p:nvSpPr>
          <p:cNvPr id="27" name="AutoShape 34">
            <a:extLst>
              <a:ext uri="{FF2B5EF4-FFF2-40B4-BE49-F238E27FC236}">
                <a16:creationId xmlns:a16="http://schemas.microsoft.com/office/drawing/2014/main" id="{B1BF450E-60AE-59F0-5477-9F4CCFA1A278}"/>
              </a:ext>
            </a:extLst>
          </p:cNvPr>
          <p:cNvSpPr>
            <a:spLocks noChangeAspect="1" noChangeArrowheads="1"/>
          </p:cNvSpPr>
          <p:nvPr/>
        </p:nvSpPr>
        <p:spPr bwMode="auto">
          <a:xfrm>
            <a:off x="2021377" y="3546591"/>
            <a:ext cx="147635" cy="155540"/>
          </a:xfrm>
          <a:prstGeom prst="flowChartConnector">
            <a:avLst/>
          </a:prstGeom>
          <a:solidFill>
            <a:schemeClr val="accent1"/>
          </a:solidFill>
          <a:ln w="19050">
            <a:solidFill>
              <a:schemeClr val="bg1">
                <a:lumMod val="75000"/>
              </a:schemeClr>
            </a:solidFill>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defTabSz="1014685"/>
            <a:r>
              <a:rPr lang="en-US" sz="803" dirty="0">
                <a:solidFill>
                  <a:prstClr val="white"/>
                </a:solidFill>
                <a:latin typeface="Arial"/>
              </a:rPr>
              <a:t>3</a:t>
            </a:r>
          </a:p>
        </p:txBody>
      </p:sp>
      <p:sp>
        <p:nvSpPr>
          <p:cNvPr id="28" name="AutoShape 34">
            <a:extLst>
              <a:ext uri="{FF2B5EF4-FFF2-40B4-BE49-F238E27FC236}">
                <a16:creationId xmlns:a16="http://schemas.microsoft.com/office/drawing/2014/main" id="{C28384EA-01C3-0749-8C9D-BEC078110F5E}"/>
              </a:ext>
            </a:extLst>
          </p:cNvPr>
          <p:cNvSpPr>
            <a:spLocks noChangeAspect="1" noChangeArrowheads="1"/>
          </p:cNvSpPr>
          <p:nvPr/>
        </p:nvSpPr>
        <p:spPr bwMode="auto">
          <a:xfrm>
            <a:off x="2841310" y="4854370"/>
            <a:ext cx="147635" cy="155540"/>
          </a:xfrm>
          <a:prstGeom prst="flowChartConnector">
            <a:avLst/>
          </a:prstGeom>
          <a:solidFill>
            <a:schemeClr val="accent1"/>
          </a:solidFill>
          <a:ln w="19050">
            <a:solidFill>
              <a:schemeClr val="bg1">
                <a:lumMod val="75000"/>
              </a:schemeClr>
            </a:solidFill>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defTabSz="1014685"/>
            <a:r>
              <a:rPr lang="en-US" sz="803" dirty="0">
                <a:solidFill>
                  <a:prstClr val="white"/>
                </a:solidFill>
                <a:latin typeface="Arial"/>
              </a:rPr>
              <a:t>2</a:t>
            </a:r>
          </a:p>
        </p:txBody>
      </p:sp>
      <p:sp>
        <p:nvSpPr>
          <p:cNvPr id="29" name="AutoShape 34">
            <a:extLst>
              <a:ext uri="{FF2B5EF4-FFF2-40B4-BE49-F238E27FC236}">
                <a16:creationId xmlns:a16="http://schemas.microsoft.com/office/drawing/2014/main" id="{43E3F83A-A6FC-03D9-B57B-74FD5DD6A471}"/>
              </a:ext>
            </a:extLst>
          </p:cNvPr>
          <p:cNvSpPr>
            <a:spLocks noChangeAspect="1" noChangeArrowheads="1"/>
          </p:cNvSpPr>
          <p:nvPr/>
        </p:nvSpPr>
        <p:spPr bwMode="auto">
          <a:xfrm>
            <a:off x="3708965" y="4701970"/>
            <a:ext cx="147635" cy="155540"/>
          </a:xfrm>
          <a:prstGeom prst="flowChartConnector">
            <a:avLst/>
          </a:prstGeom>
          <a:solidFill>
            <a:schemeClr val="accent1"/>
          </a:solidFill>
          <a:ln w="19050">
            <a:solidFill>
              <a:schemeClr val="bg1">
                <a:lumMod val="75000"/>
              </a:schemeClr>
            </a:solidFill>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defTabSz="1014685"/>
            <a:r>
              <a:rPr lang="en-US" sz="803" dirty="0">
                <a:solidFill>
                  <a:prstClr val="white"/>
                </a:solidFill>
                <a:latin typeface="Arial"/>
              </a:rPr>
              <a:t>2</a:t>
            </a:r>
          </a:p>
        </p:txBody>
      </p:sp>
      <p:sp>
        <p:nvSpPr>
          <p:cNvPr id="30" name="AutoShape 34">
            <a:extLst>
              <a:ext uri="{FF2B5EF4-FFF2-40B4-BE49-F238E27FC236}">
                <a16:creationId xmlns:a16="http://schemas.microsoft.com/office/drawing/2014/main" id="{E5F3CDB6-D14E-8E6B-4798-BC3909F8AF2C}"/>
              </a:ext>
            </a:extLst>
          </p:cNvPr>
          <p:cNvSpPr>
            <a:spLocks noChangeAspect="1" noChangeArrowheads="1"/>
          </p:cNvSpPr>
          <p:nvPr/>
        </p:nvSpPr>
        <p:spPr bwMode="auto">
          <a:xfrm>
            <a:off x="4264458" y="6044062"/>
            <a:ext cx="147635" cy="155540"/>
          </a:xfrm>
          <a:prstGeom prst="flowChartConnector">
            <a:avLst/>
          </a:prstGeom>
          <a:solidFill>
            <a:schemeClr val="accent1"/>
          </a:solidFill>
          <a:ln w="19050">
            <a:solidFill>
              <a:schemeClr val="bg1">
                <a:lumMod val="75000"/>
              </a:schemeClr>
            </a:solidFill>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defTabSz="1014685"/>
            <a:r>
              <a:rPr lang="en-US" sz="803" dirty="0">
                <a:solidFill>
                  <a:prstClr val="white"/>
                </a:solidFill>
                <a:latin typeface="Arial"/>
              </a:rPr>
              <a:t>1</a:t>
            </a:r>
          </a:p>
        </p:txBody>
      </p:sp>
      <p:sp>
        <p:nvSpPr>
          <p:cNvPr id="31" name="AutoShape 34">
            <a:extLst>
              <a:ext uri="{FF2B5EF4-FFF2-40B4-BE49-F238E27FC236}">
                <a16:creationId xmlns:a16="http://schemas.microsoft.com/office/drawing/2014/main" id="{92B276B3-4622-3E35-836F-CF4EA2D6D5FB}"/>
              </a:ext>
            </a:extLst>
          </p:cNvPr>
          <p:cNvSpPr>
            <a:spLocks noChangeAspect="1" noChangeArrowheads="1"/>
          </p:cNvSpPr>
          <p:nvPr/>
        </p:nvSpPr>
        <p:spPr bwMode="auto">
          <a:xfrm>
            <a:off x="4284345" y="3115151"/>
            <a:ext cx="147635" cy="155540"/>
          </a:xfrm>
          <a:prstGeom prst="flowChartConnector">
            <a:avLst/>
          </a:prstGeom>
          <a:solidFill>
            <a:schemeClr val="accent1"/>
          </a:solidFill>
          <a:ln w="19050">
            <a:solidFill>
              <a:schemeClr val="bg1">
                <a:lumMod val="75000"/>
              </a:schemeClr>
            </a:solidFill>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defTabSz="1014685"/>
            <a:r>
              <a:rPr lang="en-US" sz="803" dirty="0">
                <a:solidFill>
                  <a:prstClr val="white"/>
                </a:solidFill>
                <a:latin typeface="Arial"/>
              </a:rPr>
              <a:t>3</a:t>
            </a:r>
          </a:p>
        </p:txBody>
      </p:sp>
      <p:cxnSp>
        <p:nvCxnSpPr>
          <p:cNvPr id="33" name="Straight Connector 32">
            <a:extLst>
              <a:ext uri="{FF2B5EF4-FFF2-40B4-BE49-F238E27FC236}">
                <a16:creationId xmlns:a16="http://schemas.microsoft.com/office/drawing/2014/main" id="{CE05D012-B455-314B-27BF-CC126CD8CAD8}"/>
              </a:ext>
            </a:extLst>
          </p:cNvPr>
          <p:cNvCxnSpPr>
            <a:cxnSpLocks/>
          </p:cNvCxnSpPr>
          <p:nvPr/>
        </p:nvCxnSpPr>
        <p:spPr bwMode="auto">
          <a:xfrm flipH="1">
            <a:off x="6319117" y="2214560"/>
            <a:ext cx="22332" cy="4004106"/>
          </a:xfrm>
          <a:prstGeom prst="line">
            <a:avLst/>
          </a:prstGeom>
          <a:solidFill>
            <a:schemeClr val="accent1"/>
          </a:solidFill>
          <a:ln w="28575" cap="flat" cmpd="sng" algn="ctr">
            <a:solidFill>
              <a:schemeClr val="tx1"/>
            </a:solidFill>
            <a:prstDash val="solid"/>
            <a:round/>
            <a:headEnd type="none" w="sm" len="sm"/>
            <a:tailEnd type="none" w="sm" len="sm"/>
          </a:ln>
          <a:effectLst/>
        </p:spPr>
      </p:cxnSp>
      <p:sp>
        <p:nvSpPr>
          <p:cNvPr id="36" name="Oval 35">
            <a:extLst>
              <a:ext uri="{FF2B5EF4-FFF2-40B4-BE49-F238E27FC236}">
                <a16:creationId xmlns:a16="http://schemas.microsoft.com/office/drawing/2014/main" id="{86EED7AF-810A-5C90-23E7-8D73591DA059}"/>
              </a:ext>
            </a:extLst>
          </p:cNvPr>
          <p:cNvSpPr/>
          <p:nvPr/>
        </p:nvSpPr>
        <p:spPr>
          <a:xfrm>
            <a:off x="666968" y="3830759"/>
            <a:ext cx="1087249" cy="533736"/>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defTabSz="925821"/>
            <a:r>
              <a:rPr lang="en-US" sz="800" dirty="0">
                <a:solidFill>
                  <a:srgbClr val="355977"/>
                </a:solidFill>
                <a:latin typeface="Arial"/>
              </a:rPr>
              <a:t>Existing </a:t>
            </a:r>
          </a:p>
          <a:p>
            <a:pPr algn="ctr" defTabSz="925821"/>
            <a:r>
              <a:rPr lang="en-US" sz="800" dirty="0">
                <a:solidFill>
                  <a:srgbClr val="355977"/>
                </a:solidFill>
                <a:latin typeface="Arial"/>
              </a:rPr>
              <a:t>Creditor</a:t>
            </a:r>
            <a:endParaRPr lang="en-US" sz="800" dirty="0">
              <a:solidFill>
                <a:prstClr val="white"/>
              </a:solidFill>
              <a:latin typeface="Arial"/>
            </a:endParaRPr>
          </a:p>
        </p:txBody>
      </p:sp>
      <p:sp>
        <p:nvSpPr>
          <p:cNvPr id="37" name="Oval 36">
            <a:extLst>
              <a:ext uri="{FF2B5EF4-FFF2-40B4-BE49-F238E27FC236}">
                <a16:creationId xmlns:a16="http://schemas.microsoft.com/office/drawing/2014/main" id="{BE95D5A9-080B-4689-5451-44AEA8797550}"/>
              </a:ext>
            </a:extLst>
          </p:cNvPr>
          <p:cNvSpPr/>
          <p:nvPr/>
        </p:nvSpPr>
        <p:spPr>
          <a:xfrm>
            <a:off x="4680282" y="5651333"/>
            <a:ext cx="1087249" cy="533736"/>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defTabSz="925821"/>
            <a:r>
              <a:rPr lang="en-US" sz="800" dirty="0">
                <a:solidFill>
                  <a:srgbClr val="355977"/>
                </a:solidFill>
                <a:latin typeface="Arial"/>
              </a:rPr>
              <a:t>Existing </a:t>
            </a:r>
          </a:p>
          <a:p>
            <a:pPr algn="ctr" defTabSz="925821"/>
            <a:r>
              <a:rPr lang="en-US" sz="800" dirty="0">
                <a:solidFill>
                  <a:srgbClr val="355977"/>
                </a:solidFill>
                <a:latin typeface="Arial"/>
              </a:rPr>
              <a:t>Creditor</a:t>
            </a:r>
            <a:endParaRPr lang="en-US" sz="800" dirty="0">
              <a:solidFill>
                <a:prstClr val="white"/>
              </a:solidFill>
              <a:latin typeface="Arial"/>
            </a:endParaRPr>
          </a:p>
        </p:txBody>
      </p:sp>
    </p:spTree>
    <p:extLst>
      <p:ext uri="{BB962C8B-B14F-4D97-AF65-F5344CB8AC3E}">
        <p14:creationId xmlns:p14="http://schemas.microsoft.com/office/powerpoint/2010/main" val="2430712201"/>
      </p:ext>
    </p:extLst>
  </p:cSld>
  <p:clrMapOvr>
    <a:masterClrMapping/>
  </p:clrMapOvr>
</p:sld>
</file>

<file path=ppt/slides/slide1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192A6-7866-3023-D770-EDF20FF9E515}"/>
              </a:ext>
            </a:extLst>
          </p:cNvPr>
          <p:cNvSpPr>
            <a:spLocks noGrp="1"/>
          </p:cNvSpPr>
          <p:nvPr>
            <p:ph type="title"/>
          </p:nvPr>
        </p:nvSpPr>
        <p:spPr/>
        <p:txBody>
          <a:bodyPr/>
          <a:lstStyle/>
          <a:p>
            <a:r>
              <a:rPr lang="en-US" sz="2800" b="1" dirty="0">
                <a:solidFill>
                  <a:srgbClr val="FF0000"/>
                </a:solidFill>
                <a:latin typeface="+mj-lt"/>
              </a:rPr>
              <a:t>Extracting Value or Reallocating Liabilities in a Spin-Off, cont’d</a:t>
            </a:r>
            <a:endParaRPr lang="en-US" sz="2800" dirty="0"/>
          </a:p>
        </p:txBody>
      </p:sp>
      <p:sp>
        <p:nvSpPr>
          <p:cNvPr id="3" name="Content Placeholder 2">
            <a:extLst>
              <a:ext uri="{FF2B5EF4-FFF2-40B4-BE49-F238E27FC236}">
                <a16:creationId xmlns:a16="http://schemas.microsoft.com/office/drawing/2014/main" id="{D32CFFDB-889E-8C19-7147-865161F84CD6}"/>
              </a:ext>
            </a:extLst>
          </p:cNvPr>
          <p:cNvSpPr>
            <a:spLocks noGrp="1"/>
          </p:cNvSpPr>
          <p:nvPr>
            <p:ph idx="1"/>
          </p:nvPr>
        </p:nvSpPr>
        <p:spPr/>
        <p:txBody>
          <a:bodyPr/>
          <a:lstStyle/>
          <a:p>
            <a:pPr>
              <a:buClr>
                <a:schemeClr val="tx2"/>
              </a:buClr>
            </a:pPr>
            <a:r>
              <a:rPr lang="en-US" sz="2400" dirty="0"/>
              <a:t>Example 3: Liability Assumption</a:t>
            </a:r>
          </a:p>
          <a:p>
            <a:pPr marL="0" indent="0">
              <a:buClr>
                <a:schemeClr val="tx2"/>
              </a:buClr>
              <a:buNone/>
            </a:pPr>
            <a:endParaRPr lang="en-US" sz="2400" dirty="0"/>
          </a:p>
        </p:txBody>
      </p:sp>
      <p:sp>
        <p:nvSpPr>
          <p:cNvPr id="4" name="Slide Number Placeholder 3">
            <a:extLst>
              <a:ext uri="{FF2B5EF4-FFF2-40B4-BE49-F238E27FC236}">
                <a16:creationId xmlns:a16="http://schemas.microsoft.com/office/drawing/2014/main" id="{B0C9220B-1F3B-2884-F694-EC9E58867295}"/>
              </a:ext>
            </a:extLst>
          </p:cNvPr>
          <p:cNvSpPr>
            <a:spLocks noGrp="1"/>
          </p:cNvSpPr>
          <p:nvPr>
            <p:ph type="sldNum" sz="quarter" idx="4"/>
          </p:nvPr>
        </p:nvSpPr>
        <p:spPr/>
        <p:txBody>
          <a:bodyPr/>
          <a:lstStyle/>
          <a:p>
            <a:fld id="{2DDB3146-7E14-AF42-995F-1E34C89EE1DA}" type="slidenum">
              <a:rPr lang="en-US" smtClean="0"/>
              <a:pPr/>
              <a:t>19</a:t>
            </a:fld>
            <a:endParaRPr lang="en-US" dirty="0"/>
          </a:p>
        </p:txBody>
      </p:sp>
      <p:cxnSp>
        <p:nvCxnSpPr>
          <p:cNvPr id="27" name="Curved Connector 2">
            <a:extLst>
              <a:ext uri="{FF2B5EF4-FFF2-40B4-BE49-F238E27FC236}">
                <a16:creationId xmlns:a16="http://schemas.microsoft.com/office/drawing/2014/main" id="{914C8FB1-3300-4FBF-F768-1D72094E9D72}"/>
              </a:ext>
            </a:extLst>
          </p:cNvPr>
          <p:cNvCxnSpPr/>
          <p:nvPr/>
        </p:nvCxnSpPr>
        <p:spPr>
          <a:xfrm flipV="1">
            <a:off x="2762759" y="3855447"/>
            <a:ext cx="14852" cy="1168852"/>
          </a:xfrm>
          <a:prstGeom prst="curvedConnector3">
            <a:avLst>
              <a:gd name="adj1" fmla="val 1800000"/>
            </a:avLst>
          </a:prstGeom>
          <a:noFill/>
          <a:ln w="12700" cap="flat" cmpd="sng" algn="ctr">
            <a:solidFill>
              <a:srgbClr val="000000"/>
            </a:solidFill>
            <a:prstDash val="dash"/>
            <a:headEnd type="none" w="med" len="med"/>
            <a:tailEnd type="triangle" w="med" len="med"/>
          </a:ln>
          <a:effectLst/>
        </p:spPr>
      </p:cxnSp>
      <p:cxnSp>
        <p:nvCxnSpPr>
          <p:cNvPr id="28" name="Straight Connector 27">
            <a:extLst>
              <a:ext uri="{FF2B5EF4-FFF2-40B4-BE49-F238E27FC236}">
                <a16:creationId xmlns:a16="http://schemas.microsoft.com/office/drawing/2014/main" id="{3216732B-B3D5-6978-00FC-B9FE026A89EE}"/>
              </a:ext>
            </a:extLst>
          </p:cNvPr>
          <p:cNvCxnSpPr/>
          <p:nvPr/>
        </p:nvCxnSpPr>
        <p:spPr>
          <a:xfrm>
            <a:off x="2014179" y="3106782"/>
            <a:ext cx="0" cy="408528"/>
          </a:xfrm>
          <a:prstGeom prst="line">
            <a:avLst/>
          </a:prstGeom>
          <a:solidFill>
            <a:srgbClr val="FFF27F"/>
          </a:solidFill>
          <a:ln w="12700" cap="flat" cmpd="sng" algn="ctr">
            <a:solidFill>
              <a:schemeClr val="tx1"/>
            </a:solidFill>
            <a:prstDash val="solid"/>
          </a:ln>
          <a:effectLst/>
        </p:spPr>
      </p:cxnSp>
      <p:cxnSp>
        <p:nvCxnSpPr>
          <p:cNvPr id="29" name="Curved Connector 5">
            <a:extLst>
              <a:ext uri="{FF2B5EF4-FFF2-40B4-BE49-F238E27FC236}">
                <a16:creationId xmlns:a16="http://schemas.microsoft.com/office/drawing/2014/main" id="{689E814F-5431-CEA9-65D0-A46B823CE6A4}"/>
              </a:ext>
            </a:extLst>
          </p:cNvPr>
          <p:cNvCxnSpPr/>
          <p:nvPr/>
        </p:nvCxnSpPr>
        <p:spPr>
          <a:xfrm rot="10800000">
            <a:off x="1311148" y="3855448"/>
            <a:ext cx="14852" cy="1168852"/>
          </a:xfrm>
          <a:prstGeom prst="curvedConnector3">
            <a:avLst>
              <a:gd name="adj1" fmla="val 1800000"/>
            </a:avLst>
          </a:prstGeom>
          <a:noFill/>
          <a:ln w="12700" cap="flat" cmpd="sng" algn="ctr">
            <a:solidFill>
              <a:srgbClr val="000000"/>
            </a:solidFill>
            <a:prstDash val="dash"/>
            <a:headEnd type="triangle" w="med" len="med"/>
            <a:tailEnd type="none" w="med" len="med"/>
          </a:ln>
          <a:effectLst/>
        </p:spPr>
      </p:cxnSp>
      <p:sp>
        <p:nvSpPr>
          <p:cNvPr id="30" name="Rectangle 29">
            <a:extLst>
              <a:ext uri="{FF2B5EF4-FFF2-40B4-BE49-F238E27FC236}">
                <a16:creationId xmlns:a16="http://schemas.microsoft.com/office/drawing/2014/main" id="{1AEEA2CC-89B7-C104-C2F5-6C59B57FCA6D}"/>
              </a:ext>
            </a:extLst>
          </p:cNvPr>
          <p:cNvSpPr/>
          <p:nvPr/>
        </p:nvSpPr>
        <p:spPr>
          <a:xfrm>
            <a:off x="349147" y="4252696"/>
            <a:ext cx="531251" cy="274602"/>
          </a:xfrm>
          <a:prstGeom prst="rect">
            <a:avLst/>
          </a:prstGeom>
          <a:noFill/>
          <a:ln w="12700">
            <a:noFill/>
          </a:ln>
        </p:spPr>
        <p:txBody>
          <a:bodyPr wrap="none" lIns="104306" tIns="52153" rIns="104306" bIns="52153">
            <a:spAutoFit/>
          </a:bodyPr>
          <a:lstStyle/>
          <a:p>
            <a:pPr algn="ctr"/>
            <a:r>
              <a:rPr lang="en-US" sz="1100" dirty="0">
                <a:solidFill>
                  <a:srgbClr val="000000"/>
                </a:solidFill>
                <a:latin typeface="Arial Narrow" panose="020B0606020202030204" pitchFamily="34" charset="0"/>
              </a:rPr>
              <a:t>ATB 2</a:t>
            </a:r>
          </a:p>
        </p:txBody>
      </p:sp>
      <p:cxnSp>
        <p:nvCxnSpPr>
          <p:cNvPr id="31" name="Straight Connector 30">
            <a:extLst>
              <a:ext uri="{FF2B5EF4-FFF2-40B4-BE49-F238E27FC236}">
                <a16:creationId xmlns:a16="http://schemas.microsoft.com/office/drawing/2014/main" id="{BD690CD9-6B72-87F8-F2B6-D4F7BC923C45}"/>
              </a:ext>
            </a:extLst>
          </p:cNvPr>
          <p:cNvCxnSpPr>
            <a:cxnSpLocks/>
          </p:cNvCxnSpPr>
          <p:nvPr/>
        </p:nvCxnSpPr>
        <p:spPr>
          <a:xfrm flipV="1">
            <a:off x="4498944" y="2642753"/>
            <a:ext cx="0" cy="3504425"/>
          </a:xfrm>
          <a:prstGeom prst="line">
            <a:avLst/>
          </a:prstGeom>
          <a:solidFill>
            <a:srgbClr val="FFF27F"/>
          </a:solidFill>
          <a:ln w="25400" cap="flat" cmpd="sng" algn="ctr">
            <a:solidFill>
              <a:srgbClr val="000000"/>
            </a:solidFill>
            <a:prstDash val="solid"/>
          </a:ln>
          <a:effectLst/>
        </p:spPr>
      </p:cxnSp>
      <p:sp>
        <p:nvSpPr>
          <p:cNvPr id="32" name="Rectangle 31">
            <a:extLst>
              <a:ext uri="{FF2B5EF4-FFF2-40B4-BE49-F238E27FC236}">
                <a16:creationId xmlns:a16="http://schemas.microsoft.com/office/drawing/2014/main" id="{484FCDAC-9FAD-CC77-AA66-2C56D52CA772}"/>
              </a:ext>
            </a:extLst>
          </p:cNvPr>
          <p:cNvSpPr/>
          <p:nvPr/>
        </p:nvSpPr>
        <p:spPr>
          <a:xfrm>
            <a:off x="2773025" y="4326525"/>
            <a:ext cx="1855560" cy="441140"/>
          </a:xfrm>
          <a:prstGeom prst="rect">
            <a:avLst/>
          </a:prstGeom>
          <a:noFill/>
          <a:ln w="12700">
            <a:noFill/>
          </a:ln>
        </p:spPr>
        <p:txBody>
          <a:bodyPr wrap="square" lIns="104306" tIns="52153" rIns="104306" bIns="52153">
            <a:spAutoFit/>
          </a:bodyPr>
          <a:lstStyle/>
          <a:p>
            <a:pPr algn="ctr"/>
            <a:r>
              <a:rPr lang="en-US" sz="1100" dirty="0">
                <a:solidFill>
                  <a:srgbClr val="000000"/>
                </a:solidFill>
                <a:latin typeface="Arial Narrow" panose="020B0606020202030204" pitchFamily="34" charset="0"/>
              </a:rPr>
              <a:t>Liability Assumption</a:t>
            </a:r>
            <a:br>
              <a:rPr lang="en-US" sz="1100" dirty="0">
                <a:solidFill>
                  <a:srgbClr val="000000"/>
                </a:solidFill>
                <a:latin typeface="Arial Narrow" panose="020B0606020202030204" pitchFamily="34" charset="0"/>
              </a:rPr>
            </a:br>
            <a:r>
              <a:rPr lang="en-US" sz="1100" dirty="0">
                <a:solidFill>
                  <a:srgbClr val="000000"/>
                </a:solidFill>
                <a:latin typeface="Arial Narrow" panose="020B0606020202030204" pitchFamily="34" charset="0"/>
              </a:rPr>
              <a:t>+ Controlled Stock</a:t>
            </a:r>
          </a:p>
        </p:txBody>
      </p:sp>
      <p:sp>
        <p:nvSpPr>
          <p:cNvPr id="33" name="Oval 32">
            <a:extLst>
              <a:ext uri="{FF2B5EF4-FFF2-40B4-BE49-F238E27FC236}">
                <a16:creationId xmlns:a16="http://schemas.microsoft.com/office/drawing/2014/main" id="{433896B2-38E6-FF96-938A-914A8149597A}"/>
              </a:ext>
            </a:extLst>
          </p:cNvPr>
          <p:cNvSpPr/>
          <p:nvPr/>
        </p:nvSpPr>
        <p:spPr>
          <a:xfrm>
            <a:off x="5202507" y="2417468"/>
            <a:ext cx="1541632" cy="672112"/>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defTabSz="1014685"/>
            <a:r>
              <a:rPr lang="en-US" sz="1200" dirty="0">
                <a:solidFill>
                  <a:prstClr val="white"/>
                </a:solidFill>
                <a:latin typeface="Arial"/>
              </a:rPr>
              <a:t>Shareholders</a:t>
            </a:r>
          </a:p>
        </p:txBody>
      </p:sp>
      <p:cxnSp>
        <p:nvCxnSpPr>
          <p:cNvPr id="34" name="Straight Connector 33">
            <a:extLst>
              <a:ext uri="{FF2B5EF4-FFF2-40B4-BE49-F238E27FC236}">
                <a16:creationId xmlns:a16="http://schemas.microsoft.com/office/drawing/2014/main" id="{8893749B-BDD0-7FEF-728B-A03EBC17FFA2}"/>
              </a:ext>
            </a:extLst>
          </p:cNvPr>
          <p:cNvCxnSpPr/>
          <p:nvPr/>
        </p:nvCxnSpPr>
        <p:spPr>
          <a:xfrm>
            <a:off x="5999487" y="4172086"/>
            <a:ext cx="3443" cy="488339"/>
          </a:xfrm>
          <a:prstGeom prst="line">
            <a:avLst/>
          </a:prstGeom>
          <a:solidFill>
            <a:srgbClr val="FFF27F"/>
          </a:solidFill>
          <a:ln w="12700" cap="flat" cmpd="sng" algn="ctr">
            <a:solidFill>
              <a:schemeClr val="tx1"/>
            </a:solidFill>
            <a:prstDash val="solid"/>
          </a:ln>
          <a:effectLst/>
        </p:spPr>
      </p:cxnSp>
      <p:sp>
        <p:nvSpPr>
          <p:cNvPr id="35" name="Rectangle 34">
            <a:extLst>
              <a:ext uri="{FF2B5EF4-FFF2-40B4-BE49-F238E27FC236}">
                <a16:creationId xmlns:a16="http://schemas.microsoft.com/office/drawing/2014/main" id="{AC7DB269-D7BE-65DC-7634-8DA36445B954}"/>
              </a:ext>
            </a:extLst>
          </p:cNvPr>
          <p:cNvSpPr/>
          <p:nvPr/>
        </p:nvSpPr>
        <p:spPr>
          <a:xfrm>
            <a:off x="7002018" y="3015464"/>
            <a:ext cx="736434" cy="443879"/>
          </a:xfrm>
          <a:prstGeom prst="rect">
            <a:avLst/>
          </a:prstGeom>
          <a:noFill/>
          <a:ln w="12700">
            <a:noFill/>
          </a:ln>
        </p:spPr>
        <p:txBody>
          <a:bodyPr wrap="none" lIns="104306" tIns="52153" rIns="104306" bIns="52153">
            <a:spAutoFit/>
          </a:bodyPr>
          <a:lstStyle/>
          <a:p>
            <a:pPr algn="ctr"/>
            <a:r>
              <a:rPr lang="en-US" sz="1100" dirty="0">
                <a:solidFill>
                  <a:srgbClr val="000000"/>
                </a:solidFill>
                <a:latin typeface="Arial Narrow" panose="020B0606020202030204" pitchFamily="34" charset="0"/>
              </a:rPr>
              <a:t>Controlled</a:t>
            </a:r>
          </a:p>
          <a:p>
            <a:pPr algn="ctr"/>
            <a:r>
              <a:rPr lang="en-US" sz="1100" dirty="0">
                <a:solidFill>
                  <a:srgbClr val="000000"/>
                </a:solidFill>
                <a:latin typeface="Arial Narrow" panose="020B0606020202030204" pitchFamily="34" charset="0"/>
              </a:rPr>
              <a:t>Stock</a:t>
            </a:r>
          </a:p>
        </p:txBody>
      </p:sp>
      <p:cxnSp>
        <p:nvCxnSpPr>
          <p:cNvPr id="36" name="Curved Connector 12">
            <a:extLst>
              <a:ext uri="{FF2B5EF4-FFF2-40B4-BE49-F238E27FC236}">
                <a16:creationId xmlns:a16="http://schemas.microsoft.com/office/drawing/2014/main" id="{E56B1E06-17C6-75CB-AF21-20C0C523C4EB}"/>
              </a:ext>
            </a:extLst>
          </p:cNvPr>
          <p:cNvCxnSpPr>
            <a:stCxn id="33" idx="6"/>
          </p:cNvCxnSpPr>
          <p:nvPr/>
        </p:nvCxnSpPr>
        <p:spPr>
          <a:xfrm flipH="1">
            <a:off x="6021612" y="2753525"/>
            <a:ext cx="722527" cy="1641441"/>
          </a:xfrm>
          <a:prstGeom prst="curvedConnector4">
            <a:avLst>
              <a:gd name="adj1" fmla="val -37000"/>
              <a:gd name="adj2" fmla="val 103088"/>
            </a:avLst>
          </a:prstGeom>
          <a:noFill/>
          <a:ln w="12700" cap="flat" cmpd="sng" algn="ctr">
            <a:solidFill>
              <a:srgbClr val="000000"/>
            </a:solidFill>
            <a:prstDash val="dash"/>
            <a:headEnd type="triangle" w="med" len="med"/>
            <a:tailEnd type="none" w="med" len="med"/>
          </a:ln>
          <a:effectLst/>
        </p:spPr>
      </p:cxnSp>
      <p:cxnSp>
        <p:nvCxnSpPr>
          <p:cNvPr id="37" name="Straight Connector 36">
            <a:extLst>
              <a:ext uri="{FF2B5EF4-FFF2-40B4-BE49-F238E27FC236}">
                <a16:creationId xmlns:a16="http://schemas.microsoft.com/office/drawing/2014/main" id="{5BD95DEA-7B50-99BB-9223-6B4ED5D2DEFB}"/>
              </a:ext>
            </a:extLst>
          </p:cNvPr>
          <p:cNvCxnSpPr/>
          <p:nvPr/>
        </p:nvCxnSpPr>
        <p:spPr>
          <a:xfrm>
            <a:off x="5999487" y="5238158"/>
            <a:ext cx="0" cy="568368"/>
          </a:xfrm>
          <a:prstGeom prst="line">
            <a:avLst/>
          </a:prstGeom>
          <a:solidFill>
            <a:srgbClr val="FFF27F"/>
          </a:solidFill>
          <a:ln w="12700" cap="flat" cmpd="sng" algn="ctr">
            <a:solidFill>
              <a:schemeClr val="tx1"/>
            </a:solidFill>
            <a:prstDash val="solid"/>
          </a:ln>
          <a:effectLst/>
        </p:spPr>
      </p:cxnSp>
      <p:sp>
        <p:nvSpPr>
          <p:cNvPr id="38" name="Freeform 15">
            <a:extLst>
              <a:ext uri="{FF2B5EF4-FFF2-40B4-BE49-F238E27FC236}">
                <a16:creationId xmlns:a16="http://schemas.microsoft.com/office/drawing/2014/main" id="{C872BA17-7903-7287-18C4-DAEF29823003}"/>
              </a:ext>
            </a:extLst>
          </p:cNvPr>
          <p:cNvSpPr/>
          <p:nvPr/>
        </p:nvSpPr>
        <p:spPr bwMode="auto">
          <a:xfrm>
            <a:off x="5269534" y="3515310"/>
            <a:ext cx="1474758" cy="680514"/>
          </a:xfrm>
          <a:prstGeom prst="rect">
            <a:avLst/>
          </a:prstGeom>
          <a:solidFill>
            <a:schemeClr val="accent1">
              <a:lumMod val="20000"/>
              <a:lumOff val="80000"/>
            </a:schemeClr>
          </a:solidFill>
          <a:ln w="9525">
            <a:solidFill>
              <a:srgbClr val="355977"/>
            </a:solidFill>
            <a:miter lim="800000"/>
            <a:headEnd/>
            <a:tailEnd/>
          </a:ln>
          <a:effectLst/>
          <a:scene3d>
            <a:camera prst="orthographicFront"/>
            <a:lightRig rig="threePt" dir="t"/>
          </a:scene3d>
          <a:sp3d>
            <a:bevelT/>
          </a:sp3d>
        </p:spPr>
        <p:txBody>
          <a:bodyPr wrap="none" lIns="92465" tIns="46232" rIns="92465" bIns="46232" anchor="ctr"/>
          <a:lstStyle/>
          <a:p>
            <a:pPr algn="ctr" defTabSz="925821"/>
            <a:r>
              <a:rPr lang="en-US" sz="1391" dirty="0">
                <a:solidFill>
                  <a:srgbClr val="355977"/>
                </a:solidFill>
                <a:latin typeface="Arial"/>
              </a:rPr>
              <a:t>Distributing</a:t>
            </a:r>
          </a:p>
        </p:txBody>
      </p:sp>
      <p:sp>
        <p:nvSpPr>
          <p:cNvPr id="39" name="Freeform 16">
            <a:extLst>
              <a:ext uri="{FF2B5EF4-FFF2-40B4-BE49-F238E27FC236}">
                <a16:creationId xmlns:a16="http://schemas.microsoft.com/office/drawing/2014/main" id="{E42008CA-655F-E5F2-4E6F-C19D8DCB315C}"/>
              </a:ext>
            </a:extLst>
          </p:cNvPr>
          <p:cNvSpPr/>
          <p:nvPr/>
        </p:nvSpPr>
        <p:spPr bwMode="auto">
          <a:xfrm>
            <a:off x="5269534" y="4660424"/>
            <a:ext cx="1474758" cy="680514"/>
          </a:xfrm>
          <a:prstGeom prst="rect">
            <a:avLst/>
          </a:prstGeom>
          <a:solidFill>
            <a:schemeClr val="accent1">
              <a:lumMod val="20000"/>
              <a:lumOff val="80000"/>
            </a:schemeClr>
          </a:solidFill>
          <a:ln w="9525">
            <a:solidFill>
              <a:srgbClr val="355977"/>
            </a:solidFill>
            <a:miter lim="800000"/>
            <a:headEnd/>
            <a:tailEnd/>
          </a:ln>
          <a:effectLst/>
          <a:scene3d>
            <a:camera prst="orthographicFront"/>
            <a:lightRig rig="threePt" dir="t"/>
          </a:scene3d>
          <a:sp3d>
            <a:bevelT/>
          </a:sp3d>
        </p:spPr>
        <p:txBody>
          <a:bodyPr wrap="none" lIns="92465" tIns="46232" rIns="92465" bIns="46232" anchor="ctr"/>
          <a:lstStyle/>
          <a:p>
            <a:pPr algn="ctr" defTabSz="925821"/>
            <a:r>
              <a:rPr lang="en-US" sz="1391" dirty="0">
                <a:solidFill>
                  <a:srgbClr val="355977"/>
                </a:solidFill>
                <a:latin typeface="Arial"/>
              </a:rPr>
              <a:t>Controlled</a:t>
            </a:r>
          </a:p>
        </p:txBody>
      </p:sp>
      <p:sp>
        <p:nvSpPr>
          <p:cNvPr id="40" name="Oval 39">
            <a:extLst>
              <a:ext uri="{FF2B5EF4-FFF2-40B4-BE49-F238E27FC236}">
                <a16:creationId xmlns:a16="http://schemas.microsoft.com/office/drawing/2014/main" id="{E6915F76-578F-D6F4-9BFD-D481BC1CA74F}"/>
              </a:ext>
            </a:extLst>
          </p:cNvPr>
          <p:cNvSpPr/>
          <p:nvPr/>
        </p:nvSpPr>
        <p:spPr>
          <a:xfrm>
            <a:off x="1381065" y="5847777"/>
            <a:ext cx="1363409" cy="672112"/>
          </a:xfrm>
          <a:prstGeom prst="ellipse">
            <a:avLst/>
          </a:prstGeom>
          <a:ln/>
        </p:spPr>
        <p:style>
          <a:lnRef idx="1">
            <a:schemeClr val="accent2"/>
          </a:lnRef>
          <a:fillRef idx="2">
            <a:schemeClr val="accent2"/>
          </a:fillRef>
          <a:effectRef idx="1">
            <a:schemeClr val="accent2"/>
          </a:effectRef>
          <a:fontRef idx="minor">
            <a:schemeClr val="dk1"/>
          </a:fontRef>
        </p:style>
        <p:txBody>
          <a:bodyPr lIns="0" tIns="160606" rIns="0" bIns="160606" spcCol="1449" anchor="ctr"/>
          <a:lstStyle/>
          <a:p>
            <a:pPr algn="ctr" defTabSz="1622532">
              <a:lnSpc>
                <a:spcPct val="90000"/>
              </a:lnSpc>
              <a:spcAft>
                <a:spcPct val="35000"/>
              </a:spcAft>
            </a:pPr>
            <a:r>
              <a:rPr lang="en-US" sz="1300" dirty="0">
                <a:solidFill>
                  <a:schemeClr val="tx1"/>
                </a:solidFill>
              </a:rPr>
              <a:t>ATB2 + Liabilities</a:t>
            </a:r>
          </a:p>
        </p:txBody>
      </p:sp>
      <p:cxnSp>
        <p:nvCxnSpPr>
          <p:cNvPr id="41" name="Straight Connector 40">
            <a:extLst>
              <a:ext uri="{FF2B5EF4-FFF2-40B4-BE49-F238E27FC236}">
                <a16:creationId xmlns:a16="http://schemas.microsoft.com/office/drawing/2014/main" id="{AE2EC7A8-7C8C-BF75-6D2A-967C5560EB7C}"/>
              </a:ext>
            </a:extLst>
          </p:cNvPr>
          <p:cNvCxnSpPr>
            <a:stCxn id="33" idx="4"/>
          </p:cNvCxnSpPr>
          <p:nvPr/>
        </p:nvCxnSpPr>
        <p:spPr bwMode="auto">
          <a:xfrm>
            <a:off x="5973323" y="3089581"/>
            <a:ext cx="0" cy="432265"/>
          </a:xfrm>
          <a:prstGeom prst="line">
            <a:avLst/>
          </a:prstGeom>
          <a:noFill/>
          <a:ln w="9525" cap="flat" cmpd="sng" algn="ctr">
            <a:solidFill>
              <a:schemeClr val="tx1"/>
            </a:solidFill>
            <a:prstDash val="solid"/>
            <a:round/>
            <a:headEnd type="none" w="med" len="med"/>
            <a:tailEnd type="none" w="med" len="med"/>
          </a:ln>
          <a:effectLst/>
        </p:spPr>
      </p:cxnSp>
      <p:sp>
        <p:nvSpPr>
          <p:cNvPr id="42" name="Content Placeholder 2">
            <a:extLst>
              <a:ext uri="{FF2B5EF4-FFF2-40B4-BE49-F238E27FC236}">
                <a16:creationId xmlns:a16="http://schemas.microsoft.com/office/drawing/2014/main" id="{76F1C10C-3DAC-ED4E-E8B1-EEE839FB5160}"/>
              </a:ext>
            </a:extLst>
          </p:cNvPr>
          <p:cNvSpPr txBox="1">
            <a:spLocks/>
          </p:cNvSpPr>
          <p:nvPr/>
        </p:nvSpPr>
        <p:spPr>
          <a:xfrm>
            <a:off x="7996331" y="2488676"/>
            <a:ext cx="3474309" cy="1201807"/>
          </a:xfrm>
          <a:prstGeom prst="rect">
            <a:avLst/>
          </a:prstGeom>
        </p:spPr>
        <p:txBody>
          <a:bodyPr lIns="104306" tIns="52153" rIns="104306" bIns="52153"/>
          <a:lstStyle>
            <a:lvl1pPr marL="342900" indent="-342900" algn="l" rtl="0" eaLnBrk="1" fontAlgn="base" hangingPunct="1">
              <a:spcBef>
                <a:spcPct val="20000"/>
              </a:spcBef>
              <a:spcAft>
                <a:spcPct val="0"/>
              </a:spcAft>
              <a:buClr>
                <a:schemeClr val="bg2"/>
              </a:buClr>
              <a:buChar char="•"/>
              <a:defRPr sz="22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Char char="–"/>
              <a:defRPr sz="2000" baseline="0">
                <a:solidFill>
                  <a:schemeClr val="tx1"/>
                </a:solidFill>
                <a:latin typeface="+mn-lt"/>
              </a:defRPr>
            </a:lvl2pPr>
            <a:lvl3pPr marL="1143000" indent="-228600" algn="l" rtl="0" eaLnBrk="1" fontAlgn="base" hangingPunct="1">
              <a:spcBef>
                <a:spcPct val="20000"/>
              </a:spcBef>
              <a:spcAft>
                <a:spcPct val="0"/>
              </a:spcAft>
              <a:buClr>
                <a:schemeClr val="bg2"/>
              </a:buClr>
              <a:buChar char="•"/>
              <a:defRPr sz="1800">
                <a:solidFill>
                  <a:schemeClr val="tx1"/>
                </a:solidFill>
                <a:latin typeface="+mn-lt"/>
              </a:defRPr>
            </a:lvl3pPr>
            <a:lvl4pPr marL="1600200" indent="-228600" algn="l" rtl="0" eaLnBrk="1" fontAlgn="base" hangingPunct="1">
              <a:spcBef>
                <a:spcPct val="20000"/>
              </a:spcBef>
              <a:spcAft>
                <a:spcPct val="0"/>
              </a:spcAft>
              <a:buClr>
                <a:schemeClr val="bg2"/>
              </a:buClr>
              <a:buChar char="–"/>
              <a:defRPr sz="1600">
                <a:solidFill>
                  <a:schemeClr val="tx1"/>
                </a:solidFill>
                <a:latin typeface="+mn-lt"/>
              </a:defRPr>
            </a:lvl4pPr>
            <a:lvl5pPr marL="2057400" indent="-228600" algn="l" rtl="0" eaLnBrk="1" fontAlgn="base" hangingPunct="1">
              <a:spcBef>
                <a:spcPct val="20000"/>
              </a:spcBef>
              <a:spcAft>
                <a:spcPct val="0"/>
              </a:spcAft>
              <a:buClr>
                <a:schemeClr val="bg2"/>
              </a:buClr>
              <a:buChar char="»"/>
              <a:defRPr sz="1400">
                <a:solidFill>
                  <a:schemeClr val="tx1"/>
                </a:solidFill>
                <a:latin typeface="+mn-lt"/>
              </a:defRPr>
            </a:lvl5pPr>
            <a:lvl6pPr marL="2514600" indent="-228600" algn="l" rtl="0" eaLnBrk="1" fontAlgn="base" hangingPunct="1">
              <a:spcBef>
                <a:spcPct val="20000"/>
              </a:spcBef>
              <a:spcAft>
                <a:spcPct val="0"/>
              </a:spcAft>
              <a:buClr>
                <a:schemeClr val="bg2"/>
              </a:buClr>
              <a:buChar char="»"/>
              <a:defRPr>
                <a:solidFill>
                  <a:schemeClr val="tx1"/>
                </a:solidFill>
                <a:latin typeface="+mn-lt"/>
              </a:defRPr>
            </a:lvl6pPr>
            <a:lvl7pPr marL="2971800" indent="-228600" algn="l" rtl="0" eaLnBrk="1" fontAlgn="base" hangingPunct="1">
              <a:spcBef>
                <a:spcPct val="20000"/>
              </a:spcBef>
              <a:spcAft>
                <a:spcPct val="0"/>
              </a:spcAft>
              <a:buClr>
                <a:schemeClr val="bg2"/>
              </a:buClr>
              <a:buChar char="»"/>
              <a:defRPr>
                <a:solidFill>
                  <a:schemeClr val="tx1"/>
                </a:solidFill>
                <a:latin typeface="+mn-lt"/>
              </a:defRPr>
            </a:lvl7pPr>
            <a:lvl8pPr marL="3429000" indent="-228600" algn="l" rtl="0" eaLnBrk="1" fontAlgn="base" hangingPunct="1">
              <a:spcBef>
                <a:spcPct val="20000"/>
              </a:spcBef>
              <a:spcAft>
                <a:spcPct val="0"/>
              </a:spcAft>
              <a:buClr>
                <a:schemeClr val="bg2"/>
              </a:buClr>
              <a:buChar char="»"/>
              <a:defRPr>
                <a:solidFill>
                  <a:schemeClr val="tx1"/>
                </a:solidFill>
                <a:latin typeface="+mn-lt"/>
              </a:defRPr>
            </a:lvl8pPr>
            <a:lvl9pPr marL="3886200" indent="-228600" algn="l" rtl="0" eaLnBrk="1" fontAlgn="base" hangingPunct="1">
              <a:spcBef>
                <a:spcPct val="20000"/>
              </a:spcBef>
              <a:spcAft>
                <a:spcPct val="0"/>
              </a:spcAft>
              <a:buClr>
                <a:schemeClr val="bg2"/>
              </a:buClr>
              <a:buChar char="»"/>
              <a:defRPr>
                <a:solidFill>
                  <a:schemeClr val="tx1"/>
                </a:solidFill>
                <a:latin typeface="+mn-lt"/>
              </a:defRPr>
            </a:lvl9pPr>
          </a:lstStyle>
          <a:p>
            <a:pPr marL="285750" lvl="1" defTabSz="954412">
              <a:spcBef>
                <a:spcPts val="684"/>
              </a:spcBef>
              <a:spcAft>
                <a:spcPts val="438"/>
              </a:spcAft>
              <a:buClr>
                <a:schemeClr val="accent3"/>
              </a:buClr>
              <a:buFont typeface="Arial" panose="020B0604020202020204" pitchFamily="34" charset="0"/>
              <a:buChar char="•"/>
            </a:pPr>
            <a:r>
              <a:rPr lang="en-US" sz="1800" dirty="0">
                <a:latin typeface="Arial"/>
              </a:rPr>
              <a:t>Distributing recognizes gain on contributed assets if liabilities assumed by Controlled exceed basis in contributed assets.</a:t>
            </a:r>
          </a:p>
          <a:p>
            <a:pPr marL="285750" lvl="1" defTabSz="954412">
              <a:spcBef>
                <a:spcPts val="684"/>
              </a:spcBef>
              <a:spcAft>
                <a:spcPts val="438"/>
              </a:spcAft>
              <a:buClr>
                <a:schemeClr val="accent3"/>
              </a:buClr>
              <a:buFont typeface="Arial" panose="020B0604020202020204" pitchFamily="34" charset="0"/>
              <a:buChar char="•"/>
            </a:pPr>
            <a:r>
              <a:rPr lang="en-US" sz="1800" dirty="0">
                <a:latin typeface="Arial"/>
              </a:rPr>
              <a:t>Gain is recognized under Section 357(c) rather than as an ELA under consolidated return rules. Treas. Reg. </a:t>
            </a:r>
            <a:r>
              <a:rPr lang="en-US" sz="1800" dirty="0">
                <a:latin typeface="Calibri" panose="020F0502020204030204" pitchFamily="34" charset="0"/>
                <a:cs typeface="Calibri" panose="020F0502020204030204" pitchFamily="34" charset="0"/>
              </a:rPr>
              <a:t>§</a:t>
            </a:r>
            <a:r>
              <a:rPr lang="en-US" sz="1800" dirty="0">
                <a:latin typeface="Arial"/>
              </a:rPr>
              <a:t> 1.1502-80(d)(1) (as would be the case in absence of Section 368(a)(1)(D)  reorg).</a:t>
            </a:r>
          </a:p>
        </p:txBody>
      </p:sp>
      <p:cxnSp>
        <p:nvCxnSpPr>
          <p:cNvPr id="43" name="Straight Connector 42">
            <a:extLst>
              <a:ext uri="{FF2B5EF4-FFF2-40B4-BE49-F238E27FC236}">
                <a16:creationId xmlns:a16="http://schemas.microsoft.com/office/drawing/2014/main" id="{05AF3E95-F8AD-EAAB-F290-B9998DEE8B3B}"/>
              </a:ext>
            </a:extLst>
          </p:cNvPr>
          <p:cNvCxnSpPr/>
          <p:nvPr/>
        </p:nvCxnSpPr>
        <p:spPr>
          <a:xfrm>
            <a:off x="2041101" y="4195703"/>
            <a:ext cx="3443" cy="488339"/>
          </a:xfrm>
          <a:prstGeom prst="line">
            <a:avLst/>
          </a:prstGeom>
          <a:solidFill>
            <a:srgbClr val="FFF27F"/>
          </a:solidFill>
          <a:ln w="12700" cap="flat" cmpd="sng" algn="ctr">
            <a:solidFill>
              <a:schemeClr val="tx1"/>
            </a:solidFill>
            <a:prstDash val="solid"/>
          </a:ln>
          <a:effectLst/>
        </p:spPr>
      </p:cxnSp>
      <p:cxnSp>
        <p:nvCxnSpPr>
          <p:cNvPr id="44" name="Straight Connector 43">
            <a:extLst>
              <a:ext uri="{FF2B5EF4-FFF2-40B4-BE49-F238E27FC236}">
                <a16:creationId xmlns:a16="http://schemas.microsoft.com/office/drawing/2014/main" id="{0AF53911-AD06-10F7-E9A8-AB7A8930272C}"/>
              </a:ext>
            </a:extLst>
          </p:cNvPr>
          <p:cNvCxnSpPr>
            <a:cxnSpLocks/>
            <a:stCxn id="47" idx="2"/>
          </p:cNvCxnSpPr>
          <p:nvPr/>
        </p:nvCxnSpPr>
        <p:spPr>
          <a:xfrm flipH="1">
            <a:off x="2040359" y="5303712"/>
            <a:ext cx="742" cy="525565"/>
          </a:xfrm>
          <a:prstGeom prst="line">
            <a:avLst/>
          </a:prstGeom>
          <a:solidFill>
            <a:srgbClr val="FFF27F"/>
          </a:solidFill>
          <a:ln w="12700" cap="flat" cmpd="sng" algn="ctr">
            <a:solidFill>
              <a:schemeClr val="tx1"/>
            </a:solidFill>
            <a:prstDash val="solid"/>
          </a:ln>
          <a:effectLst/>
        </p:spPr>
      </p:cxnSp>
      <p:sp>
        <p:nvSpPr>
          <p:cNvPr id="45" name="Oval 44">
            <a:extLst>
              <a:ext uri="{FF2B5EF4-FFF2-40B4-BE49-F238E27FC236}">
                <a16:creationId xmlns:a16="http://schemas.microsoft.com/office/drawing/2014/main" id="{1F7760D1-EE55-B673-23FF-CEFBB71C29B9}"/>
              </a:ext>
            </a:extLst>
          </p:cNvPr>
          <p:cNvSpPr/>
          <p:nvPr/>
        </p:nvSpPr>
        <p:spPr>
          <a:xfrm>
            <a:off x="1299173" y="2409056"/>
            <a:ext cx="1458857" cy="650065"/>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defTabSz="1014685"/>
            <a:r>
              <a:rPr lang="en-US" sz="1200" dirty="0">
                <a:solidFill>
                  <a:prstClr val="white"/>
                </a:solidFill>
                <a:latin typeface="Arial"/>
              </a:rPr>
              <a:t>Shareholder</a:t>
            </a:r>
          </a:p>
        </p:txBody>
      </p:sp>
      <p:sp>
        <p:nvSpPr>
          <p:cNvPr id="46" name="Rectangle 4">
            <a:extLst>
              <a:ext uri="{FF2B5EF4-FFF2-40B4-BE49-F238E27FC236}">
                <a16:creationId xmlns:a16="http://schemas.microsoft.com/office/drawing/2014/main" id="{AF944AE5-969E-074B-AD16-0069CDEA1B7A}"/>
              </a:ext>
            </a:extLst>
          </p:cNvPr>
          <p:cNvSpPr>
            <a:spLocks noChangeArrowheads="1"/>
          </p:cNvSpPr>
          <p:nvPr/>
        </p:nvSpPr>
        <p:spPr bwMode="auto">
          <a:xfrm>
            <a:off x="1476279" y="3539230"/>
            <a:ext cx="1130116" cy="632365"/>
          </a:xfrm>
          <a:prstGeom prst="rect">
            <a:avLst/>
          </a:prstGeom>
          <a:solidFill>
            <a:schemeClr val="accent1">
              <a:lumMod val="20000"/>
              <a:lumOff val="80000"/>
            </a:schemeClr>
          </a:solidFill>
          <a:ln w="9525">
            <a:solidFill>
              <a:srgbClr val="355977"/>
            </a:solidFill>
            <a:miter lim="800000"/>
            <a:headEnd/>
            <a:tailEnd/>
          </a:ln>
          <a:effectLst/>
          <a:scene3d>
            <a:camera prst="orthographicFront"/>
            <a:lightRig rig="threePt" dir="t"/>
          </a:scene3d>
          <a:sp3d>
            <a:bevelT/>
          </a:sp3d>
        </p:spPr>
        <p:txBody>
          <a:bodyPr wrap="none" lIns="92465" tIns="46232" rIns="92465" bIns="46232" anchor="ctr"/>
          <a:lstStyle/>
          <a:p>
            <a:pPr algn="ctr" defTabSz="925821"/>
            <a:r>
              <a:rPr lang="en-US" sz="1391" dirty="0">
                <a:solidFill>
                  <a:srgbClr val="355977"/>
                </a:solidFill>
                <a:latin typeface="Arial"/>
              </a:rPr>
              <a:t>Distributing</a:t>
            </a:r>
          </a:p>
          <a:p>
            <a:pPr algn="ctr" defTabSz="925821"/>
            <a:r>
              <a:rPr lang="en-US" sz="1391" dirty="0">
                <a:solidFill>
                  <a:srgbClr val="355977"/>
                </a:solidFill>
                <a:latin typeface="Arial"/>
              </a:rPr>
              <a:t>ATB 1</a:t>
            </a:r>
          </a:p>
        </p:txBody>
      </p:sp>
      <p:sp>
        <p:nvSpPr>
          <p:cNvPr id="47" name="Rectangle 4">
            <a:extLst>
              <a:ext uri="{FF2B5EF4-FFF2-40B4-BE49-F238E27FC236}">
                <a16:creationId xmlns:a16="http://schemas.microsoft.com/office/drawing/2014/main" id="{00438C2B-F0A5-791F-D12D-CA935AFA7784}"/>
              </a:ext>
            </a:extLst>
          </p:cNvPr>
          <p:cNvSpPr>
            <a:spLocks noChangeArrowheads="1"/>
          </p:cNvSpPr>
          <p:nvPr/>
        </p:nvSpPr>
        <p:spPr bwMode="auto">
          <a:xfrm>
            <a:off x="1447996" y="4690148"/>
            <a:ext cx="1186209" cy="613564"/>
          </a:xfrm>
          <a:prstGeom prst="rect">
            <a:avLst/>
          </a:prstGeom>
          <a:solidFill>
            <a:schemeClr val="accent1">
              <a:lumMod val="20000"/>
              <a:lumOff val="80000"/>
            </a:schemeClr>
          </a:solidFill>
          <a:ln w="9525">
            <a:solidFill>
              <a:srgbClr val="355977"/>
            </a:solidFill>
            <a:miter lim="800000"/>
            <a:headEnd/>
            <a:tailEnd/>
          </a:ln>
          <a:effectLst/>
          <a:scene3d>
            <a:camera prst="orthographicFront"/>
            <a:lightRig rig="threePt" dir="t"/>
          </a:scene3d>
          <a:sp3d>
            <a:bevelT/>
          </a:sp3d>
        </p:spPr>
        <p:txBody>
          <a:bodyPr wrap="none" lIns="92465" tIns="46232" rIns="92465" bIns="46232" anchor="ctr"/>
          <a:lstStyle/>
          <a:p>
            <a:pPr algn="ctr" defTabSz="925821"/>
            <a:r>
              <a:rPr lang="en-US" sz="1391" dirty="0">
                <a:solidFill>
                  <a:srgbClr val="355977"/>
                </a:solidFill>
                <a:latin typeface="Arial"/>
              </a:rPr>
              <a:t>Controlled</a:t>
            </a:r>
          </a:p>
        </p:txBody>
      </p:sp>
      <p:sp>
        <p:nvSpPr>
          <p:cNvPr id="48" name="Oval 47">
            <a:extLst>
              <a:ext uri="{FF2B5EF4-FFF2-40B4-BE49-F238E27FC236}">
                <a16:creationId xmlns:a16="http://schemas.microsoft.com/office/drawing/2014/main" id="{EA95F905-55A4-2227-4A89-9DE130B81087}"/>
              </a:ext>
            </a:extLst>
          </p:cNvPr>
          <p:cNvSpPr/>
          <p:nvPr/>
        </p:nvSpPr>
        <p:spPr>
          <a:xfrm>
            <a:off x="5317782" y="5822919"/>
            <a:ext cx="1363409" cy="672112"/>
          </a:xfrm>
          <a:prstGeom prst="ellipse">
            <a:avLst/>
          </a:prstGeom>
          <a:ln/>
        </p:spPr>
        <p:style>
          <a:lnRef idx="1">
            <a:schemeClr val="accent2"/>
          </a:lnRef>
          <a:fillRef idx="2">
            <a:schemeClr val="accent2"/>
          </a:fillRef>
          <a:effectRef idx="1">
            <a:schemeClr val="accent2"/>
          </a:effectRef>
          <a:fontRef idx="minor">
            <a:schemeClr val="dk1"/>
          </a:fontRef>
        </p:style>
        <p:txBody>
          <a:bodyPr lIns="0" tIns="160606" rIns="0" bIns="160606" spcCol="1449" anchor="ctr"/>
          <a:lstStyle/>
          <a:p>
            <a:pPr algn="ctr" defTabSz="1622532">
              <a:lnSpc>
                <a:spcPct val="90000"/>
              </a:lnSpc>
              <a:spcAft>
                <a:spcPct val="35000"/>
              </a:spcAft>
            </a:pPr>
            <a:r>
              <a:rPr lang="en-US" sz="1300" dirty="0">
                <a:solidFill>
                  <a:schemeClr val="tx1"/>
                </a:solidFill>
              </a:rPr>
              <a:t>ATB2 + Liabilities</a:t>
            </a:r>
          </a:p>
        </p:txBody>
      </p:sp>
    </p:spTree>
    <p:extLst>
      <p:ext uri="{BB962C8B-B14F-4D97-AF65-F5344CB8AC3E}">
        <p14:creationId xmlns:p14="http://schemas.microsoft.com/office/powerpoint/2010/main" val="838962903"/>
      </p:ext>
    </p:extLst>
  </p:cSld>
  <p:clrMapOvr>
    <a:masterClrMapping/>
  </p:clrMapOvr>
</p:sld>
</file>

<file path=ppt/slides/slide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102C03-D262-D22B-2252-8869FDF6C3A4}"/>
              </a:ext>
            </a:extLst>
          </p:cNvPr>
          <p:cNvSpPr>
            <a:spLocks noGrp="1"/>
          </p:cNvSpPr>
          <p:nvPr>
            <p:ph idx="1"/>
          </p:nvPr>
        </p:nvSpPr>
        <p:spPr/>
        <p:txBody>
          <a:bodyPr/>
          <a:lstStyle/>
          <a:p>
            <a:pPr marL="0" indent="0">
              <a:buNone/>
            </a:pPr>
            <a:r>
              <a:rPr lang="en-US" dirty="0"/>
              <a:t> </a:t>
            </a:r>
          </a:p>
        </p:txBody>
      </p:sp>
      <p:sp>
        <p:nvSpPr>
          <p:cNvPr id="2" name="Title 1">
            <a:extLst>
              <a:ext uri="{FF2B5EF4-FFF2-40B4-BE49-F238E27FC236}">
                <a16:creationId xmlns:a16="http://schemas.microsoft.com/office/drawing/2014/main" id="{94F4ADE5-A0E3-E0FC-D5C2-99E4599BFA84}"/>
              </a:ext>
            </a:extLst>
          </p:cNvPr>
          <p:cNvSpPr>
            <a:spLocks noGrp="1"/>
          </p:cNvSpPr>
          <p:nvPr>
            <p:ph type="title"/>
          </p:nvPr>
        </p:nvSpPr>
        <p:spPr/>
        <p:txBody>
          <a:bodyPr/>
          <a:lstStyle/>
          <a:p>
            <a:r>
              <a:rPr lang="en-US" sz="2800" b="1" dirty="0">
                <a:solidFill>
                  <a:srgbClr val="FF0000"/>
                </a:solidFill>
                <a:latin typeface="+mj-lt"/>
              </a:rPr>
              <a:t>Spin-Offs--Overview</a:t>
            </a:r>
          </a:p>
        </p:txBody>
      </p:sp>
      <p:sp>
        <p:nvSpPr>
          <p:cNvPr id="4" name="Slide Number Placeholder 3">
            <a:extLst>
              <a:ext uri="{FF2B5EF4-FFF2-40B4-BE49-F238E27FC236}">
                <a16:creationId xmlns:a16="http://schemas.microsoft.com/office/drawing/2014/main" id="{204D683B-0B70-A586-D2B8-CFD7AA2408E2}"/>
              </a:ext>
            </a:extLst>
          </p:cNvPr>
          <p:cNvSpPr>
            <a:spLocks noGrp="1"/>
          </p:cNvSpPr>
          <p:nvPr>
            <p:ph type="sldNum" sz="quarter" idx="4"/>
          </p:nvPr>
        </p:nvSpPr>
        <p:spPr/>
        <p:txBody>
          <a:bodyPr/>
          <a:lstStyle/>
          <a:p>
            <a:fld id="{2DDB3146-7E14-AF42-995F-1E34C89EE1DA}" type="slidenum">
              <a:rPr lang="en-US" smtClean="0"/>
              <a:pPr/>
              <a:t>2</a:t>
            </a:fld>
            <a:endParaRPr lang="en-US" dirty="0"/>
          </a:p>
        </p:txBody>
      </p:sp>
      <p:sp>
        <p:nvSpPr>
          <p:cNvPr id="7" name="Rectangle 3">
            <a:extLst>
              <a:ext uri="{FF2B5EF4-FFF2-40B4-BE49-F238E27FC236}">
                <a16:creationId xmlns:a16="http://schemas.microsoft.com/office/drawing/2014/main" id="{D1B8AA16-5A4D-E6F9-C25A-CDDDB192F45C}"/>
              </a:ext>
            </a:extLst>
          </p:cNvPr>
          <p:cNvSpPr txBox="1">
            <a:spLocks noGrp="1" noChangeArrowheads="1"/>
          </p:cNvSpPr>
          <p:nvPr>
            <p:ph idx="11"/>
          </p:nvPr>
        </p:nvSpPr>
        <p:spPr>
          <a:xfrm>
            <a:off x="4720592" y="1805940"/>
            <a:ext cx="7389873" cy="4527550"/>
          </a:xfrm>
          <a:prstGeom prst="rect">
            <a:avLst/>
          </a:prstGeom>
        </p:spPr>
        <p:txBody>
          <a:bodyPr/>
          <a:lstStyle>
            <a:lvl1pPr marL="342900" indent="-342900" algn="l" rtl="0" eaLnBrk="1" fontAlgn="base" hangingPunct="1">
              <a:spcBef>
                <a:spcPct val="20000"/>
              </a:spcBef>
              <a:spcAft>
                <a:spcPct val="0"/>
              </a:spcAft>
              <a:buClr>
                <a:schemeClr val="bg2"/>
              </a:buClr>
              <a:buChar char="•"/>
              <a:defRPr sz="22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Char char="–"/>
              <a:defRPr sz="2000" baseline="0">
                <a:solidFill>
                  <a:schemeClr val="tx1"/>
                </a:solidFill>
                <a:latin typeface="+mn-lt"/>
              </a:defRPr>
            </a:lvl2pPr>
            <a:lvl3pPr marL="1143000" indent="-228600" algn="l" rtl="0" eaLnBrk="1" fontAlgn="base" hangingPunct="1">
              <a:spcBef>
                <a:spcPct val="20000"/>
              </a:spcBef>
              <a:spcAft>
                <a:spcPct val="0"/>
              </a:spcAft>
              <a:buClr>
                <a:schemeClr val="bg2"/>
              </a:buClr>
              <a:buChar char="•"/>
              <a:defRPr sz="1800">
                <a:solidFill>
                  <a:schemeClr val="tx1"/>
                </a:solidFill>
                <a:latin typeface="+mn-lt"/>
              </a:defRPr>
            </a:lvl3pPr>
            <a:lvl4pPr marL="1600200" indent="-228600" algn="l" rtl="0" eaLnBrk="1" fontAlgn="base" hangingPunct="1">
              <a:spcBef>
                <a:spcPct val="20000"/>
              </a:spcBef>
              <a:spcAft>
                <a:spcPct val="0"/>
              </a:spcAft>
              <a:buClr>
                <a:schemeClr val="bg2"/>
              </a:buClr>
              <a:buChar char="–"/>
              <a:defRPr sz="1600">
                <a:solidFill>
                  <a:schemeClr val="tx1"/>
                </a:solidFill>
                <a:latin typeface="+mn-lt"/>
              </a:defRPr>
            </a:lvl4pPr>
            <a:lvl5pPr marL="2057400" indent="-228600" algn="l" rtl="0" eaLnBrk="1" fontAlgn="base" hangingPunct="1">
              <a:spcBef>
                <a:spcPct val="20000"/>
              </a:spcBef>
              <a:spcAft>
                <a:spcPct val="0"/>
              </a:spcAft>
              <a:buClr>
                <a:schemeClr val="bg2"/>
              </a:buClr>
              <a:buChar char="»"/>
              <a:defRPr sz="1400">
                <a:solidFill>
                  <a:schemeClr val="tx1"/>
                </a:solidFill>
                <a:latin typeface="+mn-lt"/>
              </a:defRPr>
            </a:lvl5pPr>
            <a:lvl6pPr marL="2514600" indent="-228600" algn="l" rtl="0" eaLnBrk="1" fontAlgn="base" hangingPunct="1">
              <a:spcBef>
                <a:spcPct val="20000"/>
              </a:spcBef>
              <a:spcAft>
                <a:spcPct val="0"/>
              </a:spcAft>
              <a:buClr>
                <a:schemeClr val="bg2"/>
              </a:buClr>
              <a:buChar char="»"/>
              <a:defRPr>
                <a:solidFill>
                  <a:schemeClr val="tx1"/>
                </a:solidFill>
                <a:latin typeface="+mn-lt"/>
              </a:defRPr>
            </a:lvl6pPr>
            <a:lvl7pPr marL="2971800" indent="-228600" algn="l" rtl="0" eaLnBrk="1" fontAlgn="base" hangingPunct="1">
              <a:spcBef>
                <a:spcPct val="20000"/>
              </a:spcBef>
              <a:spcAft>
                <a:spcPct val="0"/>
              </a:spcAft>
              <a:buClr>
                <a:schemeClr val="bg2"/>
              </a:buClr>
              <a:buChar char="»"/>
              <a:defRPr>
                <a:solidFill>
                  <a:schemeClr val="tx1"/>
                </a:solidFill>
                <a:latin typeface="+mn-lt"/>
              </a:defRPr>
            </a:lvl7pPr>
            <a:lvl8pPr marL="3429000" indent="-228600" algn="l" rtl="0" eaLnBrk="1" fontAlgn="base" hangingPunct="1">
              <a:spcBef>
                <a:spcPct val="20000"/>
              </a:spcBef>
              <a:spcAft>
                <a:spcPct val="0"/>
              </a:spcAft>
              <a:buClr>
                <a:schemeClr val="bg2"/>
              </a:buClr>
              <a:buChar char="»"/>
              <a:defRPr>
                <a:solidFill>
                  <a:schemeClr val="tx1"/>
                </a:solidFill>
                <a:latin typeface="+mn-lt"/>
              </a:defRPr>
            </a:lvl8pPr>
            <a:lvl9pPr marL="3886200" indent="-228600" algn="l" rtl="0" eaLnBrk="1" fontAlgn="base" hangingPunct="1">
              <a:spcBef>
                <a:spcPct val="20000"/>
              </a:spcBef>
              <a:spcAft>
                <a:spcPct val="0"/>
              </a:spcAft>
              <a:buClr>
                <a:schemeClr val="bg2"/>
              </a:buClr>
              <a:buChar char="»"/>
              <a:defRPr>
                <a:solidFill>
                  <a:schemeClr val="tx1"/>
                </a:solidFill>
                <a:latin typeface="+mn-lt"/>
              </a:defRPr>
            </a:lvl9pPr>
          </a:lstStyle>
          <a:p>
            <a:r>
              <a:rPr lang="en-US" sz="1400" b="0" kern="0" dirty="0"/>
              <a:t>Distributing can distribute</a:t>
            </a:r>
            <a:r>
              <a:rPr lang="en-US" sz="1400" dirty="0"/>
              <a:t> </a:t>
            </a:r>
            <a:r>
              <a:rPr lang="en-US" sz="1400" b="0" kern="0" dirty="0"/>
              <a:t>Controlled tax-free if certain requirements are met:</a:t>
            </a:r>
          </a:p>
          <a:p>
            <a:pPr lvl="1"/>
            <a:r>
              <a:rPr lang="en-US" sz="1400" b="0" kern="0" dirty="0"/>
              <a:t>Statutory </a:t>
            </a:r>
            <a:r>
              <a:rPr lang="en-US" sz="1400" dirty="0"/>
              <a:t>r</a:t>
            </a:r>
            <a:r>
              <a:rPr lang="en-US" sz="1400" b="0" kern="0" dirty="0"/>
              <a:t>equirements</a:t>
            </a:r>
          </a:p>
          <a:p>
            <a:pPr lvl="2"/>
            <a:r>
              <a:rPr lang="en-US" sz="1400" b="0" kern="0" dirty="0"/>
              <a:t>80% control</a:t>
            </a:r>
          </a:p>
          <a:p>
            <a:pPr lvl="3"/>
            <a:r>
              <a:rPr lang="en-US" sz="1400" b="0" kern="0" dirty="0"/>
              <a:t>High/low voting structures</a:t>
            </a:r>
          </a:p>
          <a:p>
            <a:pPr lvl="3"/>
            <a:r>
              <a:rPr lang="en-US" sz="1400" b="0" kern="0" dirty="0"/>
              <a:t>Control gathering</a:t>
            </a:r>
          </a:p>
          <a:p>
            <a:pPr lvl="2"/>
            <a:r>
              <a:rPr lang="en-US" sz="1400" b="0" kern="0" dirty="0"/>
              <a:t>Distribution of control </a:t>
            </a:r>
          </a:p>
          <a:p>
            <a:pPr lvl="2"/>
            <a:r>
              <a:rPr lang="en-US" sz="1400" b="0" kern="0" dirty="0"/>
              <a:t>Active trade or business</a:t>
            </a:r>
          </a:p>
          <a:p>
            <a:pPr lvl="3"/>
            <a:r>
              <a:rPr lang="en-US" sz="1400" b="0" kern="0" dirty="0"/>
              <a:t>Hot dog stand?</a:t>
            </a:r>
          </a:p>
          <a:p>
            <a:pPr lvl="3"/>
            <a:r>
              <a:rPr lang="en-US" sz="1400" b="0" kern="0" dirty="0"/>
              <a:t>Expansion doctrine</a:t>
            </a:r>
          </a:p>
          <a:p>
            <a:pPr lvl="2"/>
            <a:r>
              <a:rPr lang="en-US" sz="1400" b="0" kern="0" dirty="0"/>
              <a:t>Not a “device” for distribution of E&amp;P</a:t>
            </a:r>
          </a:p>
          <a:p>
            <a:pPr lvl="3"/>
            <a:r>
              <a:rPr lang="en-US" sz="1400" b="0" kern="0" dirty="0"/>
              <a:t>Non-business assets</a:t>
            </a:r>
          </a:p>
          <a:p>
            <a:pPr lvl="1"/>
            <a:r>
              <a:rPr lang="en-US" sz="1400" b="0" kern="0" dirty="0"/>
              <a:t>Judicial requirements</a:t>
            </a:r>
          </a:p>
          <a:p>
            <a:pPr lvl="2"/>
            <a:r>
              <a:rPr lang="en-US" sz="1400" b="0" kern="0" dirty="0"/>
              <a:t>Business purpose</a:t>
            </a:r>
          </a:p>
          <a:p>
            <a:pPr lvl="2"/>
            <a:r>
              <a:rPr lang="en-US" sz="1400" b="0" kern="0" dirty="0"/>
              <a:t>Continuity of business enterprise</a:t>
            </a:r>
          </a:p>
          <a:p>
            <a:pPr lvl="2"/>
            <a:r>
              <a:rPr lang="en-US" sz="1400" b="0" kern="0" dirty="0"/>
              <a:t>Continuity of interest</a:t>
            </a:r>
          </a:p>
          <a:p>
            <a:pPr marL="342900" lvl="1" indent="-342900">
              <a:buFontTx/>
              <a:buChar char="•"/>
            </a:pPr>
            <a:r>
              <a:rPr lang="en-US" sz="1400" b="0" kern="0" dirty="0"/>
              <a:t>Pro-rata spin-off distribution or non-pro-rata split-off or split-up redemption</a:t>
            </a:r>
          </a:p>
        </p:txBody>
      </p:sp>
      <p:sp>
        <p:nvSpPr>
          <p:cNvPr id="14" name="Line 4">
            <a:extLst>
              <a:ext uri="{FF2B5EF4-FFF2-40B4-BE49-F238E27FC236}">
                <a16:creationId xmlns:a16="http://schemas.microsoft.com/office/drawing/2014/main" id="{90874044-8648-084E-2B8F-0FD4FFF26F47}"/>
              </a:ext>
            </a:extLst>
          </p:cNvPr>
          <p:cNvSpPr>
            <a:spLocks noChangeShapeType="1"/>
          </p:cNvSpPr>
          <p:nvPr/>
        </p:nvSpPr>
        <p:spPr bwMode="auto">
          <a:xfrm>
            <a:off x="3972488" y="3795712"/>
            <a:ext cx="0" cy="0"/>
          </a:xfrm>
          <a:prstGeom prst="line">
            <a:avLst/>
          </a:prstGeom>
          <a:noFill/>
          <a:ln w="19050">
            <a:solidFill>
              <a:srgbClr val="000000"/>
            </a:solidFill>
            <a:round/>
            <a:headEnd type="none" w="sm" len="sm"/>
            <a:tailEnd type="none" w="sm" len="sm"/>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srgbClr val="646464"/>
              </a:solidFill>
              <a:effectLst/>
              <a:uLnTx/>
              <a:uFillTx/>
              <a:latin typeface="Arial"/>
            </a:endParaRPr>
          </a:p>
        </p:txBody>
      </p:sp>
      <p:cxnSp>
        <p:nvCxnSpPr>
          <p:cNvPr id="15" name="AutoShape 12">
            <a:extLst>
              <a:ext uri="{FF2B5EF4-FFF2-40B4-BE49-F238E27FC236}">
                <a16:creationId xmlns:a16="http://schemas.microsoft.com/office/drawing/2014/main" id="{F3FA8CA0-D39B-BAF5-1C9F-48EE414DFB75}"/>
              </a:ext>
            </a:extLst>
          </p:cNvPr>
          <p:cNvCxnSpPr>
            <a:cxnSpLocks noChangeShapeType="1"/>
          </p:cNvCxnSpPr>
          <p:nvPr/>
        </p:nvCxnSpPr>
        <p:spPr bwMode="auto">
          <a:xfrm>
            <a:off x="3168375" y="3429000"/>
            <a:ext cx="0" cy="388938"/>
          </a:xfrm>
          <a:prstGeom prst="straightConnector1">
            <a:avLst/>
          </a:prstGeom>
          <a:noFill/>
          <a:ln w="9525">
            <a:solidFill>
              <a:srgbClr val="212121"/>
            </a:solidFill>
            <a:round/>
            <a:headEnd/>
            <a:tailEnd/>
          </a:ln>
          <a:effectLst/>
        </p:spPr>
      </p:cxnSp>
      <p:cxnSp>
        <p:nvCxnSpPr>
          <p:cNvPr id="16" name="AutoShape 13">
            <a:extLst>
              <a:ext uri="{FF2B5EF4-FFF2-40B4-BE49-F238E27FC236}">
                <a16:creationId xmlns:a16="http://schemas.microsoft.com/office/drawing/2014/main" id="{3C7DBA51-3C0E-5D23-3BCE-779FC46F0BFA}"/>
              </a:ext>
            </a:extLst>
          </p:cNvPr>
          <p:cNvCxnSpPr>
            <a:cxnSpLocks noChangeShapeType="1"/>
          </p:cNvCxnSpPr>
          <p:nvPr/>
        </p:nvCxnSpPr>
        <p:spPr bwMode="auto">
          <a:xfrm>
            <a:off x="3168375" y="4365625"/>
            <a:ext cx="0" cy="388938"/>
          </a:xfrm>
          <a:prstGeom prst="straightConnector1">
            <a:avLst/>
          </a:prstGeom>
          <a:noFill/>
          <a:ln w="12700">
            <a:solidFill>
              <a:srgbClr val="212121"/>
            </a:solidFill>
            <a:round/>
            <a:headEnd/>
            <a:tailEnd/>
          </a:ln>
          <a:effectLst/>
        </p:spPr>
      </p:cxnSp>
      <p:cxnSp>
        <p:nvCxnSpPr>
          <p:cNvPr id="17" name="AutoShape 14">
            <a:extLst>
              <a:ext uri="{FF2B5EF4-FFF2-40B4-BE49-F238E27FC236}">
                <a16:creationId xmlns:a16="http://schemas.microsoft.com/office/drawing/2014/main" id="{1EA169CF-9DB7-FDD1-2428-E88F6B36500F}"/>
              </a:ext>
            </a:extLst>
          </p:cNvPr>
          <p:cNvCxnSpPr>
            <a:cxnSpLocks noChangeShapeType="1"/>
          </p:cNvCxnSpPr>
          <p:nvPr/>
        </p:nvCxnSpPr>
        <p:spPr bwMode="auto">
          <a:xfrm rot="5400000">
            <a:off x="2358741" y="3002783"/>
            <a:ext cx="366712" cy="1175605"/>
          </a:xfrm>
          <a:prstGeom prst="bentConnector3">
            <a:avLst>
              <a:gd name="adj1" fmla="val 50000"/>
            </a:avLst>
          </a:prstGeom>
          <a:noFill/>
          <a:ln w="12700">
            <a:solidFill>
              <a:srgbClr val="000000"/>
            </a:solidFill>
            <a:prstDash val="dash"/>
            <a:miter lim="800000"/>
            <a:headEnd type="none" w="lg" len="med"/>
            <a:tailEnd type="none" w="lg" len="med"/>
          </a:ln>
          <a:effectLst/>
        </p:spPr>
      </p:cxnSp>
      <p:cxnSp>
        <p:nvCxnSpPr>
          <p:cNvPr id="18" name="Curved Connector 62">
            <a:extLst>
              <a:ext uri="{FF2B5EF4-FFF2-40B4-BE49-F238E27FC236}">
                <a16:creationId xmlns:a16="http://schemas.microsoft.com/office/drawing/2014/main" id="{3A17AA30-14C3-B1EB-AAB9-64DEF983A169}"/>
              </a:ext>
            </a:extLst>
          </p:cNvPr>
          <p:cNvCxnSpPr>
            <a:cxnSpLocks/>
            <a:endCxn id="23" idx="6"/>
          </p:cNvCxnSpPr>
          <p:nvPr/>
        </p:nvCxnSpPr>
        <p:spPr>
          <a:xfrm rot="5400000" flipH="1" flipV="1">
            <a:off x="2768144" y="3578801"/>
            <a:ext cx="1388264" cy="581794"/>
          </a:xfrm>
          <a:prstGeom prst="curvedConnector4">
            <a:avLst>
              <a:gd name="adj1" fmla="val -6613"/>
              <a:gd name="adj2" fmla="val 170360"/>
            </a:avLst>
          </a:prstGeom>
          <a:noFill/>
          <a:ln w="12700" cap="flat" cmpd="sng" algn="ctr">
            <a:solidFill>
              <a:schemeClr val="accent1"/>
            </a:solidFill>
            <a:prstDash val="dash"/>
            <a:tailEnd type="triangle"/>
          </a:ln>
          <a:effectLst/>
        </p:spPr>
      </p:cxnSp>
      <p:sp>
        <p:nvSpPr>
          <p:cNvPr id="19" name="Oval 18">
            <a:extLst>
              <a:ext uri="{FF2B5EF4-FFF2-40B4-BE49-F238E27FC236}">
                <a16:creationId xmlns:a16="http://schemas.microsoft.com/office/drawing/2014/main" id="{34826F2F-A7A8-4DC0-C799-CFDF19BA4622}"/>
              </a:ext>
            </a:extLst>
          </p:cNvPr>
          <p:cNvSpPr/>
          <p:nvPr/>
        </p:nvSpPr>
        <p:spPr>
          <a:xfrm>
            <a:off x="3852668" y="3795712"/>
            <a:ext cx="304042" cy="244714"/>
          </a:xfrm>
          <a:prstGeom prst="ellipse">
            <a:avLst/>
          </a:prstGeom>
          <a:noFill/>
          <a:ln w="12700" cap="flat" cmpd="sng" algn="ctr">
            <a:solidFill>
              <a:schemeClr val="accent1"/>
            </a:solidFill>
            <a:prstDash val="dash"/>
          </a:ln>
          <a:effectLst/>
        </p:spPr>
        <p:txBody>
          <a:bodyPr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rgbClr val="000000"/>
              </a:solidFill>
              <a:effectLst/>
              <a:uLnTx/>
              <a:uFillTx/>
              <a:latin typeface="Arial"/>
              <a:ea typeface="+mn-ea"/>
              <a:cs typeface="+mn-cs"/>
            </a:endParaRPr>
          </a:p>
        </p:txBody>
      </p:sp>
      <p:sp>
        <p:nvSpPr>
          <p:cNvPr id="20" name="Freeform 13">
            <a:extLst>
              <a:ext uri="{FF2B5EF4-FFF2-40B4-BE49-F238E27FC236}">
                <a16:creationId xmlns:a16="http://schemas.microsoft.com/office/drawing/2014/main" id="{D7AA6FB5-A96B-24D2-CC74-3AB55D698E11}"/>
              </a:ext>
            </a:extLst>
          </p:cNvPr>
          <p:cNvSpPr/>
          <p:nvPr/>
        </p:nvSpPr>
        <p:spPr bwMode="auto">
          <a:xfrm>
            <a:off x="2698310" y="4776334"/>
            <a:ext cx="940130" cy="533400"/>
          </a:xfrm>
          <a:custGeom>
            <a:avLst/>
            <a:gdLst>
              <a:gd name="connsiteX0" fmla="*/ 0 w 1219200"/>
              <a:gd name="connsiteY0" fmla="*/ 203204 h 1323490"/>
              <a:gd name="connsiteX1" fmla="*/ 203204 w 1219200"/>
              <a:gd name="connsiteY1" fmla="*/ 0 h 1323490"/>
              <a:gd name="connsiteX2" fmla="*/ 1015996 w 1219200"/>
              <a:gd name="connsiteY2" fmla="*/ 0 h 1323490"/>
              <a:gd name="connsiteX3" fmla="*/ 1219200 w 1219200"/>
              <a:gd name="connsiteY3" fmla="*/ 203204 h 1323490"/>
              <a:gd name="connsiteX4" fmla="*/ 1219200 w 1219200"/>
              <a:gd name="connsiteY4" fmla="*/ 1120286 h 1323490"/>
              <a:gd name="connsiteX5" fmla="*/ 1015996 w 1219200"/>
              <a:gd name="connsiteY5" fmla="*/ 1323490 h 1323490"/>
              <a:gd name="connsiteX6" fmla="*/ 203204 w 1219200"/>
              <a:gd name="connsiteY6" fmla="*/ 1323490 h 1323490"/>
              <a:gd name="connsiteX7" fmla="*/ 0 w 1219200"/>
              <a:gd name="connsiteY7" fmla="*/ 1120286 h 1323490"/>
              <a:gd name="connsiteX8" fmla="*/ 0 w 1219200"/>
              <a:gd name="connsiteY8" fmla="*/ 203204 h 13234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200" h="1323490">
                <a:moveTo>
                  <a:pt x="0" y="203204"/>
                </a:moveTo>
                <a:cubicBezTo>
                  <a:pt x="0" y="90978"/>
                  <a:pt x="90978" y="0"/>
                  <a:pt x="203204" y="0"/>
                </a:cubicBezTo>
                <a:lnTo>
                  <a:pt x="1015996" y="0"/>
                </a:lnTo>
                <a:cubicBezTo>
                  <a:pt x="1128222" y="0"/>
                  <a:pt x="1219200" y="90978"/>
                  <a:pt x="1219200" y="203204"/>
                </a:cubicBezTo>
                <a:lnTo>
                  <a:pt x="1219200" y="1120286"/>
                </a:lnTo>
                <a:cubicBezTo>
                  <a:pt x="1219200" y="1232512"/>
                  <a:pt x="1128222" y="1323490"/>
                  <a:pt x="1015996" y="1323490"/>
                </a:cubicBezTo>
                <a:lnTo>
                  <a:pt x="203204" y="1323490"/>
                </a:lnTo>
                <a:cubicBezTo>
                  <a:pt x="90978" y="1323490"/>
                  <a:pt x="0" y="1232512"/>
                  <a:pt x="0" y="1120286"/>
                </a:cubicBezTo>
                <a:lnTo>
                  <a:pt x="0" y="203204"/>
                </a:lnTo>
                <a:close/>
              </a:path>
            </a:pathLst>
          </a:custGeom>
          <a:ln>
            <a:solidFill>
              <a:schemeClr val="accent1">
                <a:lumMod val="75000"/>
                <a:lumOff val="25000"/>
              </a:schemeClr>
            </a:solidFill>
          </a:ln>
          <a:effectLst>
            <a:outerShdw blurRad="50800" dist="38100" dir="5400000" algn="t"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lIns="140796" tIns="140796" rIns="140796" bIns="140796" spcCol="1270" anchor="ctr"/>
          <a:lstStyle/>
          <a:p>
            <a:pPr algn="ctr" defTabSz="1422400">
              <a:lnSpc>
                <a:spcPct val="90000"/>
              </a:lnSpc>
              <a:spcAft>
                <a:spcPct val="35000"/>
              </a:spcAft>
              <a:defRPr/>
            </a:pPr>
            <a:r>
              <a:rPr lang="en-US" sz="1100" b="0" dirty="0"/>
              <a:t>Controlled</a:t>
            </a:r>
          </a:p>
        </p:txBody>
      </p:sp>
      <p:sp>
        <p:nvSpPr>
          <p:cNvPr id="21" name="Freeform 14">
            <a:extLst>
              <a:ext uri="{FF2B5EF4-FFF2-40B4-BE49-F238E27FC236}">
                <a16:creationId xmlns:a16="http://schemas.microsoft.com/office/drawing/2014/main" id="{357A54F5-2A64-8339-991F-6EFC730C9CAB}"/>
              </a:ext>
            </a:extLst>
          </p:cNvPr>
          <p:cNvSpPr/>
          <p:nvPr/>
        </p:nvSpPr>
        <p:spPr bwMode="auto">
          <a:xfrm>
            <a:off x="2698310" y="3847749"/>
            <a:ext cx="940130" cy="533400"/>
          </a:xfrm>
          <a:custGeom>
            <a:avLst/>
            <a:gdLst>
              <a:gd name="connsiteX0" fmla="*/ 0 w 1219200"/>
              <a:gd name="connsiteY0" fmla="*/ 203204 h 1323490"/>
              <a:gd name="connsiteX1" fmla="*/ 203204 w 1219200"/>
              <a:gd name="connsiteY1" fmla="*/ 0 h 1323490"/>
              <a:gd name="connsiteX2" fmla="*/ 1015996 w 1219200"/>
              <a:gd name="connsiteY2" fmla="*/ 0 h 1323490"/>
              <a:gd name="connsiteX3" fmla="*/ 1219200 w 1219200"/>
              <a:gd name="connsiteY3" fmla="*/ 203204 h 1323490"/>
              <a:gd name="connsiteX4" fmla="*/ 1219200 w 1219200"/>
              <a:gd name="connsiteY4" fmla="*/ 1120286 h 1323490"/>
              <a:gd name="connsiteX5" fmla="*/ 1015996 w 1219200"/>
              <a:gd name="connsiteY5" fmla="*/ 1323490 h 1323490"/>
              <a:gd name="connsiteX6" fmla="*/ 203204 w 1219200"/>
              <a:gd name="connsiteY6" fmla="*/ 1323490 h 1323490"/>
              <a:gd name="connsiteX7" fmla="*/ 0 w 1219200"/>
              <a:gd name="connsiteY7" fmla="*/ 1120286 h 1323490"/>
              <a:gd name="connsiteX8" fmla="*/ 0 w 1219200"/>
              <a:gd name="connsiteY8" fmla="*/ 203204 h 13234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200" h="1323490">
                <a:moveTo>
                  <a:pt x="0" y="203204"/>
                </a:moveTo>
                <a:cubicBezTo>
                  <a:pt x="0" y="90978"/>
                  <a:pt x="90978" y="0"/>
                  <a:pt x="203204" y="0"/>
                </a:cubicBezTo>
                <a:lnTo>
                  <a:pt x="1015996" y="0"/>
                </a:lnTo>
                <a:cubicBezTo>
                  <a:pt x="1128222" y="0"/>
                  <a:pt x="1219200" y="90978"/>
                  <a:pt x="1219200" y="203204"/>
                </a:cubicBezTo>
                <a:lnTo>
                  <a:pt x="1219200" y="1120286"/>
                </a:lnTo>
                <a:cubicBezTo>
                  <a:pt x="1219200" y="1232512"/>
                  <a:pt x="1128222" y="1323490"/>
                  <a:pt x="1015996" y="1323490"/>
                </a:cubicBezTo>
                <a:lnTo>
                  <a:pt x="203204" y="1323490"/>
                </a:lnTo>
                <a:cubicBezTo>
                  <a:pt x="90978" y="1323490"/>
                  <a:pt x="0" y="1232512"/>
                  <a:pt x="0" y="1120286"/>
                </a:cubicBezTo>
                <a:lnTo>
                  <a:pt x="0" y="203204"/>
                </a:lnTo>
                <a:close/>
              </a:path>
            </a:pathLst>
          </a:custGeom>
          <a:ln>
            <a:solidFill>
              <a:schemeClr val="accent1">
                <a:lumMod val="75000"/>
                <a:lumOff val="25000"/>
              </a:schemeClr>
            </a:solidFill>
          </a:ln>
          <a:effectLst>
            <a:outerShdw blurRad="50800" dist="38100" dir="5400000" algn="t"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lIns="91440" tIns="140796" rIns="91440" bIns="140796" spcCol="1270" anchor="ctr"/>
          <a:lstStyle/>
          <a:p>
            <a:pPr algn="ctr" defTabSz="1422400">
              <a:lnSpc>
                <a:spcPct val="90000"/>
              </a:lnSpc>
              <a:spcAft>
                <a:spcPct val="35000"/>
              </a:spcAft>
              <a:defRPr/>
            </a:pPr>
            <a:r>
              <a:rPr lang="en-US" sz="1100" b="0" dirty="0"/>
              <a:t>Distributing</a:t>
            </a:r>
          </a:p>
        </p:txBody>
      </p:sp>
      <p:sp>
        <p:nvSpPr>
          <p:cNvPr id="22" name="Freeform 15">
            <a:extLst>
              <a:ext uri="{FF2B5EF4-FFF2-40B4-BE49-F238E27FC236}">
                <a16:creationId xmlns:a16="http://schemas.microsoft.com/office/drawing/2014/main" id="{92A8D0C1-9B07-6C0F-1BCB-2C4F2F129040}"/>
              </a:ext>
            </a:extLst>
          </p:cNvPr>
          <p:cNvSpPr/>
          <p:nvPr/>
        </p:nvSpPr>
        <p:spPr bwMode="auto">
          <a:xfrm>
            <a:off x="1522705" y="3849872"/>
            <a:ext cx="940130" cy="533400"/>
          </a:xfrm>
          <a:custGeom>
            <a:avLst/>
            <a:gdLst>
              <a:gd name="connsiteX0" fmla="*/ 0 w 1219200"/>
              <a:gd name="connsiteY0" fmla="*/ 203204 h 1323490"/>
              <a:gd name="connsiteX1" fmla="*/ 203204 w 1219200"/>
              <a:gd name="connsiteY1" fmla="*/ 0 h 1323490"/>
              <a:gd name="connsiteX2" fmla="*/ 1015996 w 1219200"/>
              <a:gd name="connsiteY2" fmla="*/ 0 h 1323490"/>
              <a:gd name="connsiteX3" fmla="*/ 1219200 w 1219200"/>
              <a:gd name="connsiteY3" fmla="*/ 203204 h 1323490"/>
              <a:gd name="connsiteX4" fmla="*/ 1219200 w 1219200"/>
              <a:gd name="connsiteY4" fmla="*/ 1120286 h 1323490"/>
              <a:gd name="connsiteX5" fmla="*/ 1015996 w 1219200"/>
              <a:gd name="connsiteY5" fmla="*/ 1323490 h 1323490"/>
              <a:gd name="connsiteX6" fmla="*/ 203204 w 1219200"/>
              <a:gd name="connsiteY6" fmla="*/ 1323490 h 1323490"/>
              <a:gd name="connsiteX7" fmla="*/ 0 w 1219200"/>
              <a:gd name="connsiteY7" fmla="*/ 1120286 h 1323490"/>
              <a:gd name="connsiteX8" fmla="*/ 0 w 1219200"/>
              <a:gd name="connsiteY8" fmla="*/ 203204 h 13234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200" h="1323490">
                <a:moveTo>
                  <a:pt x="0" y="203204"/>
                </a:moveTo>
                <a:cubicBezTo>
                  <a:pt x="0" y="90978"/>
                  <a:pt x="90978" y="0"/>
                  <a:pt x="203204" y="0"/>
                </a:cubicBezTo>
                <a:lnTo>
                  <a:pt x="1015996" y="0"/>
                </a:lnTo>
                <a:cubicBezTo>
                  <a:pt x="1128222" y="0"/>
                  <a:pt x="1219200" y="90978"/>
                  <a:pt x="1219200" y="203204"/>
                </a:cubicBezTo>
                <a:lnTo>
                  <a:pt x="1219200" y="1120286"/>
                </a:lnTo>
                <a:cubicBezTo>
                  <a:pt x="1219200" y="1232512"/>
                  <a:pt x="1128222" y="1323490"/>
                  <a:pt x="1015996" y="1323490"/>
                </a:cubicBezTo>
                <a:lnTo>
                  <a:pt x="203204" y="1323490"/>
                </a:lnTo>
                <a:cubicBezTo>
                  <a:pt x="90978" y="1323490"/>
                  <a:pt x="0" y="1232512"/>
                  <a:pt x="0" y="1120286"/>
                </a:cubicBezTo>
                <a:lnTo>
                  <a:pt x="0" y="203204"/>
                </a:lnTo>
                <a:close/>
              </a:path>
            </a:pathLst>
          </a:custGeom>
          <a:ln>
            <a:solidFill>
              <a:schemeClr val="accent1">
                <a:lumMod val="75000"/>
                <a:lumOff val="25000"/>
              </a:schemeClr>
            </a:solidFill>
            <a:prstDash val="dash"/>
          </a:ln>
          <a:effectLst>
            <a:outerShdw blurRad="50800" dist="38100" dir="5400000" algn="t"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lIns="140796" tIns="140796" rIns="140796" bIns="140796" spcCol="1270" anchor="ctr"/>
          <a:lstStyle/>
          <a:p>
            <a:pPr algn="ctr" defTabSz="1422400">
              <a:lnSpc>
                <a:spcPct val="90000"/>
              </a:lnSpc>
              <a:spcAft>
                <a:spcPct val="35000"/>
              </a:spcAft>
              <a:defRPr/>
            </a:pPr>
            <a:r>
              <a:rPr lang="en-US" sz="1100" b="0" dirty="0"/>
              <a:t>Controlled</a:t>
            </a:r>
          </a:p>
        </p:txBody>
      </p:sp>
      <p:sp>
        <p:nvSpPr>
          <p:cNvPr id="23" name="Oval 22">
            <a:extLst>
              <a:ext uri="{FF2B5EF4-FFF2-40B4-BE49-F238E27FC236}">
                <a16:creationId xmlns:a16="http://schemas.microsoft.com/office/drawing/2014/main" id="{258C8212-9D53-B2C3-4C25-46ABD391723E}"/>
              </a:ext>
            </a:extLst>
          </p:cNvPr>
          <p:cNvSpPr/>
          <p:nvPr/>
        </p:nvSpPr>
        <p:spPr>
          <a:xfrm>
            <a:off x="2583576" y="2922131"/>
            <a:ext cx="1169597" cy="506869"/>
          </a:xfrm>
          <a:prstGeom prst="ellipse">
            <a:avLst/>
          </a:prstGeom>
          <a:noFill/>
          <a:ln w="25400">
            <a:solidFill>
              <a:schemeClr val="accent1">
                <a:lumMod val="75000"/>
                <a:lumOff val="25000"/>
              </a:schemeClr>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000" dirty="0">
                <a:solidFill>
                  <a:schemeClr val="dk1"/>
                </a:solidFill>
              </a:rPr>
              <a:t>Shareholders</a:t>
            </a:r>
          </a:p>
        </p:txBody>
      </p:sp>
    </p:spTree>
    <p:extLst>
      <p:ext uri="{BB962C8B-B14F-4D97-AF65-F5344CB8AC3E}">
        <p14:creationId xmlns:p14="http://schemas.microsoft.com/office/powerpoint/2010/main" val="2676061790"/>
      </p:ext>
    </p:extLst>
  </p:cSld>
  <p:clrMapOvr>
    <a:masterClrMapping/>
  </p:clrMapOvr>
</p:sld>
</file>

<file path=ppt/slides/slide20.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A7A2E-27F4-E73F-154A-2E5051EE6D5F}"/>
              </a:ext>
            </a:extLst>
          </p:cNvPr>
          <p:cNvSpPr>
            <a:spLocks noGrp="1"/>
          </p:cNvSpPr>
          <p:nvPr>
            <p:ph type="title"/>
          </p:nvPr>
        </p:nvSpPr>
        <p:spPr/>
        <p:txBody>
          <a:bodyPr/>
          <a:lstStyle/>
          <a:p>
            <a:r>
              <a:rPr lang="en-US" sz="2800" b="1" dirty="0">
                <a:solidFill>
                  <a:srgbClr val="FF0000"/>
                </a:solidFill>
                <a:latin typeface="+mj-lt"/>
              </a:rPr>
              <a:t>Extracting Value or Reallocating Liabilities in a Spin-Off, cont’d</a:t>
            </a:r>
            <a:endParaRPr lang="en-US" sz="2800" dirty="0"/>
          </a:p>
        </p:txBody>
      </p:sp>
      <p:sp>
        <p:nvSpPr>
          <p:cNvPr id="3" name="Content Placeholder 2">
            <a:extLst>
              <a:ext uri="{FF2B5EF4-FFF2-40B4-BE49-F238E27FC236}">
                <a16:creationId xmlns:a16="http://schemas.microsoft.com/office/drawing/2014/main" id="{31DA9D90-7282-4496-6811-3A1DDAA94F0C}"/>
              </a:ext>
            </a:extLst>
          </p:cNvPr>
          <p:cNvSpPr>
            <a:spLocks noGrp="1"/>
          </p:cNvSpPr>
          <p:nvPr>
            <p:ph idx="1"/>
          </p:nvPr>
        </p:nvSpPr>
        <p:spPr/>
        <p:txBody>
          <a:bodyPr/>
          <a:lstStyle/>
          <a:p>
            <a:pPr>
              <a:buClrTx/>
            </a:pPr>
            <a:r>
              <a:rPr lang="en-US" sz="2400" dirty="0"/>
              <a:t>Example 4: Debt-for-Debt Swap with Controlled Securities</a:t>
            </a:r>
          </a:p>
          <a:p>
            <a:pPr>
              <a:buClrTx/>
            </a:pPr>
            <a:endParaRPr lang="en-US" sz="2400" dirty="0"/>
          </a:p>
        </p:txBody>
      </p:sp>
      <p:sp>
        <p:nvSpPr>
          <p:cNvPr id="4" name="Slide Number Placeholder 3">
            <a:extLst>
              <a:ext uri="{FF2B5EF4-FFF2-40B4-BE49-F238E27FC236}">
                <a16:creationId xmlns:a16="http://schemas.microsoft.com/office/drawing/2014/main" id="{9044A32E-0F8A-6EAA-722C-12BD524915E2}"/>
              </a:ext>
            </a:extLst>
          </p:cNvPr>
          <p:cNvSpPr>
            <a:spLocks noGrp="1"/>
          </p:cNvSpPr>
          <p:nvPr>
            <p:ph type="sldNum" sz="quarter" idx="4"/>
          </p:nvPr>
        </p:nvSpPr>
        <p:spPr/>
        <p:txBody>
          <a:bodyPr/>
          <a:lstStyle/>
          <a:p>
            <a:fld id="{2DDB3146-7E14-AF42-995F-1E34C89EE1DA}" type="slidenum">
              <a:rPr lang="en-US" smtClean="0"/>
              <a:pPr/>
              <a:t>20</a:t>
            </a:fld>
            <a:endParaRPr lang="en-US" dirty="0"/>
          </a:p>
        </p:txBody>
      </p:sp>
      <p:sp>
        <p:nvSpPr>
          <p:cNvPr id="6" name="object 5">
            <a:extLst>
              <a:ext uri="{FF2B5EF4-FFF2-40B4-BE49-F238E27FC236}">
                <a16:creationId xmlns:a16="http://schemas.microsoft.com/office/drawing/2014/main" id="{14B14C77-440F-F140-C2F6-3B8E0EBEF05B}"/>
              </a:ext>
            </a:extLst>
          </p:cNvPr>
          <p:cNvSpPr txBox="1"/>
          <p:nvPr/>
        </p:nvSpPr>
        <p:spPr>
          <a:xfrm>
            <a:off x="6294399" y="2461921"/>
            <a:ext cx="5357836" cy="3980229"/>
          </a:xfrm>
          <a:prstGeom prst="rect">
            <a:avLst/>
          </a:prstGeom>
        </p:spPr>
        <p:txBody>
          <a:bodyPr vert="horz" wrap="square" lIns="0" tIns="12355" rIns="0" bIns="0" rtlCol="0">
            <a:spAutoFit/>
          </a:bodyPr>
          <a:lstStyle/>
          <a:p>
            <a:pPr marL="12355" marR="144548">
              <a:spcBef>
                <a:spcPts val="97"/>
              </a:spcBef>
              <a:buSzPct val="85714"/>
              <a:tabLst>
                <a:tab pos="150726" algn="l"/>
              </a:tabLst>
            </a:pPr>
            <a:r>
              <a:rPr lang="en-US" sz="1800" b="1" dirty="0">
                <a:latin typeface="+mn-lt"/>
              </a:rPr>
              <a:t>Facts: </a:t>
            </a:r>
            <a:r>
              <a:rPr lang="en-US" sz="1800" dirty="0">
                <a:latin typeface="+mn-lt"/>
              </a:rPr>
              <a:t>Distributing is engaged in two lines of business, ATB1 and ATB2, each of which is actively conducted. ATB2 has </a:t>
            </a:r>
            <a:br>
              <a:rPr lang="en-US" sz="1800" dirty="0">
                <a:latin typeface="+mn-lt"/>
              </a:rPr>
            </a:br>
            <a:r>
              <a:rPr lang="en-US" sz="1800" dirty="0">
                <a:latin typeface="+mn-lt"/>
              </a:rPr>
              <a:t>basis of $100M, FMV of $400M</a:t>
            </a:r>
          </a:p>
          <a:p>
            <a:pPr marL="12355" marR="144548">
              <a:spcBef>
                <a:spcPts val="97"/>
              </a:spcBef>
              <a:buSzPct val="85714"/>
              <a:tabLst>
                <a:tab pos="150726" algn="l"/>
              </a:tabLst>
            </a:pPr>
            <a:endParaRPr lang="en-US" sz="1800" dirty="0">
              <a:latin typeface="+mn-lt"/>
            </a:endParaRPr>
          </a:p>
          <a:p>
            <a:pPr marL="12355" marR="144548">
              <a:spcBef>
                <a:spcPts val="97"/>
              </a:spcBef>
              <a:buSzPct val="85714"/>
              <a:tabLst>
                <a:tab pos="150726" algn="l"/>
              </a:tabLst>
            </a:pPr>
            <a:r>
              <a:rPr sz="1800" b="1" dirty="0">
                <a:latin typeface="+mn-lt"/>
              </a:rPr>
              <a:t>Step 1</a:t>
            </a:r>
            <a:r>
              <a:rPr sz="1800" dirty="0">
                <a:latin typeface="+mn-lt"/>
              </a:rPr>
              <a:t>: D</a:t>
            </a:r>
            <a:r>
              <a:rPr lang="en-US" sz="1800" dirty="0">
                <a:latin typeface="+mn-lt"/>
              </a:rPr>
              <a:t>istributing</a:t>
            </a:r>
            <a:r>
              <a:rPr sz="1800" dirty="0">
                <a:latin typeface="+mn-lt"/>
              </a:rPr>
              <a:t> contributes ATB 2 to C</a:t>
            </a:r>
            <a:r>
              <a:rPr lang="en-US" sz="1800" dirty="0">
                <a:latin typeface="+mn-lt"/>
              </a:rPr>
              <a:t>ontrolled</a:t>
            </a:r>
            <a:r>
              <a:rPr sz="1800" dirty="0">
                <a:latin typeface="+mn-lt"/>
              </a:rPr>
              <a:t> in exchange for $200M of C</a:t>
            </a:r>
            <a:r>
              <a:rPr lang="en-US" sz="1800" dirty="0">
                <a:latin typeface="+mn-lt"/>
              </a:rPr>
              <a:t>ontrolled</a:t>
            </a:r>
            <a:r>
              <a:rPr sz="1800" dirty="0">
                <a:latin typeface="+mn-lt"/>
              </a:rPr>
              <a:t> stock, $100M cash, and $100M  of C</a:t>
            </a:r>
            <a:r>
              <a:rPr lang="en-US" sz="1800" dirty="0">
                <a:latin typeface="+mn-lt"/>
              </a:rPr>
              <a:t>ontrolled</a:t>
            </a:r>
            <a:r>
              <a:rPr sz="1800" dirty="0">
                <a:latin typeface="+mn-lt"/>
              </a:rPr>
              <a:t> securities</a:t>
            </a:r>
            <a:r>
              <a:rPr lang="en-US" sz="1800" dirty="0">
                <a:latin typeface="+mn-lt"/>
              </a:rPr>
              <a:t>;</a:t>
            </a:r>
            <a:endParaRPr sz="1800" dirty="0">
              <a:latin typeface="+mn-lt"/>
            </a:endParaRPr>
          </a:p>
          <a:p>
            <a:pPr marL="12355" marR="4942">
              <a:spcBef>
                <a:spcPts val="486"/>
              </a:spcBef>
              <a:buSzPct val="80000"/>
              <a:tabLst>
                <a:tab pos="150726" algn="l"/>
              </a:tabLst>
            </a:pPr>
            <a:r>
              <a:rPr lang="en-US" sz="1800" b="1" dirty="0">
                <a:latin typeface="+mn-lt"/>
              </a:rPr>
              <a:t>Step 2</a:t>
            </a:r>
            <a:r>
              <a:rPr lang="en-US" sz="1800" dirty="0">
                <a:latin typeface="+mn-lt"/>
              </a:rPr>
              <a:t>; </a:t>
            </a:r>
            <a:r>
              <a:rPr sz="1800" dirty="0">
                <a:latin typeface="+mn-lt"/>
              </a:rPr>
              <a:t>D</a:t>
            </a:r>
            <a:r>
              <a:rPr lang="en-US" sz="1800" dirty="0">
                <a:latin typeface="+mn-lt"/>
              </a:rPr>
              <a:t>istributing</a:t>
            </a:r>
            <a:r>
              <a:rPr sz="1800" dirty="0">
                <a:latin typeface="+mn-lt"/>
              </a:rPr>
              <a:t> distributes C</a:t>
            </a:r>
            <a:r>
              <a:rPr lang="en-US" sz="1800" dirty="0">
                <a:latin typeface="+mn-lt"/>
              </a:rPr>
              <a:t>ontrolled</a:t>
            </a:r>
            <a:r>
              <a:rPr sz="1800" dirty="0">
                <a:latin typeface="+mn-lt"/>
              </a:rPr>
              <a:t> stock to D</a:t>
            </a:r>
            <a:r>
              <a:rPr lang="en-US" sz="1800" dirty="0">
                <a:latin typeface="+mn-lt"/>
              </a:rPr>
              <a:t>istributing</a:t>
            </a:r>
            <a:r>
              <a:rPr sz="1800" dirty="0">
                <a:latin typeface="+mn-lt"/>
              </a:rPr>
              <a:t>’s shareholders and repays Creditor using $100M cash, and $100M of C</a:t>
            </a:r>
            <a:r>
              <a:rPr lang="en-US" sz="1800" dirty="0">
                <a:latin typeface="+mn-lt"/>
              </a:rPr>
              <a:t>ontrolled</a:t>
            </a:r>
            <a:r>
              <a:rPr sz="1800" dirty="0">
                <a:latin typeface="+mn-lt"/>
              </a:rPr>
              <a:t> securities.</a:t>
            </a:r>
            <a:r>
              <a:rPr lang="en-US" sz="1800" dirty="0">
                <a:latin typeface="+mn-lt"/>
              </a:rPr>
              <a:t> Basis limitation does not apply to Controlled securities [and Distributing’s creditors need not hold Distributing securities]</a:t>
            </a:r>
          </a:p>
        </p:txBody>
      </p:sp>
      <p:sp>
        <p:nvSpPr>
          <p:cNvPr id="7" name="object 20">
            <a:extLst>
              <a:ext uri="{FF2B5EF4-FFF2-40B4-BE49-F238E27FC236}">
                <a16:creationId xmlns:a16="http://schemas.microsoft.com/office/drawing/2014/main" id="{325D4B2F-D023-58A0-5A44-CA27430BF906}"/>
              </a:ext>
            </a:extLst>
          </p:cNvPr>
          <p:cNvSpPr txBox="1"/>
          <p:nvPr/>
        </p:nvSpPr>
        <p:spPr>
          <a:xfrm>
            <a:off x="4754126" y="3409145"/>
            <a:ext cx="691034" cy="321500"/>
          </a:xfrm>
          <a:prstGeom prst="rect">
            <a:avLst/>
          </a:prstGeom>
        </p:spPr>
        <p:txBody>
          <a:bodyPr vert="horz" wrap="square" lIns="0" tIns="13591" rIns="0" bIns="0" rtlCol="0">
            <a:spAutoFit/>
          </a:bodyPr>
          <a:lstStyle/>
          <a:p>
            <a:pPr marL="12355">
              <a:spcBef>
                <a:spcPts val="107"/>
              </a:spcBef>
            </a:pPr>
            <a:r>
              <a:rPr sz="1000" b="1" spc="5" dirty="0">
                <a:latin typeface="+mj-lt"/>
                <a:cs typeface="Georgia"/>
              </a:rPr>
              <a:t>C</a:t>
            </a:r>
            <a:r>
              <a:rPr lang="en-US" sz="1000" b="1" spc="5" dirty="0">
                <a:latin typeface="+mj-lt"/>
                <a:cs typeface="Georgia"/>
              </a:rPr>
              <a:t>ontrolled</a:t>
            </a:r>
            <a:r>
              <a:rPr sz="1000" b="1" spc="-68" dirty="0">
                <a:latin typeface="+mj-lt"/>
                <a:cs typeface="Georgia"/>
              </a:rPr>
              <a:t> </a:t>
            </a:r>
            <a:r>
              <a:rPr sz="1000" b="1" dirty="0">
                <a:latin typeface="+mj-lt"/>
                <a:cs typeface="Georgia"/>
              </a:rPr>
              <a:t>stoc</a:t>
            </a:r>
            <a:r>
              <a:rPr lang="en-US" sz="1000" b="1" dirty="0">
                <a:latin typeface="+mj-lt"/>
                <a:cs typeface="Georgia"/>
              </a:rPr>
              <a:t>k</a:t>
            </a:r>
            <a:endParaRPr sz="1000" dirty="0">
              <a:latin typeface="+mj-lt"/>
              <a:cs typeface="Georgia"/>
            </a:endParaRPr>
          </a:p>
        </p:txBody>
      </p:sp>
      <p:sp>
        <p:nvSpPr>
          <p:cNvPr id="8" name="object 22">
            <a:extLst>
              <a:ext uri="{FF2B5EF4-FFF2-40B4-BE49-F238E27FC236}">
                <a16:creationId xmlns:a16="http://schemas.microsoft.com/office/drawing/2014/main" id="{528E0726-B5CB-513A-C079-3DEA5A4FF2DD}"/>
              </a:ext>
            </a:extLst>
          </p:cNvPr>
          <p:cNvSpPr txBox="1"/>
          <p:nvPr/>
        </p:nvSpPr>
        <p:spPr>
          <a:xfrm>
            <a:off x="2194563" y="3351062"/>
            <a:ext cx="817284" cy="717443"/>
          </a:xfrm>
          <a:prstGeom prst="rect">
            <a:avLst/>
          </a:prstGeom>
        </p:spPr>
        <p:txBody>
          <a:bodyPr vert="horz" wrap="square" lIns="0" tIns="13591" rIns="0" bIns="0" rtlCol="0">
            <a:spAutoFit/>
          </a:bodyPr>
          <a:lstStyle/>
          <a:p>
            <a:pPr algn="ctr">
              <a:spcBef>
                <a:spcPts val="107"/>
              </a:spcBef>
            </a:pPr>
            <a:r>
              <a:rPr sz="876" b="1" spc="5" dirty="0">
                <a:latin typeface="+mj-lt"/>
                <a:cs typeface="Georgia"/>
              </a:rPr>
              <a:t>$100M </a:t>
            </a:r>
            <a:r>
              <a:rPr sz="876" b="1" dirty="0">
                <a:latin typeface="+mj-lt"/>
                <a:cs typeface="Georgia"/>
              </a:rPr>
              <a:t>cash</a:t>
            </a:r>
            <a:r>
              <a:rPr sz="876" b="1" spc="-117" dirty="0">
                <a:latin typeface="+mj-lt"/>
                <a:cs typeface="Georgia"/>
              </a:rPr>
              <a:t> </a:t>
            </a:r>
            <a:r>
              <a:rPr sz="876" b="1" spc="5" dirty="0">
                <a:latin typeface="+mj-lt"/>
                <a:cs typeface="Georgia"/>
              </a:rPr>
              <a:t>+</a:t>
            </a:r>
            <a:endParaRPr sz="876" dirty="0">
              <a:latin typeface="+mj-lt"/>
              <a:cs typeface="Georgia"/>
            </a:endParaRPr>
          </a:p>
          <a:p>
            <a:pPr algn="ctr">
              <a:spcBef>
                <a:spcPts val="10"/>
              </a:spcBef>
            </a:pPr>
            <a:r>
              <a:rPr sz="876" b="1" spc="5" dirty="0">
                <a:latin typeface="+mj-lt"/>
                <a:cs typeface="Georgia"/>
              </a:rPr>
              <a:t>$100M </a:t>
            </a:r>
            <a:r>
              <a:rPr sz="876" b="1" dirty="0">
                <a:latin typeface="+mj-lt"/>
                <a:cs typeface="Georgia"/>
              </a:rPr>
              <a:t>secu</a:t>
            </a:r>
            <a:r>
              <a:rPr lang="en-US" sz="876" b="1" dirty="0">
                <a:latin typeface="+mj-lt"/>
                <a:cs typeface="Georgia"/>
              </a:rPr>
              <a:t>rities</a:t>
            </a:r>
            <a:endParaRPr sz="876" dirty="0">
              <a:latin typeface="+mj-lt"/>
              <a:cs typeface="Georgia"/>
            </a:endParaRPr>
          </a:p>
          <a:p>
            <a:pPr marL="32740" algn="ctr">
              <a:spcBef>
                <a:spcPts val="652"/>
              </a:spcBef>
            </a:pPr>
            <a:endParaRPr sz="1362" dirty="0">
              <a:cs typeface="Arial"/>
            </a:endParaRPr>
          </a:p>
        </p:txBody>
      </p:sp>
      <p:sp>
        <p:nvSpPr>
          <p:cNvPr id="9" name="object 23">
            <a:extLst>
              <a:ext uri="{FF2B5EF4-FFF2-40B4-BE49-F238E27FC236}">
                <a16:creationId xmlns:a16="http://schemas.microsoft.com/office/drawing/2014/main" id="{676C488E-1708-80D3-C518-01260A7B3A38}"/>
              </a:ext>
            </a:extLst>
          </p:cNvPr>
          <p:cNvSpPr txBox="1"/>
          <p:nvPr/>
        </p:nvSpPr>
        <p:spPr>
          <a:xfrm>
            <a:off x="2747392" y="4929314"/>
            <a:ext cx="507990" cy="167612"/>
          </a:xfrm>
          <a:prstGeom prst="rect">
            <a:avLst/>
          </a:prstGeom>
        </p:spPr>
        <p:txBody>
          <a:bodyPr vert="horz" wrap="square" lIns="0" tIns="13591" rIns="0" bIns="0" rtlCol="0">
            <a:spAutoFit/>
          </a:bodyPr>
          <a:lstStyle/>
          <a:p>
            <a:pPr marL="12355">
              <a:spcBef>
                <a:spcPts val="107"/>
              </a:spcBef>
            </a:pPr>
            <a:r>
              <a:rPr sz="1000" b="1" spc="5" dirty="0">
                <a:latin typeface="+mj-lt"/>
                <a:cs typeface="Georgia"/>
              </a:rPr>
              <a:t>ATB</a:t>
            </a:r>
            <a:r>
              <a:rPr sz="1000" b="1" spc="-78" dirty="0">
                <a:latin typeface="+mj-lt"/>
                <a:cs typeface="Georgia"/>
              </a:rPr>
              <a:t> </a:t>
            </a:r>
            <a:r>
              <a:rPr sz="1000" b="1" spc="5" dirty="0">
                <a:latin typeface="+mj-lt"/>
                <a:cs typeface="Georgia"/>
              </a:rPr>
              <a:t>2</a:t>
            </a:r>
            <a:endParaRPr sz="1000" dirty="0">
              <a:latin typeface="+mj-lt"/>
              <a:cs typeface="Georgia"/>
            </a:endParaRPr>
          </a:p>
        </p:txBody>
      </p:sp>
      <p:sp>
        <p:nvSpPr>
          <p:cNvPr id="10" name="object 27">
            <a:extLst>
              <a:ext uri="{FF2B5EF4-FFF2-40B4-BE49-F238E27FC236}">
                <a16:creationId xmlns:a16="http://schemas.microsoft.com/office/drawing/2014/main" id="{C045C3DE-C1DD-FFED-587C-9CA381B4689E}"/>
              </a:ext>
            </a:extLst>
          </p:cNvPr>
          <p:cNvSpPr txBox="1"/>
          <p:nvPr/>
        </p:nvSpPr>
        <p:spPr>
          <a:xfrm>
            <a:off x="4117450" y="4772434"/>
            <a:ext cx="1418275" cy="321500"/>
          </a:xfrm>
          <a:prstGeom prst="rect">
            <a:avLst/>
          </a:prstGeom>
        </p:spPr>
        <p:txBody>
          <a:bodyPr vert="horz" wrap="square" lIns="0" tIns="13591" rIns="0" bIns="0" rtlCol="0">
            <a:spAutoFit/>
          </a:bodyPr>
          <a:lstStyle/>
          <a:p>
            <a:pPr algn="ctr">
              <a:spcBef>
                <a:spcPts val="107"/>
              </a:spcBef>
            </a:pPr>
            <a:r>
              <a:rPr sz="1000" b="1" spc="5" dirty="0">
                <a:latin typeface="+mj-lt"/>
                <a:cs typeface="Georgia"/>
              </a:rPr>
              <a:t>C </a:t>
            </a:r>
            <a:r>
              <a:rPr sz="1000" b="1" dirty="0">
                <a:latin typeface="+mj-lt"/>
                <a:cs typeface="Georgia"/>
              </a:rPr>
              <a:t>stock </a:t>
            </a:r>
            <a:r>
              <a:rPr sz="1000" b="1" spc="5" dirty="0">
                <a:latin typeface="+mj-lt"/>
                <a:cs typeface="Georgia"/>
              </a:rPr>
              <a:t>+ $100 </a:t>
            </a:r>
            <a:r>
              <a:rPr sz="1000" b="1" dirty="0">
                <a:latin typeface="+mj-lt"/>
                <a:cs typeface="Georgia"/>
              </a:rPr>
              <a:t>cash</a:t>
            </a:r>
            <a:r>
              <a:rPr sz="1000" b="1" spc="-117" dirty="0">
                <a:latin typeface="+mj-lt"/>
                <a:cs typeface="Georgia"/>
              </a:rPr>
              <a:t> </a:t>
            </a:r>
            <a:r>
              <a:rPr sz="1000" b="1" spc="5" dirty="0">
                <a:latin typeface="+mj-lt"/>
                <a:cs typeface="Georgia"/>
              </a:rPr>
              <a:t>+</a:t>
            </a:r>
            <a:endParaRPr sz="1000" dirty="0">
              <a:latin typeface="+mj-lt"/>
              <a:cs typeface="Georgia"/>
            </a:endParaRPr>
          </a:p>
          <a:p>
            <a:pPr algn="ctr">
              <a:spcBef>
                <a:spcPts val="10"/>
              </a:spcBef>
            </a:pPr>
            <a:r>
              <a:rPr sz="1000" b="1" spc="5" dirty="0">
                <a:latin typeface="+mj-lt"/>
                <a:cs typeface="Georgia"/>
              </a:rPr>
              <a:t>$100 C</a:t>
            </a:r>
            <a:r>
              <a:rPr sz="1000" b="1" spc="-54" dirty="0">
                <a:latin typeface="+mj-lt"/>
                <a:cs typeface="Georgia"/>
              </a:rPr>
              <a:t> </a:t>
            </a:r>
            <a:r>
              <a:rPr sz="1000" b="1" dirty="0">
                <a:latin typeface="+mj-lt"/>
                <a:cs typeface="Georgia"/>
              </a:rPr>
              <a:t>securities</a:t>
            </a:r>
            <a:endParaRPr sz="1000" dirty="0">
              <a:latin typeface="+mj-lt"/>
              <a:cs typeface="Georgia"/>
            </a:endParaRPr>
          </a:p>
        </p:txBody>
      </p:sp>
      <p:cxnSp>
        <p:nvCxnSpPr>
          <p:cNvPr id="11" name="Connector: Curved 10">
            <a:extLst>
              <a:ext uri="{FF2B5EF4-FFF2-40B4-BE49-F238E27FC236}">
                <a16:creationId xmlns:a16="http://schemas.microsoft.com/office/drawing/2014/main" id="{32742B15-375E-38F8-43E7-51104E54E289}"/>
              </a:ext>
            </a:extLst>
          </p:cNvPr>
          <p:cNvCxnSpPr>
            <a:cxnSpLocks/>
            <a:stCxn id="21" idx="6"/>
            <a:endCxn id="16" idx="3"/>
          </p:cNvCxnSpPr>
          <p:nvPr/>
        </p:nvCxnSpPr>
        <p:spPr>
          <a:xfrm flipH="1">
            <a:off x="4269092" y="2730706"/>
            <a:ext cx="88352" cy="1456418"/>
          </a:xfrm>
          <a:prstGeom prst="curvedConnector3">
            <a:avLst>
              <a:gd name="adj1" fmla="val -258738"/>
            </a:avLst>
          </a:prstGeom>
          <a:ln>
            <a:prstDash val="dash"/>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2" name="Connector: Curved 71">
            <a:extLst>
              <a:ext uri="{FF2B5EF4-FFF2-40B4-BE49-F238E27FC236}">
                <a16:creationId xmlns:a16="http://schemas.microsoft.com/office/drawing/2014/main" id="{3450AD56-DA46-F642-3760-69EE94B9E15A}"/>
              </a:ext>
            </a:extLst>
          </p:cNvPr>
          <p:cNvCxnSpPr>
            <a:cxnSpLocks/>
          </p:cNvCxnSpPr>
          <p:nvPr/>
        </p:nvCxnSpPr>
        <p:spPr>
          <a:xfrm flipH="1">
            <a:off x="2227755" y="4199227"/>
            <a:ext cx="991345" cy="13018"/>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4" name="Connector: Curved 71">
            <a:extLst>
              <a:ext uri="{FF2B5EF4-FFF2-40B4-BE49-F238E27FC236}">
                <a16:creationId xmlns:a16="http://schemas.microsoft.com/office/drawing/2014/main" id="{20A11D16-1CD7-B814-BB85-B1EA49A3DE21}"/>
              </a:ext>
            </a:extLst>
          </p:cNvPr>
          <p:cNvCxnSpPr>
            <a:cxnSpLocks/>
          </p:cNvCxnSpPr>
          <p:nvPr/>
        </p:nvCxnSpPr>
        <p:spPr>
          <a:xfrm flipV="1">
            <a:off x="4046683" y="4512086"/>
            <a:ext cx="0" cy="1123618"/>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5" name="Connector: Curved 71">
            <a:extLst>
              <a:ext uri="{FF2B5EF4-FFF2-40B4-BE49-F238E27FC236}">
                <a16:creationId xmlns:a16="http://schemas.microsoft.com/office/drawing/2014/main" id="{6F2B0ED7-E135-1D11-11FE-B022453921A5}"/>
              </a:ext>
            </a:extLst>
          </p:cNvPr>
          <p:cNvCxnSpPr>
            <a:cxnSpLocks/>
          </p:cNvCxnSpPr>
          <p:nvPr/>
        </p:nvCxnSpPr>
        <p:spPr>
          <a:xfrm>
            <a:off x="3464299" y="4528455"/>
            <a:ext cx="0" cy="1090880"/>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B70A5B76-0026-453C-C558-EEADF6E16CD2}"/>
              </a:ext>
            </a:extLst>
          </p:cNvPr>
          <p:cNvSpPr/>
          <p:nvPr/>
        </p:nvSpPr>
        <p:spPr>
          <a:xfrm>
            <a:off x="3181376" y="3874513"/>
            <a:ext cx="1087716" cy="625222"/>
          </a:xfrm>
          <a:prstGeom prst="rect">
            <a:avLst/>
          </a:prstGeom>
          <a:solidFill>
            <a:schemeClr val="accent1">
              <a:lumMod val="20000"/>
              <a:lumOff val="80000"/>
            </a:schemeClr>
          </a:solidFill>
          <a:ln w="9525">
            <a:solidFill>
              <a:srgbClr val="355977"/>
            </a:solidFill>
            <a:miter lim="800000"/>
            <a:headEnd/>
            <a:tailEnd/>
          </a:ln>
          <a:effectLst/>
          <a:scene3d>
            <a:camera prst="orthographicFront"/>
            <a:lightRig rig="threePt" dir="t"/>
          </a:scene3d>
          <a:sp3d>
            <a:bevelT/>
          </a:sp3d>
        </p:spPr>
        <p:txBody>
          <a:bodyPr wrap="none" lIns="92465" tIns="46232" rIns="92465" bIns="46232" anchor="ctr"/>
          <a:lstStyle/>
          <a:p>
            <a:pPr algn="ctr" defTabSz="925821"/>
            <a:r>
              <a:rPr lang="en-US" sz="1391" dirty="0">
                <a:solidFill>
                  <a:srgbClr val="355977"/>
                </a:solidFill>
                <a:latin typeface="Arial"/>
              </a:rPr>
              <a:t>Distributing</a:t>
            </a:r>
          </a:p>
          <a:p>
            <a:pPr algn="ctr" defTabSz="925821"/>
            <a:endParaRPr lang="en-US" sz="1391" dirty="0">
              <a:solidFill>
                <a:srgbClr val="355977"/>
              </a:solidFill>
              <a:latin typeface="Arial"/>
            </a:endParaRPr>
          </a:p>
        </p:txBody>
      </p:sp>
      <p:sp>
        <p:nvSpPr>
          <p:cNvPr id="17" name="Rectangle 4">
            <a:extLst>
              <a:ext uri="{FF2B5EF4-FFF2-40B4-BE49-F238E27FC236}">
                <a16:creationId xmlns:a16="http://schemas.microsoft.com/office/drawing/2014/main" id="{425B3A9E-71FB-0048-D42B-206CE5BADE90}"/>
              </a:ext>
            </a:extLst>
          </p:cNvPr>
          <p:cNvSpPr>
            <a:spLocks noChangeArrowheads="1"/>
          </p:cNvSpPr>
          <p:nvPr/>
        </p:nvSpPr>
        <p:spPr bwMode="auto">
          <a:xfrm>
            <a:off x="3279010" y="5687159"/>
            <a:ext cx="1018061" cy="625222"/>
          </a:xfrm>
          <a:prstGeom prst="rect">
            <a:avLst/>
          </a:prstGeom>
          <a:solidFill>
            <a:schemeClr val="accent1">
              <a:lumMod val="20000"/>
              <a:lumOff val="80000"/>
            </a:schemeClr>
          </a:solidFill>
          <a:ln w="9525">
            <a:solidFill>
              <a:srgbClr val="355977"/>
            </a:solidFill>
            <a:miter lim="800000"/>
            <a:headEnd/>
            <a:tailEnd/>
          </a:ln>
          <a:effectLst/>
          <a:scene3d>
            <a:camera prst="orthographicFront"/>
            <a:lightRig rig="threePt" dir="t"/>
          </a:scene3d>
          <a:sp3d>
            <a:bevelT/>
          </a:sp3d>
        </p:spPr>
        <p:txBody>
          <a:bodyPr wrap="none" lIns="92465" tIns="46232" rIns="92465" bIns="46232" anchor="ctr"/>
          <a:lstStyle/>
          <a:p>
            <a:pPr algn="ctr" defTabSz="925821"/>
            <a:r>
              <a:rPr lang="en-US" sz="1391" dirty="0">
                <a:solidFill>
                  <a:srgbClr val="355977"/>
                </a:solidFill>
                <a:latin typeface="Arial"/>
              </a:rPr>
              <a:t>Controlled</a:t>
            </a:r>
          </a:p>
          <a:p>
            <a:pPr algn="ctr" defTabSz="925821"/>
            <a:endParaRPr lang="en-US" sz="1391" dirty="0">
              <a:solidFill>
                <a:srgbClr val="355977"/>
              </a:solidFill>
              <a:latin typeface="Arial"/>
            </a:endParaRPr>
          </a:p>
        </p:txBody>
      </p:sp>
      <p:cxnSp>
        <p:nvCxnSpPr>
          <p:cNvPr id="18" name="Straight Connector 17">
            <a:extLst>
              <a:ext uri="{FF2B5EF4-FFF2-40B4-BE49-F238E27FC236}">
                <a16:creationId xmlns:a16="http://schemas.microsoft.com/office/drawing/2014/main" id="{C8198661-CB6B-2CA4-762B-AD1D373D5C6C}"/>
              </a:ext>
            </a:extLst>
          </p:cNvPr>
          <p:cNvCxnSpPr/>
          <p:nvPr/>
        </p:nvCxnSpPr>
        <p:spPr>
          <a:xfrm>
            <a:off x="3731260" y="3064351"/>
            <a:ext cx="0" cy="802436"/>
          </a:xfrm>
          <a:prstGeom prst="line">
            <a:avLst/>
          </a:prstGeom>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EAFD68FE-90BF-8F68-C863-273C6E5D89CF}"/>
              </a:ext>
            </a:extLst>
          </p:cNvPr>
          <p:cNvSpPr txBox="1"/>
          <p:nvPr/>
        </p:nvSpPr>
        <p:spPr>
          <a:xfrm>
            <a:off x="3197339" y="4221459"/>
            <a:ext cx="533921" cy="261610"/>
          </a:xfrm>
          <a:prstGeom prst="rect">
            <a:avLst/>
          </a:prstGeom>
          <a:solidFill>
            <a:schemeClr val="accent1">
              <a:lumMod val="10000"/>
              <a:lumOff val="90000"/>
            </a:schemeClr>
          </a:solidFill>
          <a:ln>
            <a:solidFill>
              <a:schemeClr val="accent1"/>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1100" dirty="0"/>
              <a:t>ATB1</a:t>
            </a:r>
          </a:p>
        </p:txBody>
      </p:sp>
      <p:sp>
        <p:nvSpPr>
          <p:cNvPr id="20" name="TextBox 19">
            <a:extLst>
              <a:ext uri="{FF2B5EF4-FFF2-40B4-BE49-F238E27FC236}">
                <a16:creationId xmlns:a16="http://schemas.microsoft.com/office/drawing/2014/main" id="{DEE87C6D-309C-0D12-89B8-7AC142464C76}"/>
              </a:ext>
            </a:extLst>
          </p:cNvPr>
          <p:cNvSpPr txBox="1"/>
          <p:nvPr/>
        </p:nvSpPr>
        <p:spPr>
          <a:xfrm>
            <a:off x="3794760" y="5999770"/>
            <a:ext cx="503846" cy="246221"/>
          </a:xfrm>
          <a:prstGeom prst="rect">
            <a:avLst/>
          </a:prstGeom>
          <a:noFill/>
          <a:ln>
            <a:solidFill>
              <a:schemeClr val="accent1"/>
            </a:solidFill>
          </a:ln>
        </p:spPr>
        <p:txBody>
          <a:bodyPr wrap="square" rtlCol="0">
            <a:spAutoFit/>
          </a:bodyPr>
          <a:lstStyle/>
          <a:p>
            <a:r>
              <a:rPr lang="en-US" sz="1000" dirty="0"/>
              <a:t>ATB2</a:t>
            </a:r>
          </a:p>
        </p:txBody>
      </p:sp>
      <p:sp>
        <p:nvSpPr>
          <p:cNvPr id="21" name="Oval 20">
            <a:extLst>
              <a:ext uri="{FF2B5EF4-FFF2-40B4-BE49-F238E27FC236}">
                <a16:creationId xmlns:a16="http://schemas.microsoft.com/office/drawing/2014/main" id="{97A558D2-CEA3-C1FA-B293-FD8F20939329}"/>
              </a:ext>
            </a:extLst>
          </p:cNvPr>
          <p:cNvSpPr/>
          <p:nvPr/>
        </p:nvSpPr>
        <p:spPr>
          <a:xfrm>
            <a:off x="3117424" y="2421714"/>
            <a:ext cx="1240020" cy="617983"/>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defTabSz="1014685"/>
            <a:r>
              <a:rPr lang="en-US" sz="1200" dirty="0">
                <a:solidFill>
                  <a:prstClr val="white"/>
                </a:solidFill>
                <a:latin typeface="Arial"/>
              </a:rPr>
              <a:t>D S/Hs</a:t>
            </a:r>
          </a:p>
        </p:txBody>
      </p:sp>
      <p:cxnSp>
        <p:nvCxnSpPr>
          <p:cNvPr id="22" name="Straight Connector 21">
            <a:extLst>
              <a:ext uri="{FF2B5EF4-FFF2-40B4-BE49-F238E27FC236}">
                <a16:creationId xmlns:a16="http://schemas.microsoft.com/office/drawing/2014/main" id="{9154E66E-9270-2B9C-0A03-96E36363B966}"/>
              </a:ext>
            </a:extLst>
          </p:cNvPr>
          <p:cNvCxnSpPr>
            <a:cxnSpLocks/>
            <a:endCxn id="17" idx="0"/>
          </p:cNvCxnSpPr>
          <p:nvPr/>
        </p:nvCxnSpPr>
        <p:spPr>
          <a:xfrm>
            <a:off x="3788041" y="4528455"/>
            <a:ext cx="0" cy="1158704"/>
          </a:xfrm>
          <a:prstGeom prst="line">
            <a:avLst/>
          </a:prstGeom>
        </p:spPr>
        <p:style>
          <a:lnRef idx="1">
            <a:schemeClr val="accent1"/>
          </a:lnRef>
          <a:fillRef idx="0">
            <a:schemeClr val="accent1"/>
          </a:fillRef>
          <a:effectRef idx="0">
            <a:schemeClr val="accent1"/>
          </a:effectRef>
          <a:fontRef idx="minor">
            <a:schemeClr val="tx1"/>
          </a:fontRef>
        </p:style>
      </p:cxnSp>
      <p:sp>
        <p:nvSpPr>
          <p:cNvPr id="23" name="AutoShape 34">
            <a:extLst>
              <a:ext uri="{FF2B5EF4-FFF2-40B4-BE49-F238E27FC236}">
                <a16:creationId xmlns:a16="http://schemas.microsoft.com/office/drawing/2014/main" id="{009589BE-DF06-9510-9213-C8B109F12860}"/>
              </a:ext>
            </a:extLst>
          </p:cNvPr>
          <p:cNvSpPr>
            <a:spLocks noChangeAspect="1" noChangeArrowheads="1"/>
          </p:cNvSpPr>
          <p:nvPr/>
        </p:nvSpPr>
        <p:spPr bwMode="auto">
          <a:xfrm>
            <a:off x="3023170" y="5176608"/>
            <a:ext cx="147635" cy="155540"/>
          </a:xfrm>
          <a:prstGeom prst="flowChartConnector">
            <a:avLst/>
          </a:prstGeom>
          <a:solidFill>
            <a:schemeClr val="accent1"/>
          </a:solidFill>
          <a:ln w="19050">
            <a:solidFill>
              <a:schemeClr val="bg1">
                <a:lumMod val="75000"/>
              </a:schemeClr>
            </a:solidFill>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defTabSz="1014685"/>
            <a:r>
              <a:rPr lang="en-US" sz="803" dirty="0">
                <a:solidFill>
                  <a:prstClr val="white"/>
                </a:solidFill>
                <a:latin typeface="Arial"/>
              </a:rPr>
              <a:t>1</a:t>
            </a:r>
          </a:p>
        </p:txBody>
      </p:sp>
      <p:sp>
        <p:nvSpPr>
          <p:cNvPr id="24" name="AutoShape 34">
            <a:extLst>
              <a:ext uri="{FF2B5EF4-FFF2-40B4-BE49-F238E27FC236}">
                <a16:creationId xmlns:a16="http://schemas.microsoft.com/office/drawing/2014/main" id="{B7BE7D15-DA69-7699-5C2B-2809B275E3BD}"/>
              </a:ext>
            </a:extLst>
          </p:cNvPr>
          <p:cNvSpPr>
            <a:spLocks noChangeAspect="1" noChangeArrowheads="1"/>
          </p:cNvSpPr>
          <p:nvPr/>
        </p:nvSpPr>
        <p:spPr bwMode="auto">
          <a:xfrm>
            <a:off x="4313268" y="5220838"/>
            <a:ext cx="147635" cy="155540"/>
          </a:xfrm>
          <a:prstGeom prst="flowChartConnector">
            <a:avLst/>
          </a:prstGeom>
          <a:solidFill>
            <a:schemeClr val="accent1"/>
          </a:solidFill>
          <a:ln w="19050">
            <a:solidFill>
              <a:schemeClr val="bg1">
                <a:lumMod val="75000"/>
              </a:schemeClr>
            </a:solidFill>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defTabSz="1014685"/>
            <a:r>
              <a:rPr lang="en-US" sz="803" dirty="0">
                <a:solidFill>
                  <a:prstClr val="white"/>
                </a:solidFill>
                <a:latin typeface="Arial"/>
              </a:rPr>
              <a:t>1</a:t>
            </a:r>
          </a:p>
        </p:txBody>
      </p:sp>
      <p:sp>
        <p:nvSpPr>
          <p:cNvPr id="25" name="AutoShape 34">
            <a:extLst>
              <a:ext uri="{FF2B5EF4-FFF2-40B4-BE49-F238E27FC236}">
                <a16:creationId xmlns:a16="http://schemas.microsoft.com/office/drawing/2014/main" id="{E088DBF3-051D-2022-BDB4-F0B719C30B31}"/>
              </a:ext>
            </a:extLst>
          </p:cNvPr>
          <p:cNvSpPr>
            <a:spLocks noChangeAspect="1" noChangeArrowheads="1"/>
          </p:cNvSpPr>
          <p:nvPr/>
        </p:nvSpPr>
        <p:spPr bwMode="auto">
          <a:xfrm>
            <a:off x="2722902" y="3911737"/>
            <a:ext cx="147635" cy="155540"/>
          </a:xfrm>
          <a:prstGeom prst="flowChartConnector">
            <a:avLst/>
          </a:prstGeom>
          <a:solidFill>
            <a:schemeClr val="accent1"/>
          </a:solidFill>
          <a:ln w="19050">
            <a:solidFill>
              <a:schemeClr val="bg1">
                <a:lumMod val="75000"/>
              </a:schemeClr>
            </a:solidFill>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defTabSz="1014685"/>
            <a:r>
              <a:rPr lang="en-US" sz="803" dirty="0">
                <a:solidFill>
                  <a:prstClr val="white"/>
                </a:solidFill>
                <a:latin typeface="Arial"/>
              </a:rPr>
              <a:t>2</a:t>
            </a:r>
          </a:p>
        </p:txBody>
      </p:sp>
      <p:sp>
        <p:nvSpPr>
          <p:cNvPr id="26" name="AutoShape 34">
            <a:extLst>
              <a:ext uri="{FF2B5EF4-FFF2-40B4-BE49-F238E27FC236}">
                <a16:creationId xmlns:a16="http://schemas.microsoft.com/office/drawing/2014/main" id="{FFAB7A64-2F2B-1F7E-751B-145607BA4388}"/>
              </a:ext>
            </a:extLst>
          </p:cNvPr>
          <p:cNvSpPr>
            <a:spLocks noChangeAspect="1" noChangeArrowheads="1"/>
          </p:cNvSpPr>
          <p:nvPr/>
        </p:nvSpPr>
        <p:spPr bwMode="auto">
          <a:xfrm>
            <a:off x="4721860" y="3216751"/>
            <a:ext cx="147635" cy="155540"/>
          </a:xfrm>
          <a:prstGeom prst="flowChartConnector">
            <a:avLst/>
          </a:prstGeom>
          <a:solidFill>
            <a:schemeClr val="accent1"/>
          </a:solidFill>
          <a:ln w="19050">
            <a:solidFill>
              <a:schemeClr val="bg1">
                <a:lumMod val="75000"/>
              </a:schemeClr>
            </a:solidFill>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defTabSz="1014685"/>
            <a:r>
              <a:rPr lang="en-US" sz="803" dirty="0">
                <a:solidFill>
                  <a:prstClr val="white"/>
                </a:solidFill>
                <a:latin typeface="Arial"/>
              </a:rPr>
              <a:t>2</a:t>
            </a:r>
          </a:p>
        </p:txBody>
      </p:sp>
      <p:cxnSp>
        <p:nvCxnSpPr>
          <p:cNvPr id="28" name="Straight Connector 27">
            <a:extLst>
              <a:ext uri="{FF2B5EF4-FFF2-40B4-BE49-F238E27FC236}">
                <a16:creationId xmlns:a16="http://schemas.microsoft.com/office/drawing/2014/main" id="{C8A32329-1419-B444-FE1A-BA08314F1316}"/>
              </a:ext>
            </a:extLst>
          </p:cNvPr>
          <p:cNvCxnSpPr/>
          <p:nvPr/>
        </p:nvCxnSpPr>
        <p:spPr bwMode="auto">
          <a:xfrm>
            <a:off x="5709920" y="2560320"/>
            <a:ext cx="0" cy="3796030"/>
          </a:xfrm>
          <a:prstGeom prst="line">
            <a:avLst/>
          </a:prstGeom>
          <a:solidFill>
            <a:schemeClr val="accent1"/>
          </a:solidFill>
          <a:ln w="28575" cap="flat" cmpd="sng" algn="ctr">
            <a:solidFill>
              <a:schemeClr val="tx1"/>
            </a:solidFill>
            <a:prstDash val="solid"/>
            <a:round/>
            <a:headEnd type="none" w="sm" len="sm"/>
            <a:tailEnd type="none" w="sm" len="sm"/>
          </a:ln>
          <a:effectLst/>
        </p:spPr>
      </p:cxnSp>
      <p:sp>
        <p:nvSpPr>
          <p:cNvPr id="29" name="Oval 28">
            <a:extLst>
              <a:ext uri="{FF2B5EF4-FFF2-40B4-BE49-F238E27FC236}">
                <a16:creationId xmlns:a16="http://schemas.microsoft.com/office/drawing/2014/main" id="{8B2C93D1-AF69-9CDF-7E21-31F7CBFF140F}"/>
              </a:ext>
            </a:extLst>
          </p:cNvPr>
          <p:cNvSpPr/>
          <p:nvPr/>
        </p:nvSpPr>
        <p:spPr>
          <a:xfrm>
            <a:off x="898315" y="3836747"/>
            <a:ext cx="1240020" cy="617983"/>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defTabSz="1014685"/>
            <a:r>
              <a:rPr lang="en-US" sz="1200" dirty="0">
                <a:solidFill>
                  <a:prstClr val="white"/>
                </a:solidFill>
                <a:latin typeface="Arial"/>
              </a:rPr>
              <a:t>Creditor</a:t>
            </a:r>
          </a:p>
        </p:txBody>
      </p:sp>
    </p:spTree>
    <p:extLst>
      <p:ext uri="{BB962C8B-B14F-4D97-AF65-F5344CB8AC3E}">
        <p14:creationId xmlns:p14="http://schemas.microsoft.com/office/powerpoint/2010/main" val="851408939"/>
      </p:ext>
    </p:extLst>
  </p:cSld>
  <p:clrMapOvr>
    <a:masterClrMapping/>
  </p:clrMapOvr>
</p:sld>
</file>

<file path=ppt/slides/slide2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A1DE9-7E93-FF2E-AF52-5CE31DEA35AB}"/>
              </a:ext>
            </a:extLst>
          </p:cNvPr>
          <p:cNvSpPr>
            <a:spLocks noGrp="1"/>
          </p:cNvSpPr>
          <p:nvPr>
            <p:ph type="title"/>
          </p:nvPr>
        </p:nvSpPr>
        <p:spPr/>
        <p:txBody>
          <a:bodyPr/>
          <a:lstStyle/>
          <a:p>
            <a:r>
              <a:rPr lang="en-US" sz="2800" b="1" dirty="0">
                <a:solidFill>
                  <a:srgbClr val="FF0000"/>
                </a:solidFill>
                <a:latin typeface="+mj-lt"/>
              </a:rPr>
              <a:t>Extracting Value or Reallocating Liabilities in a Spin-Off, cont’d</a:t>
            </a:r>
            <a:endParaRPr lang="en-US" sz="2800" dirty="0"/>
          </a:p>
        </p:txBody>
      </p:sp>
      <p:sp>
        <p:nvSpPr>
          <p:cNvPr id="3" name="Content Placeholder 2">
            <a:extLst>
              <a:ext uri="{FF2B5EF4-FFF2-40B4-BE49-F238E27FC236}">
                <a16:creationId xmlns:a16="http://schemas.microsoft.com/office/drawing/2014/main" id="{385C44A3-DF53-FA47-C8A4-6BA3E6AA04E1}"/>
              </a:ext>
            </a:extLst>
          </p:cNvPr>
          <p:cNvSpPr>
            <a:spLocks noGrp="1"/>
          </p:cNvSpPr>
          <p:nvPr>
            <p:ph idx="1"/>
          </p:nvPr>
        </p:nvSpPr>
        <p:spPr/>
        <p:txBody>
          <a:bodyPr/>
          <a:lstStyle/>
          <a:p>
            <a:pPr>
              <a:buClr>
                <a:schemeClr val="tx1"/>
              </a:buClr>
            </a:pPr>
            <a:r>
              <a:rPr lang="en-US" sz="2400" dirty="0"/>
              <a:t>Example 5: Intermediated Debt-for-Debt Swap</a:t>
            </a:r>
          </a:p>
          <a:p>
            <a:pPr marL="0" indent="0">
              <a:buClr>
                <a:schemeClr val="tx1"/>
              </a:buClr>
              <a:buNone/>
            </a:pPr>
            <a:endParaRPr lang="en-US" sz="2400" dirty="0"/>
          </a:p>
        </p:txBody>
      </p:sp>
      <p:sp>
        <p:nvSpPr>
          <p:cNvPr id="4" name="Slide Number Placeholder 3">
            <a:extLst>
              <a:ext uri="{FF2B5EF4-FFF2-40B4-BE49-F238E27FC236}">
                <a16:creationId xmlns:a16="http://schemas.microsoft.com/office/drawing/2014/main" id="{70EB3965-0CC0-63E8-1985-354352B2D04B}"/>
              </a:ext>
            </a:extLst>
          </p:cNvPr>
          <p:cNvSpPr>
            <a:spLocks noGrp="1"/>
          </p:cNvSpPr>
          <p:nvPr>
            <p:ph type="sldNum" sz="quarter" idx="4"/>
          </p:nvPr>
        </p:nvSpPr>
        <p:spPr/>
        <p:txBody>
          <a:bodyPr/>
          <a:lstStyle/>
          <a:p>
            <a:fld id="{2DDB3146-7E14-AF42-995F-1E34C89EE1DA}" type="slidenum">
              <a:rPr lang="en-US" smtClean="0"/>
              <a:pPr/>
              <a:t>21</a:t>
            </a:fld>
            <a:endParaRPr lang="en-US" dirty="0"/>
          </a:p>
        </p:txBody>
      </p:sp>
      <p:sp>
        <p:nvSpPr>
          <p:cNvPr id="5" name="object 4">
            <a:extLst>
              <a:ext uri="{FF2B5EF4-FFF2-40B4-BE49-F238E27FC236}">
                <a16:creationId xmlns:a16="http://schemas.microsoft.com/office/drawing/2014/main" id="{B341455B-457B-FABC-DA54-66406732A967}"/>
              </a:ext>
            </a:extLst>
          </p:cNvPr>
          <p:cNvSpPr/>
          <p:nvPr/>
        </p:nvSpPr>
        <p:spPr>
          <a:xfrm>
            <a:off x="5600310" y="2431238"/>
            <a:ext cx="32123" cy="4516372"/>
          </a:xfrm>
          <a:custGeom>
            <a:avLst/>
            <a:gdLst/>
            <a:ahLst/>
            <a:cxnLst/>
            <a:rect l="l" t="t" r="r" b="b"/>
            <a:pathLst>
              <a:path w="33020" h="4642484">
                <a:moveTo>
                  <a:pt x="0" y="4642485"/>
                </a:moveTo>
                <a:lnTo>
                  <a:pt x="32461" y="0"/>
                </a:lnTo>
              </a:path>
            </a:pathLst>
          </a:custGeom>
          <a:ln w="19811">
            <a:solidFill>
              <a:srgbClr val="000000"/>
            </a:solidFill>
          </a:ln>
        </p:spPr>
        <p:txBody>
          <a:bodyPr wrap="square" lIns="0" tIns="0" rIns="0" bIns="0" rtlCol="0"/>
          <a:lstStyle/>
          <a:p>
            <a:endParaRPr sz="2043" dirty="0"/>
          </a:p>
        </p:txBody>
      </p:sp>
      <p:sp>
        <p:nvSpPr>
          <p:cNvPr id="6" name="object 5">
            <a:extLst>
              <a:ext uri="{FF2B5EF4-FFF2-40B4-BE49-F238E27FC236}">
                <a16:creationId xmlns:a16="http://schemas.microsoft.com/office/drawing/2014/main" id="{5DE12B80-47B3-4200-76B2-07A0CED4AD13}"/>
              </a:ext>
            </a:extLst>
          </p:cNvPr>
          <p:cNvSpPr txBox="1"/>
          <p:nvPr/>
        </p:nvSpPr>
        <p:spPr>
          <a:xfrm>
            <a:off x="6102803" y="2466174"/>
            <a:ext cx="5110452" cy="4000747"/>
          </a:xfrm>
          <a:prstGeom prst="rect">
            <a:avLst/>
          </a:prstGeom>
        </p:spPr>
        <p:txBody>
          <a:bodyPr vert="horz" wrap="square" lIns="0" tIns="12355" rIns="0" bIns="0" rtlCol="0">
            <a:spAutoFit/>
          </a:bodyPr>
          <a:lstStyle/>
          <a:p>
            <a:pPr marL="0" marR="144548" lvl="1" defTabSz="954412" fontAlgn="base">
              <a:spcBef>
                <a:spcPts val="97"/>
              </a:spcBef>
              <a:spcAft>
                <a:spcPts val="438"/>
              </a:spcAft>
              <a:buClr>
                <a:srgbClr val="3A5C7E"/>
              </a:buClr>
              <a:buSzPct val="85714"/>
              <a:tabLst>
                <a:tab pos="150726" algn="l"/>
              </a:tabLst>
            </a:pPr>
            <a:r>
              <a:rPr lang="en-US" b="1" dirty="0">
                <a:latin typeface="+mn-lt"/>
              </a:rPr>
              <a:t>Facts: </a:t>
            </a:r>
            <a:r>
              <a:rPr lang="en-US" dirty="0">
                <a:latin typeface="+mn-lt"/>
              </a:rPr>
              <a:t>Distributing is engaged in two lines of business, ATB1 and ATB2, each of which is actively conducted. ATB2 has basis of $100M, FMV of $400M</a:t>
            </a:r>
          </a:p>
          <a:p>
            <a:pPr marL="0" marR="144548" lvl="1" defTabSz="954412" fontAlgn="base">
              <a:spcBef>
                <a:spcPts val="97"/>
              </a:spcBef>
              <a:spcAft>
                <a:spcPts val="438"/>
              </a:spcAft>
              <a:buClr>
                <a:srgbClr val="3A5C7E"/>
              </a:buClr>
              <a:buSzPct val="85714"/>
              <a:tabLst>
                <a:tab pos="150726" algn="l"/>
              </a:tabLst>
            </a:pPr>
            <a:r>
              <a:rPr b="1" dirty="0">
                <a:latin typeface="+mn-lt"/>
              </a:rPr>
              <a:t>Step 1</a:t>
            </a:r>
            <a:r>
              <a:rPr dirty="0">
                <a:latin typeface="+mn-lt"/>
              </a:rPr>
              <a:t>: </a:t>
            </a:r>
            <a:r>
              <a:rPr lang="en-US" dirty="0">
                <a:latin typeface="+mn-lt"/>
              </a:rPr>
              <a:t>As part of a plan, investment bank purchases Distributing debt from creditors and holds the debt for its own account. After a sufficient period of time, investment bank enters into an agreement with Distributing to accept Controlled securities in retirement of the Distributing debt.</a:t>
            </a:r>
            <a:endParaRPr dirty="0">
              <a:latin typeface="+mn-lt"/>
            </a:endParaRPr>
          </a:p>
          <a:p>
            <a:pPr marL="0" marR="4942" lvl="1" defTabSz="954412" fontAlgn="base">
              <a:spcBef>
                <a:spcPts val="486"/>
              </a:spcBef>
              <a:spcAft>
                <a:spcPts val="438"/>
              </a:spcAft>
              <a:buClr>
                <a:srgbClr val="3A5C7E"/>
              </a:buClr>
              <a:buSzPct val="80000"/>
              <a:tabLst>
                <a:tab pos="150726" algn="l"/>
              </a:tabLst>
            </a:pPr>
            <a:r>
              <a:rPr lang="en-US" b="1" dirty="0">
                <a:latin typeface="+mn-lt"/>
              </a:rPr>
              <a:t>Step 2</a:t>
            </a:r>
            <a:r>
              <a:rPr lang="en-US" dirty="0">
                <a:latin typeface="+mn-lt"/>
              </a:rPr>
              <a:t>:</a:t>
            </a:r>
            <a:r>
              <a:rPr lang="en-US" b="1" dirty="0">
                <a:latin typeface="+mn-lt"/>
              </a:rPr>
              <a:t> </a:t>
            </a:r>
            <a:r>
              <a:rPr lang="en-US" dirty="0">
                <a:latin typeface="+mn-lt"/>
              </a:rPr>
              <a:t>Distributing contributes ATB2 to Controlled in exchange for $200M of Controlled stock and $ 200M of Controlled securities.</a:t>
            </a:r>
          </a:p>
          <a:p>
            <a:pPr marL="0" marR="4942" lvl="1" defTabSz="954412" fontAlgn="base">
              <a:spcBef>
                <a:spcPts val="486"/>
              </a:spcBef>
              <a:spcAft>
                <a:spcPts val="438"/>
              </a:spcAft>
              <a:buClr>
                <a:srgbClr val="3A5C7E"/>
              </a:buClr>
              <a:buSzPct val="80000"/>
              <a:tabLst>
                <a:tab pos="150726" algn="l"/>
              </a:tabLst>
            </a:pPr>
            <a:r>
              <a:rPr lang="en-US" b="1" dirty="0">
                <a:latin typeface="+mn-lt"/>
              </a:rPr>
              <a:t>Step 3</a:t>
            </a:r>
            <a:r>
              <a:rPr lang="en-US" dirty="0">
                <a:latin typeface="+mn-lt"/>
              </a:rPr>
              <a:t>: Distributing distributes Controlled stock to Distributing’s shareholders and repays investment bank using $ 200M of C securities.</a:t>
            </a:r>
          </a:p>
        </p:txBody>
      </p:sp>
      <p:sp>
        <p:nvSpPr>
          <p:cNvPr id="7" name="object 20">
            <a:extLst>
              <a:ext uri="{FF2B5EF4-FFF2-40B4-BE49-F238E27FC236}">
                <a16:creationId xmlns:a16="http://schemas.microsoft.com/office/drawing/2014/main" id="{CCA58E9F-84B6-2AA4-635E-7E87394B1EC7}"/>
              </a:ext>
            </a:extLst>
          </p:cNvPr>
          <p:cNvSpPr txBox="1"/>
          <p:nvPr/>
        </p:nvSpPr>
        <p:spPr>
          <a:xfrm>
            <a:off x="4266446" y="3358345"/>
            <a:ext cx="737423" cy="321500"/>
          </a:xfrm>
          <a:prstGeom prst="rect">
            <a:avLst/>
          </a:prstGeom>
        </p:spPr>
        <p:txBody>
          <a:bodyPr vert="horz" wrap="square" lIns="0" tIns="13591" rIns="0" bIns="0" rtlCol="0">
            <a:spAutoFit/>
          </a:bodyPr>
          <a:lstStyle/>
          <a:p>
            <a:pPr marL="12355">
              <a:spcBef>
                <a:spcPts val="107"/>
              </a:spcBef>
            </a:pPr>
            <a:r>
              <a:rPr sz="1000" b="1" spc="5" dirty="0">
                <a:latin typeface="+mn-lt"/>
                <a:cs typeface="Georgia"/>
              </a:rPr>
              <a:t>C</a:t>
            </a:r>
            <a:r>
              <a:rPr lang="en-US" sz="1000" b="1" spc="5" dirty="0">
                <a:latin typeface="+mn-lt"/>
                <a:cs typeface="Georgia"/>
              </a:rPr>
              <a:t>ontrolled</a:t>
            </a:r>
            <a:r>
              <a:rPr sz="1000" b="1" spc="-68" dirty="0">
                <a:latin typeface="+mn-lt"/>
                <a:cs typeface="Georgia"/>
              </a:rPr>
              <a:t> </a:t>
            </a:r>
            <a:r>
              <a:rPr sz="1000" b="1" dirty="0">
                <a:latin typeface="+mn-lt"/>
                <a:cs typeface="Georgia"/>
              </a:rPr>
              <a:t>stock</a:t>
            </a:r>
            <a:endParaRPr sz="1000" dirty="0">
              <a:latin typeface="+mn-lt"/>
              <a:cs typeface="Georgia"/>
            </a:endParaRPr>
          </a:p>
        </p:txBody>
      </p:sp>
      <p:sp>
        <p:nvSpPr>
          <p:cNvPr id="8" name="object 22">
            <a:extLst>
              <a:ext uri="{FF2B5EF4-FFF2-40B4-BE49-F238E27FC236}">
                <a16:creationId xmlns:a16="http://schemas.microsoft.com/office/drawing/2014/main" id="{05783AC2-F7B7-E400-97A1-3EAD29040EBC}"/>
              </a:ext>
            </a:extLst>
          </p:cNvPr>
          <p:cNvSpPr txBox="1"/>
          <p:nvPr/>
        </p:nvSpPr>
        <p:spPr>
          <a:xfrm>
            <a:off x="1827105" y="3365623"/>
            <a:ext cx="817284" cy="620878"/>
          </a:xfrm>
          <a:prstGeom prst="rect">
            <a:avLst/>
          </a:prstGeom>
        </p:spPr>
        <p:txBody>
          <a:bodyPr vert="horz" wrap="square" lIns="0" tIns="13591" rIns="0" bIns="0" rtlCol="0">
            <a:spAutoFit/>
          </a:bodyPr>
          <a:lstStyle/>
          <a:p>
            <a:pPr algn="ctr">
              <a:spcBef>
                <a:spcPts val="107"/>
              </a:spcBef>
            </a:pPr>
            <a:r>
              <a:rPr lang="en-US" sz="1000" b="1" spc="5" dirty="0">
                <a:latin typeface="+mj-lt"/>
                <a:cs typeface="Georgia"/>
              </a:rPr>
              <a:t>$200M C</a:t>
            </a:r>
            <a:r>
              <a:rPr sz="1000" b="1" spc="5" dirty="0">
                <a:latin typeface="+mj-lt"/>
                <a:cs typeface="Georgia"/>
              </a:rPr>
              <a:t> </a:t>
            </a:r>
            <a:r>
              <a:rPr sz="1000" b="1" dirty="0">
                <a:latin typeface="+mj-lt"/>
                <a:cs typeface="Georgia"/>
              </a:rPr>
              <a:t>secu</a:t>
            </a:r>
            <a:r>
              <a:rPr lang="en-US" sz="1000" b="1" dirty="0">
                <a:latin typeface="+mj-lt"/>
                <a:cs typeface="Georgia"/>
              </a:rPr>
              <a:t>rities</a:t>
            </a:r>
            <a:endParaRPr sz="1000" dirty="0">
              <a:latin typeface="+mj-lt"/>
              <a:cs typeface="Georgia"/>
            </a:endParaRPr>
          </a:p>
          <a:p>
            <a:pPr marL="32740" algn="ctr">
              <a:spcBef>
                <a:spcPts val="652"/>
              </a:spcBef>
            </a:pPr>
            <a:endParaRPr sz="1362" dirty="0">
              <a:cs typeface="Arial"/>
            </a:endParaRPr>
          </a:p>
        </p:txBody>
      </p:sp>
      <p:sp>
        <p:nvSpPr>
          <p:cNvPr id="9" name="object 23">
            <a:extLst>
              <a:ext uri="{FF2B5EF4-FFF2-40B4-BE49-F238E27FC236}">
                <a16:creationId xmlns:a16="http://schemas.microsoft.com/office/drawing/2014/main" id="{5222D82A-5F3C-F4A3-D52C-7D43B1DD4EA2}"/>
              </a:ext>
            </a:extLst>
          </p:cNvPr>
          <p:cNvSpPr txBox="1"/>
          <p:nvPr/>
        </p:nvSpPr>
        <p:spPr>
          <a:xfrm>
            <a:off x="2259712" y="4959190"/>
            <a:ext cx="507471" cy="167612"/>
          </a:xfrm>
          <a:prstGeom prst="rect">
            <a:avLst/>
          </a:prstGeom>
        </p:spPr>
        <p:txBody>
          <a:bodyPr vert="horz" wrap="square" lIns="0" tIns="13591" rIns="0" bIns="0" rtlCol="0">
            <a:spAutoFit/>
          </a:bodyPr>
          <a:lstStyle/>
          <a:p>
            <a:pPr marL="12355">
              <a:spcBef>
                <a:spcPts val="107"/>
              </a:spcBef>
            </a:pPr>
            <a:r>
              <a:rPr sz="1000" b="1" spc="5" dirty="0">
                <a:latin typeface="+mj-lt"/>
                <a:cs typeface="Georgia"/>
              </a:rPr>
              <a:t>ATB</a:t>
            </a:r>
            <a:r>
              <a:rPr sz="1000" b="1" spc="-78" dirty="0">
                <a:latin typeface="+mj-lt"/>
                <a:cs typeface="Georgia"/>
              </a:rPr>
              <a:t> </a:t>
            </a:r>
            <a:r>
              <a:rPr sz="1000" b="1" spc="5" dirty="0">
                <a:latin typeface="+mj-lt"/>
                <a:cs typeface="Georgia"/>
              </a:rPr>
              <a:t>2</a:t>
            </a:r>
            <a:endParaRPr sz="1000" dirty="0">
              <a:latin typeface="+mj-lt"/>
              <a:cs typeface="Georgia"/>
            </a:endParaRPr>
          </a:p>
        </p:txBody>
      </p:sp>
      <p:sp>
        <p:nvSpPr>
          <p:cNvPr id="10" name="object 27">
            <a:extLst>
              <a:ext uri="{FF2B5EF4-FFF2-40B4-BE49-F238E27FC236}">
                <a16:creationId xmlns:a16="http://schemas.microsoft.com/office/drawing/2014/main" id="{5CF6C305-06FC-B2EE-57DA-D9B150B9735A}"/>
              </a:ext>
            </a:extLst>
          </p:cNvPr>
          <p:cNvSpPr txBox="1"/>
          <p:nvPr/>
        </p:nvSpPr>
        <p:spPr>
          <a:xfrm>
            <a:off x="3762997" y="4731512"/>
            <a:ext cx="1250326" cy="334324"/>
          </a:xfrm>
          <a:prstGeom prst="rect">
            <a:avLst/>
          </a:prstGeom>
        </p:spPr>
        <p:txBody>
          <a:bodyPr vert="horz" wrap="square" lIns="0" tIns="13591" rIns="0" bIns="0" rtlCol="0">
            <a:spAutoFit/>
          </a:bodyPr>
          <a:lstStyle/>
          <a:p>
            <a:pPr algn="ctr">
              <a:spcBef>
                <a:spcPts val="107"/>
              </a:spcBef>
            </a:pPr>
            <a:r>
              <a:rPr sz="1000" b="1" spc="5" dirty="0">
                <a:latin typeface="+mj-lt"/>
                <a:cs typeface="Georgia"/>
              </a:rPr>
              <a:t>C </a:t>
            </a:r>
            <a:r>
              <a:rPr sz="1000" b="1" dirty="0">
                <a:latin typeface="+mj-lt"/>
                <a:cs typeface="Georgia"/>
              </a:rPr>
              <a:t>stock </a:t>
            </a:r>
            <a:r>
              <a:rPr lang="en-US" sz="1000" b="1" dirty="0">
                <a:latin typeface="+mj-lt"/>
                <a:cs typeface="Georgia"/>
              </a:rPr>
              <a:t>+</a:t>
            </a:r>
          </a:p>
          <a:p>
            <a:pPr algn="ctr">
              <a:spcBef>
                <a:spcPts val="107"/>
              </a:spcBef>
            </a:pPr>
            <a:r>
              <a:rPr sz="1000" b="1" spc="5" dirty="0">
                <a:latin typeface="+mj-lt"/>
                <a:cs typeface="Georgia"/>
              </a:rPr>
              <a:t>$</a:t>
            </a:r>
            <a:r>
              <a:rPr lang="en-US" sz="1000" b="1" spc="5" dirty="0">
                <a:latin typeface="+mj-lt"/>
                <a:cs typeface="Georgia"/>
              </a:rPr>
              <a:t>2</a:t>
            </a:r>
            <a:r>
              <a:rPr sz="1000" b="1" spc="5" dirty="0">
                <a:latin typeface="+mj-lt"/>
                <a:cs typeface="Georgia"/>
              </a:rPr>
              <a:t>00 C</a:t>
            </a:r>
            <a:r>
              <a:rPr sz="1000" b="1" spc="-54" dirty="0">
                <a:latin typeface="+mj-lt"/>
                <a:cs typeface="Georgia"/>
              </a:rPr>
              <a:t> </a:t>
            </a:r>
            <a:r>
              <a:rPr sz="1000" b="1" dirty="0">
                <a:latin typeface="+mj-lt"/>
                <a:cs typeface="Georgia"/>
              </a:rPr>
              <a:t>securities</a:t>
            </a:r>
            <a:endParaRPr sz="1000" dirty="0">
              <a:latin typeface="+mj-lt"/>
              <a:cs typeface="Georgia"/>
            </a:endParaRPr>
          </a:p>
        </p:txBody>
      </p:sp>
      <p:cxnSp>
        <p:nvCxnSpPr>
          <p:cNvPr id="11" name="Connector: Curved 10">
            <a:extLst>
              <a:ext uri="{FF2B5EF4-FFF2-40B4-BE49-F238E27FC236}">
                <a16:creationId xmlns:a16="http://schemas.microsoft.com/office/drawing/2014/main" id="{68530F12-F9BB-368B-1155-F2A4E9300072}"/>
              </a:ext>
            </a:extLst>
          </p:cNvPr>
          <p:cNvCxnSpPr>
            <a:cxnSpLocks/>
            <a:endCxn id="16" idx="3"/>
          </p:cNvCxnSpPr>
          <p:nvPr/>
        </p:nvCxnSpPr>
        <p:spPr>
          <a:xfrm rot="16200000" flipH="1">
            <a:off x="2987841" y="3342753"/>
            <a:ext cx="1438712" cy="148430"/>
          </a:xfrm>
          <a:prstGeom prst="curvedConnector4">
            <a:avLst>
              <a:gd name="adj1" fmla="val 3385"/>
              <a:gd name="adj2" fmla="val 369521"/>
            </a:avLst>
          </a:prstGeom>
          <a:ln>
            <a:prstDash val="dash"/>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2" name="Connector: Curved 71">
            <a:extLst>
              <a:ext uri="{FF2B5EF4-FFF2-40B4-BE49-F238E27FC236}">
                <a16:creationId xmlns:a16="http://schemas.microsoft.com/office/drawing/2014/main" id="{AF1F1691-7986-93EA-4455-99658295A8C4}"/>
              </a:ext>
            </a:extLst>
          </p:cNvPr>
          <p:cNvCxnSpPr>
            <a:cxnSpLocks/>
          </p:cNvCxnSpPr>
          <p:nvPr/>
        </p:nvCxnSpPr>
        <p:spPr>
          <a:xfrm flipH="1">
            <a:off x="1740075" y="4148427"/>
            <a:ext cx="991345" cy="13018"/>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13" name="Rectangle 4">
            <a:extLst>
              <a:ext uri="{FF2B5EF4-FFF2-40B4-BE49-F238E27FC236}">
                <a16:creationId xmlns:a16="http://schemas.microsoft.com/office/drawing/2014/main" id="{E5997BA0-DC1B-8F15-CDEC-4A0E88AF739B}"/>
              </a:ext>
            </a:extLst>
          </p:cNvPr>
          <p:cNvSpPr>
            <a:spLocks noChangeArrowheads="1"/>
          </p:cNvSpPr>
          <p:nvPr/>
        </p:nvSpPr>
        <p:spPr bwMode="auto">
          <a:xfrm>
            <a:off x="731037" y="3828567"/>
            <a:ext cx="966354" cy="544406"/>
          </a:xfrm>
          <a:prstGeom prst="rect">
            <a:avLst/>
          </a:prstGeom>
          <a:solidFill>
            <a:schemeClr val="accent1">
              <a:lumMod val="20000"/>
              <a:lumOff val="80000"/>
            </a:schemeClr>
          </a:solidFill>
          <a:ln w="9525">
            <a:solidFill>
              <a:srgbClr val="355977"/>
            </a:solidFill>
            <a:miter lim="800000"/>
            <a:headEnd/>
            <a:tailEnd/>
          </a:ln>
          <a:effectLst/>
          <a:scene3d>
            <a:camera prst="orthographicFront"/>
            <a:lightRig rig="threePt" dir="t"/>
          </a:scene3d>
          <a:sp3d>
            <a:bevelT/>
          </a:sp3d>
        </p:spPr>
        <p:txBody>
          <a:bodyPr wrap="none" lIns="92465" tIns="46232" rIns="92465" bIns="46232" anchor="ctr"/>
          <a:lstStyle/>
          <a:p>
            <a:pPr algn="ctr" defTabSz="925821"/>
            <a:r>
              <a:rPr lang="en-US" sz="1391" dirty="0">
                <a:solidFill>
                  <a:srgbClr val="355977"/>
                </a:solidFill>
                <a:latin typeface="Arial"/>
              </a:rPr>
              <a:t>Investment</a:t>
            </a:r>
          </a:p>
          <a:p>
            <a:pPr algn="ctr" defTabSz="925821"/>
            <a:r>
              <a:rPr lang="en-US" sz="1391" dirty="0">
                <a:solidFill>
                  <a:srgbClr val="355977"/>
                </a:solidFill>
                <a:latin typeface="Arial"/>
              </a:rPr>
              <a:t>Bank</a:t>
            </a:r>
          </a:p>
        </p:txBody>
      </p:sp>
      <p:cxnSp>
        <p:nvCxnSpPr>
          <p:cNvPr id="14" name="Connector: Curved 71">
            <a:extLst>
              <a:ext uri="{FF2B5EF4-FFF2-40B4-BE49-F238E27FC236}">
                <a16:creationId xmlns:a16="http://schemas.microsoft.com/office/drawing/2014/main" id="{62C867AA-DBE4-572E-3854-4CB83A6C81DA}"/>
              </a:ext>
            </a:extLst>
          </p:cNvPr>
          <p:cNvCxnSpPr>
            <a:cxnSpLocks/>
          </p:cNvCxnSpPr>
          <p:nvPr/>
        </p:nvCxnSpPr>
        <p:spPr>
          <a:xfrm flipV="1">
            <a:off x="3559003" y="4461286"/>
            <a:ext cx="0" cy="1123618"/>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5" name="Connector: Curved 71">
            <a:extLst>
              <a:ext uri="{FF2B5EF4-FFF2-40B4-BE49-F238E27FC236}">
                <a16:creationId xmlns:a16="http://schemas.microsoft.com/office/drawing/2014/main" id="{8C252A7B-DE2C-B850-28F9-9F09C11CFBD9}"/>
              </a:ext>
            </a:extLst>
          </p:cNvPr>
          <p:cNvCxnSpPr>
            <a:cxnSpLocks/>
          </p:cNvCxnSpPr>
          <p:nvPr/>
        </p:nvCxnSpPr>
        <p:spPr>
          <a:xfrm>
            <a:off x="2976619" y="4477655"/>
            <a:ext cx="0" cy="1090880"/>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9E43F950-55C6-EB8A-1DEA-45DFFFB12455}"/>
              </a:ext>
            </a:extLst>
          </p:cNvPr>
          <p:cNvSpPr/>
          <p:nvPr/>
        </p:nvSpPr>
        <p:spPr>
          <a:xfrm>
            <a:off x="2693696" y="3823713"/>
            <a:ext cx="1087716" cy="625222"/>
          </a:xfrm>
          <a:prstGeom prst="rect">
            <a:avLst/>
          </a:prstGeom>
          <a:solidFill>
            <a:schemeClr val="accent1">
              <a:lumMod val="20000"/>
              <a:lumOff val="80000"/>
            </a:schemeClr>
          </a:solidFill>
          <a:ln w="9525">
            <a:solidFill>
              <a:srgbClr val="355977"/>
            </a:solidFill>
            <a:miter lim="800000"/>
            <a:headEnd/>
            <a:tailEnd/>
          </a:ln>
          <a:effectLst/>
          <a:scene3d>
            <a:camera prst="orthographicFront"/>
            <a:lightRig rig="threePt" dir="t"/>
          </a:scene3d>
          <a:sp3d>
            <a:bevelT/>
          </a:sp3d>
        </p:spPr>
        <p:txBody>
          <a:bodyPr wrap="none" lIns="92465" tIns="46232" rIns="92465" bIns="46232" anchor="ctr"/>
          <a:lstStyle/>
          <a:p>
            <a:pPr algn="ctr" defTabSz="925821"/>
            <a:r>
              <a:rPr lang="en-US" sz="1391" dirty="0">
                <a:solidFill>
                  <a:srgbClr val="355977"/>
                </a:solidFill>
                <a:latin typeface="Arial"/>
              </a:rPr>
              <a:t>Distributing</a:t>
            </a:r>
          </a:p>
          <a:p>
            <a:pPr algn="ctr" defTabSz="925821"/>
            <a:endParaRPr lang="en-US" sz="1391" dirty="0">
              <a:solidFill>
                <a:srgbClr val="355977"/>
              </a:solidFill>
              <a:latin typeface="Arial"/>
            </a:endParaRPr>
          </a:p>
        </p:txBody>
      </p:sp>
      <p:sp>
        <p:nvSpPr>
          <p:cNvPr id="17" name="Rectangle 4">
            <a:extLst>
              <a:ext uri="{FF2B5EF4-FFF2-40B4-BE49-F238E27FC236}">
                <a16:creationId xmlns:a16="http://schemas.microsoft.com/office/drawing/2014/main" id="{44F1B3D4-7A4C-5C8C-659B-533A53FF90E8}"/>
              </a:ext>
            </a:extLst>
          </p:cNvPr>
          <p:cNvSpPr>
            <a:spLocks noChangeArrowheads="1"/>
          </p:cNvSpPr>
          <p:nvPr/>
        </p:nvSpPr>
        <p:spPr bwMode="auto">
          <a:xfrm>
            <a:off x="2815934" y="5621767"/>
            <a:ext cx="1018061" cy="625222"/>
          </a:xfrm>
          <a:prstGeom prst="rect">
            <a:avLst/>
          </a:prstGeom>
          <a:solidFill>
            <a:schemeClr val="accent1">
              <a:lumMod val="20000"/>
              <a:lumOff val="80000"/>
            </a:schemeClr>
          </a:solidFill>
          <a:ln w="9525">
            <a:solidFill>
              <a:srgbClr val="355977"/>
            </a:solidFill>
            <a:miter lim="800000"/>
            <a:headEnd/>
            <a:tailEnd/>
          </a:ln>
          <a:effectLst/>
          <a:scene3d>
            <a:camera prst="orthographicFront"/>
            <a:lightRig rig="threePt" dir="t"/>
          </a:scene3d>
          <a:sp3d>
            <a:bevelT/>
          </a:sp3d>
        </p:spPr>
        <p:txBody>
          <a:bodyPr wrap="none" lIns="92465" tIns="46232" rIns="92465" bIns="46232" anchor="ctr"/>
          <a:lstStyle/>
          <a:p>
            <a:pPr algn="ctr" defTabSz="925821"/>
            <a:r>
              <a:rPr lang="en-US" sz="1391" dirty="0">
                <a:solidFill>
                  <a:srgbClr val="355977"/>
                </a:solidFill>
                <a:latin typeface="Arial"/>
              </a:rPr>
              <a:t>Controlled</a:t>
            </a:r>
          </a:p>
          <a:p>
            <a:pPr algn="ctr" defTabSz="925821"/>
            <a:endParaRPr lang="en-US" sz="1391" dirty="0">
              <a:solidFill>
                <a:srgbClr val="355977"/>
              </a:solidFill>
              <a:latin typeface="Arial"/>
            </a:endParaRPr>
          </a:p>
        </p:txBody>
      </p:sp>
      <p:sp>
        <p:nvSpPr>
          <p:cNvPr id="18" name="TextBox 17">
            <a:extLst>
              <a:ext uri="{FF2B5EF4-FFF2-40B4-BE49-F238E27FC236}">
                <a16:creationId xmlns:a16="http://schemas.microsoft.com/office/drawing/2014/main" id="{7744CABA-E666-C040-C0FD-4184F0A806C0}"/>
              </a:ext>
            </a:extLst>
          </p:cNvPr>
          <p:cNvSpPr txBox="1"/>
          <p:nvPr/>
        </p:nvSpPr>
        <p:spPr>
          <a:xfrm>
            <a:off x="2709659" y="4170659"/>
            <a:ext cx="533921" cy="261610"/>
          </a:xfrm>
          <a:prstGeom prst="rect">
            <a:avLst/>
          </a:prstGeom>
          <a:solidFill>
            <a:schemeClr val="accent1">
              <a:lumMod val="10000"/>
              <a:lumOff val="90000"/>
            </a:schemeClr>
          </a:solidFill>
          <a:ln>
            <a:solidFill>
              <a:schemeClr val="accent1"/>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1100" dirty="0"/>
              <a:t>ATB1</a:t>
            </a:r>
          </a:p>
        </p:txBody>
      </p:sp>
      <p:sp>
        <p:nvSpPr>
          <p:cNvPr id="19" name="TextBox 18">
            <a:extLst>
              <a:ext uri="{FF2B5EF4-FFF2-40B4-BE49-F238E27FC236}">
                <a16:creationId xmlns:a16="http://schemas.microsoft.com/office/drawing/2014/main" id="{991B4483-1BD7-ECC6-42AB-A36AD1A605A5}"/>
              </a:ext>
            </a:extLst>
          </p:cNvPr>
          <p:cNvSpPr txBox="1"/>
          <p:nvPr/>
        </p:nvSpPr>
        <p:spPr>
          <a:xfrm>
            <a:off x="3307080" y="5948970"/>
            <a:ext cx="503846" cy="246221"/>
          </a:xfrm>
          <a:prstGeom prst="rect">
            <a:avLst/>
          </a:prstGeom>
          <a:noFill/>
          <a:ln>
            <a:solidFill>
              <a:schemeClr val="accent1"/>
            </a:solidFill>
          </a:ln>
        </p:spPr>
        <p:txBody>
          <a:bodyPr wrap="square" rtlCol="0">
            <a:spAutoFit/>
          </a:bodyPr>
          <a:lstStyle/>
          <a:p>
            <a:r>
              <a:rPr lang="en-US" sz="1000" dirty="0"/>
              <a:t>ATB2</a:t>
            </a:r>
          </a:p>
        </p:txBody>
      </p:sp>
      <p:sp>
        <p:nvSpPr>
          <p:cNvPr id="20" name="TextBox 19">
            <a:extLst>
              <a:ext uri="{FF2B5EF4-FFF2-40B4-BE49-F238E27FC236}">
                <a16:creationId xmlns:a16="http://schemas.microsoft.com/office/drawing/2014/main" id="{F6DFD231-2599-0F02-09BD-967100AFC1F6}"/>
              </a:ext>
            </a:extLst>
          </p:cNvPr>
          <p:cNvSpPr txBox="1"/>
          <p:nvPr/>
        </p:nvSpPr>
        <p:spPr>
          <a:xfrm>
            <a:off x="3237554" y="4166417"/>
            <a:ext cx="533921" cy="261610"/>
          </a:xfrm>
          <a:prstGeom prst="rect">
            <a:avLst/>
          </a:prstGeom>
          <a:solidFill>
            <a:schemeClr val="accent1">
              <a:lumMod val="10000"/>
              <a:lumOff val="90000"/>
            </a:schemeClr>
          </a:solidFill>
          <a:ln>
            <a:solidFill>
              <a:schemeClr val="accent1"/>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1100" dirty="0"/>
              <a:t>ATB2</a:t>
            </a:r>
          </a:p>
        </p:txBody>
      </p:sp>
      <p:cxnSp>
        <p:nvCxnSpPr>
          <p:cNvPr id="21" name="Straight Connector 20">
            <a:extLst>
              <a:ext uri="{FF2B5EF4-FFF2-40B4-BE49-F238E27FC236}">
                <a16:creationId xmlns:a16="http://schemas.microsoft.com/office/drawing/2014/main" id="{10B34B6E-02C2-6B35-C404-AF56C3B2C259}"/>
              </a:ext>
            </a:extLst>
          </p:cNvPr>
          <p:cNvCxnSpPr/>
          <p:nvPr/>
        </p:nvCxnSpPr>
        <p:spPr>
          <a:xfrm>
            <a:off x="3237554" y="4477655"/>
            <a:ext cx="0" cy="1144112"/>
          </a:xfrm>
          <a:prstGeom prst="line">
            <a:avLst/>
          </a:prstGeom>
        </p:spPr>
        <p:style>
          <a:lnRef idx="1">
            <a:schemeClr val="accent1"/>
          </a:lnRef>
          <a:fillRef idx="0">
            <a:schemeClr val="accent1"/>
          </a:fillRef>
          <a:effectRef idx="0">
            <a:schemeClr val="accent1"/>
          </a:effectRef>
          <a:fontRef idx="minor">
            <a:schemeClr val="tx1"/>
          </a:fontRef>
        </p:style>
      </p:cxnSp>
      <p:sp>
        <p:nvSpPr>
          <p:cNvPr id="22" name="Oval 21">
            <a:extLst>
              <a:ext uri="{FF2B5EF4-FFF2-40B4-BE49-F238E27FC236}">
                <a16:creationId xmlns:a16="http://schemas.microsoft.com/office/drawing/2014/main" id="{ED42565E-C668-E453-EBC2-0377EF70D286}"/>
              </a:ext>
            </a:extLst>
          </p:cNvPr>
          <p:cNvSpPr/>
          <p:nvPr/>
        </p:nvSpPr>
        <p:spPr>
          <a:xfrm>
            <a:off x="2689731" y="2466174"/>
            <a:ext cx="1087249" cy="632578"/>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defTabSz="1014685"/>
            <a:r>
              <a:rPr lang="en-US" sz="800" dirty="0">
                <a:solidFill>
                  <a:prstClr val="white"/>
                </a:solidFill>
                <a:latin typeface="Arial"/>
              </a:rPr>
              <a:t>Distributing</a:t>
            </a:r>
          </a:p>
          <a:p>
            <a:pPr algn="ctr" defTabSz="1014685"/>
            <a:r>
              <a:rPr lang="en-US" sz="800" dirty="0">
                <a:solidFill>
                  <a:prstClr val="white"/>
                </a:solidFill>
                <a:latin typeface="Arial"/>
              </a:rPr>
              <a:t>Shareholder</a:t>
            </a:r>
          </a:p>
        </p:txBody>
      </p:sp>
      <p:cxnSp>
        <p:nvCxnSpPr>
          <p:cNvPr id="23" name="Straight Connector 22">
            <a:extLst>
              <a:ext uri="{FF2B5EF4-FFF2-40B4-BE49-F238E27FC236}">
                <a16:creationId xmlns:a16="http://schemas.microsoft.com/office/drawing/2014/main" id="{4EADF3E0-EA48-9EFB-E02F-1ED6BA4E8CBF}"/>
              </a:ext>
            </a:extLst>
          </p:cNvPr>
          <p:cNvCxnSpPr>
            <a:cxnSpLocks/>
            <a:stCxn id="22" idx="4"/>
            <a:endCxn id="16" idx="0"/>
          </p:cNvCxnSpPr>
          <p:nvPr/>
        </p:nvCxnSpPr>
        <p:spPr>
          <a:xfrm>
            <a:off x="3233356" y="3098752"/>
            <a:ext cx="4198" cy="724961"/>
          </a:xfrm>
          <a:prstGeom prst="line">
            <a:avLst/>
          </a:prstGeom>
        </p:spPr>
        <p:style>
          <a:lnRef idx="1">
            <a:schemeClr val="accent1"/>
          </a:lnRef>
          <a:fillRef idx="0">
            <a:schemeClr val="accent1"/>
          </a:fillRef>
          <a:effectRef idx="0">
            <a:schemeClr val="accent1"/>
          </a:effectRef>
          <a:fontRef idx="minor">
            <a:schemeClr val="tx1"/>
          </a:fontRef>
        </p:style>
      </p:cxnSp>
      <p:sp>
        <p:nvSpPr>
          <p:cNvPr id="24" name="AutoShape 34">
            <a:extLst>
              <a:ext uri="{FF2B5EF4-FFF2-40B4-BE49-F238E27FC236}">
                <a16:creationId xmlns:a16="http://schemas.microsoft.com/office/drawing/2014/main" id="{B95CEED5-DA52-8BD4-AD80-3BD346AB7BA7}"/>
              </a:ext>
            </a:extLst>
          </p:cNvPr>
          <p:cNvSpPr>
            <a:spLocks noChangeAspect="1" noChangeArrowheads="1"/>
          </p:cNvSpPr>
          <p:nvPr/>
        </p:nvSpPr>
        <p:spPr bwMode="auto">
          <a:xfrm>
            <a:off x="2142920" y="3815046"/>
            <a:ext cx="147635" cy="155540"/>
          </a:xfrm>
          <a:prstGeom prst="flowChartConnector">
            <a:avLst/>
          </a:prstGeom>
          <a:solidFill>
            <a:schemeClr val="accent1"/>
          </a:solidFill>
          <a:ln w="19050">
            <a:solidFill>
              <a:schemeClr val="bg1">
                <a:lumMod val="75000"/>
              </a:schemeClr>
            </a:solidFill>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defTabSz="1014685"/>
            <a:r>
              <a:rPr lang="en-US" sz="803" dirty="0">
                <a:solidFill>
                  <a:prstClr val="white"/>
                </a:solidFill>
                <a:latin typeface="Arial"/>
              </a:rPr>
              <a:t>1</a:t>
            </a:r>
          </a:p>
        </p:txBody>
      </p:sp>
      <p:sp>
        <p:nvSpPr>
          <p:cNvPr id="25" name="AutoShape 34">
            <a:extLst>
              <a:ext uri="{FF2B5EF4-FFF2-40B4-BE49-F238E27FC236}">
                <a16:creationId xmlns:a16="http://schemas.microsoft.com/office/drawing/2014/main" id="{FB6B5860-3BF4-3071-93D9-F1900071AFA1}"/>
              </a:ext>
            </a:extLst>
          </p:cNvPr>
          <p:cNvSpPr>
            <a:spLocks noChangeAspect="1" noChangeArrowheads="1"/>
          </p:cNvSpPr>
          <p:nvPr/>
        </p:nvSpPr>
        <p:spPr bwMode="auto">
          <a:xfrm>
            <a:off x="2698517" y="5128132"/>
            <a:ext cx="147635" cy="155540"/>
          </a:xfrm>
          <a:prstGeom prst="flowChartConnector">
            <a:avLst/>
          </a:prstGeom>
          <a:solidFill>
            <a:schemeClr val="accent1"/>
          </a:solidFill>
          <a:ln w="19050">
            <a:solidFill>
              <a:schemeClr val="bg1">
                <a:lumMod val="75000"/>
              </a:schemeClr>
            </a:solidFill>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defTabSz="1014685"/>
            <a:r>
              <a:rPr lang="en-US" sz="803" dirty="0">
                <a:solidFill>
                  <a:prstClr val="white"/>
                </a:solidFill>
                <a:latin typeface="Arial"/>
              </a:rPr>
              <a:t>2</a:t>
            </a:r>
          </a:p>
        </p:txBody>
      </p:sp>
      <p:sp>
        <p:nvSpPr>
          <p:cNvPr id="26" name="AutoShape 34">
            <a:extLst>
              <a:ext uri="{FF2B5EF4-FFF2-40B4-BE49-F238E27FC236}">
                <a16:creationId xmlns:a16="http://schemas.microsoft.com/office/drawing/2014/main" id="{1434389E-6345-7A43-2DF6-33BE79FF8190}"/>
              </a:ext>
            </a:extLst>
          </p:cNvPr>
          <p:cNvSpPr>
            <a:spLocks noChangeAspect="1" noChangeArrowheads="1"/>
          </p:cNvSpPr>
          <p:nvPr/>
        </p:nvSpPr>
        <p:spPr bwMode="auto">
          <a:xfrm>
            <a:off x="3672303" y="5126802"/>
            <a:ext cx="147635" cy="155540"/>
          </a:xfrm>
          <a:prstGeom prst="flowChartConnector">
            <a:avLst/>
          </a:prstGeom>
          <a:solidFill>
            <a:schemeClr val="accent1"/>
          </a:solidFill>
          <a:ln w="19050">
            <a:solidFill>
              <a:schemeClr val="bg1">
                <a:lumMod val="75000"/>
              </a:schemeClr>
            </a:solidFill>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defTabSz="1014685"/>
            <a:r>
              <a:rPr lang="en-US" sz="803" dirty="0">
                <a:solidFill>
                  <a:prstClr val="white"/>
                </a:solidFill>
                <a:latin typeface="Arial"/>
              </a:rPr>
              <a:t>2</a:t>
            </a:r>
          </a:p>
        </p:txBody>
      </p:sp>
      <p:sp>
        <p:nvSpPr>
          <p:cNvPr id="27" name="AutoShape 34">
            <a:extLst>
              <a:ext uri="{FF2B5EF4-FFF2-40B4-BE49-F238E27FC236}">
                <a16:creationId xmlns:a16="http://schemas.microsoft.com/office/drawing/2014/main" id="{8DC74806-EC5F-D4A3-BE70-AD259A783186}"/>
              </a:ext>
            </a:extLst>
          </p:cNvPr>
          <p:cNvSpPr>
            <a:spLocks noChangeAspect="1" noChangeArrowheads="1"/>
          </p:cNvSpPr>
          <p:nvPr/>
        </p:nvSpPr>
        <p:spPr bwMode="auto">
          <a:xfrm>
            <a:off x="4310380" y="3086611"/>
            <a:ext cx="147635" cy="155540"/>
          </a:xfrm>
          <a:prstGeom prst="flowChartConnector">
            <a:avLst/>
          </a:prstGeom>
          <a:solidFill>
            <a:schemeClr val="accent1"/>
          </a:solidFill>
          <a:ln w="19050">
            <a:solidFill>
              <a:schemeClr val="bg1">
                <a:lumMod val="75000"/>
              </a:schemeClr>
            </a:solidFill>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defTabSz="1014685"/>
            <a:r>
              <a:rPr lang="en-US" sz="803" dirty="0">
                <a:solidFill>
                  <a:prstClr val="white"/>
                </a:solidFill>
                <a:latin typeface="Arial"/>
              </a:rPr>
              <a:t>3</a:t>
            </a:r>
          </a:p>
        </p:txBody>
      </p:sp>
    </p:spTree>
    <p:extLst>
      <p:ext uri="{BB962C8B-B14F-4D97-AF65-F5344CB8AC3E}">
        <p14:creationId xmlns:p14="http://schemas.microsoft.com/office/powerpoint/2010/main" val="3111754106"/>
      </p:ext>
    </p:extLst>
  </p:cSld>
  <p:clrMapOvr>
    <a:masterClrMapping/>
  </p:clrMapOvr>
</p:sld>
</file>

<file path=ppt/slides/slide2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D5E0E-F811-5C6D-A493-21CBA99A6169}"/>
              </a:ext>
            </a:extLst>
          </p:cNvPr>
          <p:cNvSpPr>
            <a:spLocks noGrp="1"/>
          </p:cNvSpPr>
          <p:nvPr>
            <p:ph type="title"/>
          </p:nvPr>
        </p:nvSpPr>
        <p:spPr/>
        <p:txBody>
          <a:bodyPr/>
          <a:lstStyle/>
          <a:p>
            <a:r>
              <a:rPr lang="en-US" sz="2800" b="1" dirty="0">
                <a:solidFill>
                  <a:srgbClr val="FF0000"/>
                </a:solidFill>
                <a:latin typeface="+mj-lt"/>
              </a:rPr>
              <a:t>Extracting Value or Reallocating Liabilities in a Spin-Off, cont’d</a:t>
            </a:r>
            <a:endParaRPr lang="en-US" sz="2800" dirty="0"/>
          </a:p>
        </p:txBody>
      </p:sp>
      <p:sp>
        <p:nvSpPr>
          <p:cNvPr id="3" name="Content Placeholder 2">
            <a:extLst>
              <a:ext uri="{FF2B5EF4-FFF2-40B4-BE49-F238E27FC236}">
                <a16:creationId xmlns:a16="http://schemas.microsoft.com/office/drawing/2014/main" id="{902DF028-A90E-F15E-3621-78BD43846084}"/>
              </a:ext>
            </a:extLst>
          </p:cNvPr>
          <p:cNvSpPr>
            <a:spLocks noGrp="1"/>
          </p:cNvSpPr>
          <p:nvPr>
            <p:ph idx="1"/>
          </p:nvPr>
        </p:nvSpPr>
        <p:spPr/>
        <p:txBody>
          <a:bodyPr/>
          <a:lstStyle/>
          <a:p>
            <a:pPr>
              <a:buClr>
                <a:schemeClr val="tx1"/>
              </a:buClr>
            </a:pPr>
            <a:r>
              <a:rPr lang="en-US" sz="2400" dirty="0"/>
              <a:t>Example 6: Debt-for-Equity Swap with Controlled Stock</a:t>
            </a:r>
          </a:p>
          <a:p>
            <a:pPr marL="0" indent="0">
              <a:buClr>
                <a:schemeClr val="tx1"/>
              </a:buClr>
              <a:buNone/>
            </a:pPr>
            <a:endParaRPr lang="en-US" sz="2400" dirty="0"/>
          </a:p>
        </p:txBody>
      </p:sp>
      <p:sp>
        <p:nvSpPr>
          <p:cNvPr id="4" name="Slide Number Placeholder 3">
            <a:extLst>
              <a:ext uri="{FF2B5EF4-FFF2-40B4-BE49-F238E27FC236}">
                <a16:creationId xmlns:a16="http://schemas.microsoft.com/office/drawing/2014/main" id="{16D69DA0-5FBC-F8D8-D147-BC38E71FC428}"/>
              </a:ext>
            </a:extLst>
          </p:cNvPr>
          <p:cNvSpPr>
            <a:spLocks noGrp="1"/>
          </p:cNvSpPr>
          <p:nvPr>
            <p:ph type="sldNum" sz="quarter" idx="4"/>
          </p:nvPr>
        </p:nvSpPr>
        <p:spPr/>
        <p:txBody>
          <a:bodyPr/>
          <a:lstStyle/>
          <a:p>
            <a:fld id="{2DDB3146-7E14-AF42-995F-1E34C89EE1DA}" type="slidenum">
              <a:rPr lang="en-US" smtClean="0"/>
              <a:pPr/>
              <a:t>22</a:t>
            </a:fld>
            <a:endParaRPr lang="en-US" dirty="0"/>
          </a:p>
        </p:txBody>
      </p:sp>
      <p:sp>
        <p:nvSpPr>
          <p:cNvPr id="5" name="Rectangle 4">
            <a:extLst>
              <a:ext uri="{FF2B5EF4-FFF2-40B4-BE49-F238E27FC236}">
                <a16:creationId xmlns:a16="http://schemas.microsoft.com/office/drawing/2014/main" id="{F1C444F4-588E-FC3D-F61B-619C7292884A}"/>
              </a:ext>
            </a:extLst>
          </p:cNvPr>
          <p:cNvSpPr/>
          <p:nvPr/>
        </p:nvSpPr>
        <p:spPr>
          <a:xfrm>
            <a:off x="5482252" y="3379041"/>
            <a:ext cx="999327" cy="443879"/>
          </a:xfrm>
          <a:prstGeom prst="rect">
            <a:avLst/>
          </a:prstGeom>
          <a:noFill/>
          <a:ln w="12700">
            <a:noFill/>
          </a:ln>
        </p:spPr>
        <p:txBody>
          <a:bodyPr wrap="none" lIns="104306" tIns="52153" rIns="104306" bIns="52153">
            <a:spAutoFit/>
          </a:bodyPr>
          <a:lstStyle/>
          <a:p>
            <a:pPr algn="ctr"/>
            <a:r>
              <a:rPr lang="en-US" sz="1100" dirty="0">
                <a:solidFill>
                  <a:srgbClr val="000000"/>
                </a:solidFill>
                <a:latin typeface="Arial Narrow" panose="020B0606020202030204" pitchFamily="34" charset="0"/>
              </a:rPr>
              <a:t>80% Controlled</a:t>
            </a:r>
          </a:p>
          <a:p>
            <a:pPr algn="ctr"/>
            <a:r>
              <a:rPr lang="en-US" sz="1100" dirty="0">
                <a:solidFill>
                  <a:srgbClr val="000000"/>
                </a:solidFill>
                <a:latin typeface="Arial Narrow" panose="020B0606020202030204" pitchFamily="34" charset="0"/>
              </a:rPr>
              <a:t>stock</a:t>
            </a:r>
          </a:p>
        </p:txBody>
      </p:sp>
      <p:sp>
        <p:nvSpPr>
          <p:cNvPr id="6" name="Oval 5">
            <a:extLst>
              <a:ext uri="{FF2B5EF4-FFF2-40B4-BE49-F238E27FC236}">
                <a16:creationId xmlns:a16="http://schemas.microsoft.com/office/drawing/2014/main" id="{15E3F7DE-C10C-4D02-3174-71FC1CB03842}"/>
              </a:ext>
            </a:extLst>
          </p:cNvPr>
          <p:cNvSpPr/>
          <p:nvPr/>
        </p:nvSpPr>
        <p:spPr bwMode="auto">
          <a:xfrm>
            <a:off x="5796461" y="5255017"/>
            <a:ext cx="1069340" cy="1008168"/>
          </a:xfrm>
          <a:prstGeom prst="ellipse">
            <a:avLst/>
          </a:prstGeom>
          <a:noFill/>
          <a:ln w="9525" cap="flat" cmpd="sng" algn="ctr">
            <a:noFill/>
            <a:prstDash val="solid"/>
            <a:round/>
            <a:headEnd type="none" w="med" len="med"/>
            <a:tailEnd type="none" w="med" len="med"/>
          </a:ln>
          <a:effectLst/>
        </p:spPr>
        <p:txBody>
          <a:bodyPr vert="horz" wrap="square" lIns="104306" tIns="52153" rIns="104306" bIns="52153" numCol="1" rtlCol="0" anchor="t" anchorCtr="0" compatLnSpc="1">
            <a:prstTxWarp prst="textNoShape">
              <a:avLst/>
            </a:prstTxWarp>
          </a:bodyPr>
          <a:lstStyle/>
          <a:p>
            <a:pPr marL="391146" indent="-391146" fontAlgn="base">
              <a:spcBef>
                <a:spcPct val="0"/>
              </a:spcBef>
              <a:spcAft>
                <a:spcPct val="0"/>
              </a:spcAft>
            </a:pPr>
            <a:endParaRPr lang="en-US" b="1" dirty="0">
              <a:latin typeface="Times New Roman" charset="0"/>
            </a:endParaRPr>
          </a:p>
        </p:txBody>
      </p:sp>
      <p:sp>
        <p:nvSpPr>
          <p:cNvPr id="7" name="Rectangle 6">
            <a:extLst>
              <a:ext uri="{FF2B5EF4-FFF2-40B4-BE49-F238E27FC236}">
                <a16:creationId xmlns:a16="http://schemas.microsoft.com/office/drawing/2014/main" id="{9BC95095-0510-4581-6F13-5B13246930E8}"/>
              </a:ext>
            </a:extLst>
          </p:cNvPr>
          <p:cNvSpPr/>
          <p:nvPr/>
        </p:nvSpPr>
        <p:spPr>
          <a:xfrm>
            <a:off x="6636877" y="2842172"/>
            <a:ext cx="5164696" cy="3082895"/>
          </a:xfrm>
          <a:prstGeom prst="rect">
            <a:avLst/>
          </a:prstGeom>
        </p:spPr>
        <p:txBody>
          <a:bodyPr wrap="square">
            <a:spAutoFit/>
          </a:bodyPr>
          <a:lstStyle/>
          <a:p>
            <a:pPr marL="285750" lvl="1" indent="-285750" defTabSz="954412" fontAlgn="base">
              <a:spcBef>
                <a:spcPts val="684"/>
              </a:spcBef>
              <a:spcAft>
                <a:spcPts val="438"/>
              </a:spcAft>
              <a:buClr>
                <a:srgbClr val="3A5C7E"/>
              </a:buClr>
              <a:buFont typeface="Arial" panose="020B0604020202020204" pitchFamily="34" charset="0"/>
              <a:buChar char="•"/>
              <a:tabLst>
                <a:tab pos="150726" algn="l"/>
              </a:tabLst>
            </a:pPr>
            <a:r>
              <a:rPr lang="en-GB" sz="1600" dirty="0">
                <a:latin typeface="Arial"/>
              </a:rPr>
              <a:t>Delayed share transfer may be facilitated by  investment bank</a:t>
            </a:r>
            <a:r>
              <a:rPr lang="en-US" sz="1600" dirty="0">
                <a:latin typeface="Arial"/>
              </a:rPr>
              <a:t>. </a:t>
            </a:r>
          </a:p>
          <a:p>
            <a:pPr marL="285750" lvl="1" indent="-285750" defTabSz="954412" fontAlgn="base">
              <a:spcBef>
                <a:spcPts val="684"/>
              </a:spcBef>
              <a:spcAft>
                <a:spcPts val="438"/>
              </a:spcAft>
              <a:buClr>
                <a:srgbClr val="3A5C7E"/>
              </a:buClr>
              <a:buFont typeface="Arial" panose="020B0604020202020204" pitchFamily="34" charset="0"/>
              <a:buChar char="•"/>
              <a:tabLst>
                <a:tab pos="150726" algn="l"/>
              </a:tabLst>
            </a:pPr>
            <a:r>
              <a:rPr lang="en-GB" sz="1600" dirty="0">
                <a:latin typeface="Arial"/>
              </a:rPr>
              <a:t>[Within [18 months] retained shares may also be distributed to Distributing shareholders as a distribution or in exchange for shares of Distributing under Section 355.  If not used to repay debt or distributed to shareholders, within five years shares will be sold.]</a:t>
            </a:r>
          </a:p>
          <a:p>
            <a:pPr marL="285750" lvl="1" indent="-285750" defTabSz="954412" fontAlgn="base">
              <a:spcBef>
                <a:spcPts val="684"/>
              </a:spcBef>
              <a:spcAft>
                <a:spcPts val="438"/>
              </a:spcAft>
              <a:buClr>
                <a:srgbClr val="3A5C7E"/>
              </a:buClr>
              <a:buFont typeface="Arial" panose="020B0604020202020204" pitchFamily="34" charset="0"/>
              <a:buChar char="•"/>
              <a:tabLst>
                <a:tab pos="150726" algn="l"/>
              </a:tabLst>
            </a:pPr>
            <a:r>
              <a:rPr lang="en-GB" sz="1600" dirty="0">
                <a:latin typeface="Arial"/>
              </a:rPr>
              <a:t>Consider business purpose, continuing relationships, overlapping board. Representation that there is no tax avoidance motive.</a:t>
            </a:r>
          </a:p>
        </p:txBody>
      </p:sp>
      <p:cxnSp>
        <p:nvCxnSpPr>
          <p:cNvPr id="8" name="Straight Connector 7">
            <a:extLst>
              <a:ext uri="{FF2B5EF4-FFF2-40B4-BE49-F238E27FC236}">
                <a16:creationId xmlns:a16="http://schemas.microsoft.com/office/drawing/2014/main" id="{9F10694D-FBD3-DCF0-3CAB-EBE7BC6C0153}"/>
              </a:ext>
            </a:extLst>
          </p:cNvPr>
          <p:cNvCxnSpPr>
            <a:cxnSpLocks/>
            <a:stCxn id="11" idx="2"/>
            <a:endCxn id="12" idx="0"/>
          </p:cNvCxnSpPr>
          <p:nvPr/>
        </p:nvCxnSpPr>
        <p:spPr bwMode="auto">
          <a:xfrm flipH="1">
            <a:off x="4783329" y="4435675"/>
            <a:ext cx="8993" cy="582936"/>
          </a:xfrm>
          <a:prstGeom prst="line">
            <a:avLst/>
          </a:prstGeom>
          <a:solidFill>
            <a:srgbClr val="D9D9D9"/>
          </a:solidFill>
          <a:ln w="12700">
            <a:solidFill>
              <a:srgbClr val="00355F"/>
            </a:solidFill>
            <a:miter lim="800000"/>
            <a:headEnd/>
            <a:tailEnd/>
          </a:ln>
          <a:effectLst/>
        </p:spPr>
      </p:cxnSp>
      <p:cxnSp>
        <p:nvCxnSpPr>
          <p:cNvPr id="9" name="Straight Connector 8">
            <a:extLst>
              <a:ext uri="{FF2B5EF4-FFF2-40B4-BE49-F238E27FC236}">
                <a16:creationId xmlns:a16="http://schemas.microsoft.com/office/drawing/2014/main" id="{2FD7E188-9A46-3EF7-670C-D1F27C406109}"/>
              </a:ext>
            </a:extLst>
          </p:cNvPr>
          <p:cNvCxnSpPr>
            <a:cxnSpLocks/>
            <a:stCxn id="10" idx="2"/>
            <a:endCxn id="13" idx="0"/>
          </p:cNvCxnSpPr>
          <p:nvPr/>
        </p:nvCxnSpPr>
        <p:spPr bwMode="auto">
          <a:xfrm>
            <a:off x="1665882" y="4464674"/>
            <a:ext cx="6793" cy="412102"/>
          </a:xfrm>
          <a:prstGeom prst="line">
            <a:avLst/>
          </a:prstGeom>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0" name="Rectangle 4">
            <a:extLst>
              <a:ext uri="{FF2B5EF4-FFF2-40B4-BE49-F238E27FC236}">
                <a16:creationId xmlns:a16="http://schemas.microsoft.com/office/drawing/2014/main" id="{359D9316-78A4-CE18-6940-FEC4315F39F1}"/>
              </a:ext>
            </a:extLst>
          </p:cNvPr>
          <p:cNvSpPr>
            <a:spLocks noChangeArrowheads="1"/>
          </p:cNvSpPr>
          <p:nvPr/>
        </p:nvSpPr>
        <p:spPr bwMode="auto">
          <a:xfrm>
            <a:off x="1182705" y="3920268"/>
            <a:ext cx="966354" cy="544406"/>
          </a:xfrm>
          <a:prstGeom prst="rect">
            <a:avLst/>
          </a:prstGeom>
          <a:solidFill>
            <a:schemeClr val="accent1">
              <a:lumMod val="20000"/>
              <a:lumOff val="80000"/>
            </a:schemeClr>
          </a:solidFill>
          <a:ln w="9525">
            <a:solidFill>
              <a:srgbClr val="355977"/>
            </a:solidFill>
            <a:miter lim="800000"/>
            <a:headEnd/>
            <a:tailEnd/>
          </a:ln>
          <a:effectLst/>
          <a:scene3d>
            <a:camera prst="orthographicFront"/>
            <a:lightRig rig="threePt" dir="t"/>
          </a:scene3d>
          <a:sp3d>
            <a:bevelT/>
          </a:sp3d>
        </p:spPr>
        <p:txBody>
          <a:bodyPr wrap="none" lIns="92465" tIns="46232" rIns="92465" bIns="46232" anchor="ctr"/>
          <a:lstStyle/>
          <a:p>
            <a:pPr algn="ctr" defTabSz="925821"/>
            <a:r>
              <a:rPr lang="en-US" sz="1391" dirty="0">
                <a:solidFill>
                  <a:srgbClr val="355977"/>
                </a:solidFill>
                <a:latin typeface="Arial"/>
              </a:rPr>
              <a:t>Distributing </a:t>
            </a:r>
          </a:p>
          <a:p>
            <a:pPr algn="ctr" defTabSz="925821"/>
            <a:r>
              <a:rPr lang="en-US" sz="1391" dirty="0">
                <a:solidFill>
                  <a:srgbClr val="355977"/>
                </a:solidFill>
                <a:latin typeface="Arial"/>
              </a:rPr>
              <a:t>ATB 1</a:t>
            </a:r>
          </a:p>
        </p:txBody>
      </p:sp>
      <p:sp>
        <p:nvSpPr>
          <p:cNvPr id="11" name="Rectangle 10">
            <a:extLst>
              <a:ext uri="{FF2B5EF4-FFF2-40B4-BE49-F238E27FC236}">
                <a16:creationId xmlns:a16="http://schemas.microsoft.com/office/drawing/2014/main" id="{F5E295E0-7B91-4488-04B3-666BA64C4649}"/>
              </a:ext>
            </a:extLst>
          </p:cNvPr>
          <p:cNvSpPr/>
          <p:nvPr/>
        </p:nvSpPr>
        <p:spPr>
          <a:xfrm>
            <a:off x="4314073" y="3906362"/>
            <a:ext cx="956497" cy="529313"/>
          </a:xfrm>
          <a:prstGeom prst="rect">
            <a:avLst/>
          </a:prstGeom>
          <a:solidFill>
            <a:schemeClr val="accent1">
              <a:lumMod val="20000"/>
              <a:lumOff val="80000"/>
            </a:schemeClr>
          </a:solidFill>
          <a:ln w="9525">
            <a:solidFill>
              <a:srgbClr val="355977"/>
            </a:solidFill>
            <a:miter lim="800000"/>
            <a:headEnd/>
            <a:tailEnd/>
          </a:ln>
          <a:effectLst/>
          <a:scene3d>
            <a:camera prst="orthographicFront"/>
            <a:lightRig rig="threePt" dir="t"/>
          </a:scene3d>
          <a:sp3d>
            <a:bevelT/>
          </a:sp3d>
        </p:spPr>
        <p:txBody>
          <a:bodyPr wrap="none" lIns="92465" tIns="46232" rIns="92465" bIns="46232" anchor="ctr"/>
          <a:lstStyle/>
          <a:p>
            <a:pPr algn="ctr" defTabSz="925821"/>
            <a:r>
              <a:rPr lang="en-US" sz="1391" dirty="0">
                <a:solidFill>
                  <a:srgbClr val="355977"/>
                </a:solidFill>
                <a:latin typeface="Arial"/>
              </a:rPr>
              <a:t>Distributing</a:t>
            </a:r>
          </a:p>
          <a:p>
            <a:pPr algn="ctr" defTabSz="925821"/>
            <a:r>
              <a:rPr lang="en-US" sz="1391" dirty="0">
                <a:solidFill>
                  <a:srgbClr val="355977"/>
                </a:solidFill>
                <a:latin typeface="Arial"/>
              </a:rPr>
              <a:t>ATB 1</a:t>
            </a:r>
          </a:p>
        </p:txBody>
      </p:sp>
      <p:sp>
        <p:nvSpPr>
          <p:cNvPr id="12" name="Rectangle 11">
            <a:extLst>
              <a:ext uri="{FF2B5EF4-FFF2-40B4-BE49-F238E27FC236}">
                <a16:creationId xmlns:a16="http://schemas.microsoft.com/office/drawing/2014/main" id="{1DB4D5D2-B2FC-A7BA-C323-FCF73F2F5612}"/>
              </a:ext>
            </a:extLst>
          </p:cNvPr>
          <p:cNvSpPr/>
          <p:nvPr/>
        </p:nvSpPr>
        <p:spPr>
          <a:xfrm>
            <a:off x="4338549" y="5018611"/>
            <a:ext cx="889560" cy="533736"/>
          </a:xfrm>
          <a:prstGeom prst="rect">
            <a:avLst/>
          </a:prstGeom>
          <a:solidFill>
            <a:schemeClr val="accent1">
              <a:lumMod val="20000"/>
              <a:lumOff val="80000"/>
            </a:schemeClr>
          </a:solidFill>
          <a:ln w="9525">
            <a:solidFill>
              <a:srgbClr val="355977"/>
            </a:solidFill>
            <a:miter lim="800000"/>
            <a:headEnd/>
            <a:tailEnd/>
          </a:ln>
          <a:effectLst/>
          <a:scene3d>
            <a:camera prst="orthographicFront"/>
            <a:lightRig rig="threePt" dir="t"/>
          </a:scene3d>
          <a:sp3d>
            <a:bevelT/>
          </a:sp3d>
        </p:spPr>
        <p:txBody>
          <a:bodyPr wrap="none" lIns="92465" tIns="46232" rIns="92465" bIns="46232" anchor="ctr"/>
          <a:lstStyle/>
          <a:p>
            <a:pPr algn="ctr" defTabSz="925821"/>
            <a:r>
              <a:rPr lang="en-US" sz="1391" dirty="0">
                <a:solidFill>
                  <a:srgbClr val="355977"/>
                </a:solidFill>
                <a:latin typeface="Arial"/>
              </a:rPr>
              <a:t>Controlled </a:t>
            </a:r>
          </a:p>
          <a:p>
            <a:pPr algn="ctr" defTabSz="925821"/>
            <a:r>
              <a:rPr lang="en-US" sz="1391" dirty="0">
                <a:solidFill>
                  <a:srgbClr val="355977"/>
                </a:solidFill>
                <a:latin typeface="Arial"/>
              </a:rPr>
              <a:t>ATB 2</a:t>
            </a:r>
          </a:p>
        </p:txBody>
      </p:sp>
      <p:sp>
        <p:nvSpPr>
          <p:cNvPr id="13" name="Rectangle 12">
            <a:extLst>
              <a:ext uri="{FF2B5EF4-FFF2-40B4-BE49-F238E27FC236}">
                <a16:creationId xmlns:a16="http://schemas.microsoft.com/office/drawing/2014/main" id="{739B6C01-F261-9838-E986-DE7CC9F25083}"/>
              </a:ext>
            </a:extLst>
          </p:cNvPr>
          <p:cNvSpPr/>
          <p:nvPr/>
        </p:nvSpPr>
        <p:spPr>
          <a:xfrm>
            <a:off x="1227895" y="4876776"/>
            <a:ext cx="889560" cy="533736"/>
          </a:xfrm>
          <a:prstGeom prst="rect">
            <a:avLst/>
          </a:prstGeom>
          <a:solidFill>
            <a:schemeClr val="accent1">
              <a:lumMod val="20000"/>
              <a:lumOff val="80000"/>
            </a:schemeClr>
          </a:solidFill>
          <a:ln w="9525">
            <a:solidFill>
              <a:srgbClr val="355977"/>
            </a:solidFill>
            <a:miter lim="800000"/>
            <a:headEnd/>
            <a:tailEnd/>
          </a:ln>
          <a:effectLst/>
          <a:scene3d>
            <a:camera prst="orthographicFront"/>
            <a:lightRig rig="threePt" dir="t"/>
          </a:scene3d>
          <a:sp3d>
            <a:bevelT/>
          </a:sp3d>
        </p:spPr>
        <p:txBody>
          <a:bodyPr wrap="none" lIns="92465" tIns="46232" rIns="92465" bIns="46232" anchor="ctr"/>
          <a:lstStyle/>
          <a:p>
            <a:pPr algn="ctr" defTabSz="925821"/>
            <a:r>
              <a:rPr lang="en-US" sz="1391" dirty="0">
                <a:solidFill>
                  <a:srgbClr val="355977"/>
                </a:solidFill>
                <a:latin typeface="Arial"/>
              </a:rPr>
              <a:t>Controlled</a:t>
            </a:r>
          </a:p>
          <a:p>
            <a:pPr algn="ctr" defTabSz="925821"/>
            <a:r>
              <a:rPr lang="en-US" sz="1391" dirty="0">
                <a:solidFill>
                  <a:srgbClr val="355977"/>
                </a:solidFill>
                <a:latin typeface="Arial"/>
              </a:rPr>
              <a:t>ATB 2</a:t>
            </a:r>
          </a:p>
        </p:txBody>
      </p:sp>
      <p:sp>
        <p:nvSpPr>
          <p:cNvPr id="14" name="Oval 13">
            <a:extLst>
              <a:ext uri="{FF2B5EF4-FFF2-40B4-BE49-F238E27FC236}">
                <a16:creationId xmlns:a16="http://schemas.microsoft.com/office/drawing/2014/main" id="{F7A10A4C-70D9-4449-D53D-1761256EB869}"/>
              </a:ext>
            </a:extLst>
          </p:cNvPr>
          <p:cNvSpPr/>
          <p:nvPr/>
        </p:nvSpPr>
        <p:spPr>
          <a:xfrm>
            <a:off x="2537398" y="2826675"/>
            <a:ext cx="1087249" cy="533736"/>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defTabSz="1014685"/>
            <a:r>
              <a:rPr lang="en-US" sz="800" dirty="0">
                <a:solidFill>
                  <a:prstClr val="white"/>
                </a:solidFill>
                <a:latin typeface="Arial"/>
              </a:rPr>
              <a:t>Creditor</a:t>
            </a:r>
          </a:p>
        </p:txBody>
      </p:sp>
      <p:sp>
        <p:nvSpPr>
          <p:cNvPr id="15" name="Oval 14">
            <a:extLst>
              <a:ext uri="{FF2B5EF4-FFF2-40B4-BE49-F238E27FC236}">
                <a16:creationId xmlns:a16="http://schemas.microsoft.com/office/drawing/2014/main" id="{A95913F6-FD78-8952-918B-EC78277DAE6D}"/>
              </a:ext>
            </a:extLst>
          </p:cNvPr>
          <p:cNvSpPr/>
          <p:nvPr/>
        </p:nvSpPr>
        <p:spPr>
          <a:xfrm>
            <a:off x="4239704" y="2825079"/>
            <a:ext cx="1087250" cy="603921"/>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defTabSz="1014685"/>
            <a:r>
              <a:rPr lang="en-US" sz="800" dirty="0">
                <a:solidFill>
                  <a:prstClr val="white"/>
                </a:solidFill>
                <a:latin typeface="Arial"/>
              </a:rPr>
              <a:t>Distributing</a:t>
            </a:r>
          </a:p>
          <a:p>
            <a:pPr algn="ctr" defTabSz="1014685"/>
            <a:r>
              <a:rPr lang="en-US" sz="800" dirty="0">
                <a:solidFill>
                  <a:prstClr val="white"/>
                </a:solidFill>
                <a:latin typeface="Arial"/>
              </a:rPr>
              <a:t>Shareholder</a:t>
            </a:r>
          </a:p>
        </p:txBody>
      </p:sp>
      <p:sp>
        <p:nvSpPr>
          <p:cNvPr id="16" name="Oval 15">
            <a:extLst>
              <a:ext uri="{FF2B5EF4-FFF2-40B4-BE49-F238E27FC236}">
                <a16:creationId xmlns:a16="http://schemas.microsoft.com/office/drawing/2014/main" id="{23EC490E-046B-05A6-0613-45B4E92D7C54}"/>
              </a:ext>
            </a:extLst>
          </p:cNvPr>
          <p:cNvSpPr/>
          <p:nvPr/>
        </p:nvSpPr>
        <p:spPr>
          <a:xfrm>
            <a:off x="1122257" y="2957737"/>
            <a:ext cx="1087249" cy="632578"/>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defTabSz="1014685"/>
            <a:r>
              <a:rPr lang="en-US" sz="800" dirty="0">
                <a:solidFill>
                  <a:prstClr val="white"/>
                </a:solidFill>
                <a:latin typeface="Arial"/>
              </a:rPr>
              <a:t>Distributing</a:t>
            </a:r>
          </a:p>
          <a:p>
            <a:pPr algn="ctr" defTabSz="1014685"/>
            <a:r>
              <a:rPr lang="en-US" sz="800" dirty="0">
                <a:solidFill>
                  <a:prstClr val="white"/>
                </a:solidFill>
                <a:latin typeface="Arial"/>
              </a:rPr>
              <a:t>Shareholder</a:t>
            </a:r>
          </a:p>
        </p:txBody>
      </p:sp>
      <p:cxnSp>
        <p:nvCxnSpPr>
          <p:cNvPr id="17" name="Straight Connector 16">
            <a:extLst>
              <a:ext uri="{FF2B5EF4-FFF2-40B4-BE49-F238E27FC236}">
                <a16:creationId xmlns:a16="http://schemas.microsoft.com/office/drawing/2014/main" id="{34687CF4-EA0D-8A0C-6CE4-EA04288863AA}"/>
              </a:ext>
            </a:extLst>
          </p:cNvPr>
          <p:cNvCxnSpPr>
            <a:cxnSpLocks/>
            <a:stCxn id="16" idx="4"/>
            <a:endCxn id="10" idx="0"/>
          </p:cNvCxnSpPr>
          <p:nvPr/>
        </p:nvCxnSpPr>
        <p:spPr>
          <a:xfrm>
            <a:off x="1665882" y="3590315"/>
            <a:ext cx="0" cy="329953"/>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80CFD12A-C835-CCB4-2AA1-68444157D32B}"/>
              </a:ext>
            </a:extLst>
          </p:cNvPr>
          <p:cNvCxnSpPr>
            <a:cxnSpLocks/>
            <a:stCxn id="15" idx="4"/>
            <a:endCxn id="11" idx="0"/>
          </p:cNvCxnSpPr>
          <p:nvPr/>
        </p:nvCxnSpPr>
        <p:spPr>
          <a:xfrm>
            <a:off x="4783329" y="3429000"/>
            <a:ext cx="8993" cy="477362"/>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Connector: Curved 18">
            <a:extLst>
              <a:ext uri="{FF2B5EF4-FFF2-40B4-BE49-F238E27FC236}">
                <a16:creationId xmlns:a16="http://schemas.microsoft.com/office/drawing/2014/main" id="{A026C56C-EAA0-552B-A438-50BB910FDE89}"/>
              </a:ext>
            </a:extLst>
          </p:cNvPr>
          <p:cNvCxnSpPr>
            <a:cxnSpLocks/>
            <a:stCxn id="11" idx="1"/>
            <a:endCxn id="15" idx="2"/>
          </p:cNvCxnSpPr>
          <p:nvPr/>
        </p:nvCxnSpPr>
        <p:spPr>
          <a:xfrm rot="10800000">
            <a:off x="4239705" y="3127041"/>
            <a:ext cx="74369" cy="1043979"/>
          </a:xfrm>
          <a:prstGeom prst="curvedConnector3">
            <a:avLst>
              <a:gd name="adj1" fmla="val 407386"/>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CE780BFA-1C76-C662-CBD8-32DBD9D91133}"/>
              </a:ext>
            </a:extLst>
          </p:cNvPr>
          <p:cNvSpPr/>
          <p:nvPr/>
        </p:nvSpPr>
        <p:spPr>
          <a:xfrm>
            <a:off x="2339845" y="4511666"/>
            <a:ext cx="736434" cy="443879"/>
          </a:xfrm>
          <a:prstGeom prst="rect">
            <a:avLst/>
          </a:prstGeom>
          <a:noFill/>
          <a:ln w="12700">
            <a:noFill/>
          </a:ln>
        </p:spPr>
        <p:txBody>
          <a:bodyPr wrap="none" lIns="104306" tIns="52153" rIns="104306" bIns="52153">
            <a:spAutoFit/>
          </a:bodyPr>
          <a:lstStyle/>
          <a:p>
            <a:pPr algn="ctr"/>
            <a:r>
              <a:rPr lang="en-US" sz="1100" dirty="0">
                <a:solidFill>
                  <a:srgbClr val="000000"/>
                </a:solidFill>
                <a:latin typeface="Arial Narrow" panose="020B0606020202030204" pitchFamily="34" charset="0"/>
              </a:rPr>
              <a:t>Controlled</a:t>
            </a:r>
          </a:p>
          <a:p>
            <a:pPr algn="ctr"/>
            <a:r>
              <a:rPr lang="en-US" sz="1100" dirty="0">
                <a:solidFill>
                  <a:srgbClr val="000000"/>
                </a:solidFill>
                <a:latin typeface="Arial Narrow" panose="020B0606020202030204" pitchFamily="34" charset="0"/>
              </a:rPr>
              <a:t>stock</a:t>
            </a:r>
          </a:p>
        </p:txBody>
      </p:sp>
      <p:sp>
        <p:nvSpPr>
          <p:cNvPr id="21" name="Rectangle 20">
            <a:extLst>
              <a:ext uri="{FF2B5EF4-FFF2-40B4-BE49-F238E27FC236}">
                <a16:creationId xmlns:a16="http://schemas.microsoft.com/office/drawing/2014/main" id="{2C020461-4A4F-2B61-193D-AB42B8071C8F}"/>
              </a:ext>
            </a:extLst>
          </p:cNvPr>
          <p:cNvSpPr/>
          <p:nvPr/>
        </p:nvSpPr>
        <p:spPr>
          <a:xfrm>
            <a:off x="132080" y="4592320"/>
            <a:ext cx="1008771" cy="274602"/>
          </a:xfrm>
          <a:prstGeom prst="rect">
            <a:avLst/>
          </a:prstGeom>
          <a:noFill/>
          <a:ln w="12700">
            <a:noFill/>
          </a:ln>
        </p:spPr>
        <p:txBody>
          <a:bodyPr wrap="square" lIns="104306" tIns="52153" rIns="104306" bIns="52153">
            <a:spAutoFit/>
          </a:bodyPr>
          <a:lstStyle/>
          <a:p>
            <a:pPr algn="ctr"/>
            <a:r>
              <a:rPr lang="en-US" sz="1100" dirty="0">
                <a:solidFill>
                  <a:srgbClr val="000000"/>
                </a:solidFill>
                <a:latin typeface="Arial Narrow" panose="020B0606020202030204" pitchFamily="34" charset="0"/>
              </a:rPr>
              <a:t>ATB 2</a:t>
            </a:r>
          </a:p>
        </p:txBody>
      </p:sp>
      <p:cxnSp>
        <p:nvCxnSpPr>
          <p:cNvPr id="22" name="Connector: Curved 21">
            <a:extLst>
              <a:ext uri="{FF2B5EF4-FFF2-40B4-BE49-F238E27FC236}">
                <a16:creationId xmlns:a16="http://schemas.microsoft.com/office/drawing/2014/main" id="{0288E201-6B88-A9C2-0954-FEC4BA9BD66D}"/>
              </a:ext>
            </a:extLst>
          </p:cNvPr>
          <p:cNvCxnSpPr>
            <a:cxnSpLocks/>
            <a:stCxn id="13" idx="1"/>
            <a:endCxn id="10" idx="1"/>
          </p:cNvCxnSpPr>
          <p:nvPr/>
        </p:nvCxnSpPr>
        <p:spPr>
          <a:xfrm rot="10800000">
            <a:off x="1182705" y="4192472"/>
            <a:ext cx="45190" cy="951173"/>
          </a:xfrm>
          <a:prstGeom prst="curvedConnector3">
            <a:avLst>
              <a:gd name="adj1" fmla="val 605864"/>
            </a:avLst>
          </a:prstGeom>
          <a:ln>
            <a:prstDash val="dash"/>
            <a:headEnd type="triangle"/>
            <a:tailEnd type="none"/>
          </a:ln>
        </p:spPr>
        <p:style>
          <a:lnRef idx="1">
            <a:schemeClr val="accent1"/>
          </a:lnRef>
          <a:fillRef idx="0">
            <a:schemeClr val="accent1"/>
          </a:fillRef>
          <a:effectRef idx="0">
            <a:schemeClr val="accent1"/>
          </a:effectRef>
          <a:fontRef idx="minor">
            <a:schemeClr val="tx1"/>
          </a:fontRef>
        </p:style>
      </p:cxnSp>
      <p:cxnSp>
        <p:nvCxnSpPr>
          <p:cNvPr id="23" name="Connector: Curved 22">
            <a:extLst>
              <a:ext uri="{FF2B5EF4-FFF2-40B4-BE49-F238E27FC236}">
                <a16:creationId xmlns:a16="http://schemas.microsoft.com/office/drawing/2014/main" id="{A343B714-26B6-52E5-E195-CF2B454FB551}"/>
              </a:ext>
            </a:extLst>
          </p:cNvPr>
          <p:cNvCxnSpPr>
            <a:cxnSpLocks/>
            <a:stCxn id="10" idx="3"/>
            <a:endCxn id="13" idx="3"/>
          </p:cNvCxnSpPr>
          <p:nvPr/>
        </p:nvCxnSpPr>
        <p:spPr>
          <a:xfrm flipH="1">
            <a:off x="2117455" y="4192471"/>
            <a:ext cx="31604" cy="951173"/>
          </a:xfrm>
          <a:prstGeom prst="curvedConnector3">
            <a:avLst>
              <a:gd name="adj1" fmla="val -723326"/>
            </a:avLst>
          </a:prstGeom>
          <a:ln>
            <a:prstDash val="dash"/>
            <a:headEnd type="triangle"/>
            <a:tailEnd type="none"/>
          </a:ln>
        </p:spPr>
        <p:style>
          <a:lnRef idx="1">
            <a:schemeClr val="accent1"/>
          </a:lnRef>
          <a:fillRef idx="0">
            <a:schemeClr val="accent1"/>
          </a:fillRef>
          <a:effectRef idx="0">
            <a:schemeClr val="accent1"/>
          </a:effectRef>
          <a:fontRef idx="minor">
            <a:schemeClr val="tx1"/>
          </a:fontRef>
        </p:style>
      </p:cxnSp>
      <p:cxnSp>
        <p:nvCxnSpPr>
          <p:cNvPr id="24" name="Connector: Curved 23">
            <a:extLst>
              <a:ext uri="{FF2B5EF4-FFF2-40B4-BE49-F238E27FC236}">
                <a16:creationId xmlns:a16="http://schemas.microsoft.com/office/drawing/2014/main" id="{38EC394A-490D-CC75-F378-457DF065E84F}"/>
              </a:ext>
            </a:extLst>
          </p:cNvPr>
          <p:cNvCxnSpPr>
            <a:cxnSpLocks/>
            <a:stCxn id="15" idx="6"/>
          </p:cNvCxnSpPr>
          <p:nvPr/>
        </p:nvCxnSpPr>
        <p:spPr>
          <a:xfrm flipH="1">
            <a:off x="4813412" y="3127040"/>
            <a:ext cx="513542" cy="1600103"/>
          </a:xfrm>
          <a:prstGeom prst="curvedConnector4">
            <a:avLst>
              <a:gd name="adj1" fmla="val -44514"/>
              <a:gd name="adj2" fmla="val 99306"/>
            </a:avLst>
          </a:prstGeom>
          <a:ln>
            <a:prstDash val="dash"/>
            <a:headEnd type="triangle"/>
            <a:tailEnd type="none"/>
          </a:ln>
        </p:spPr>
        <p:style>
          <a:lnRef idx="1">
            <a:schemeClr val="accent1"/>
          </a:lnRef>
          <a:fillRef idx="0">
            <a:schemeClr val="accent1"/>
          </a:fillRef>
          <a:effectRef idx="0">
            <a:schemeClr val="accent1"/>
          </a:effectRef>
          <a:fontRef idx="minor">
            <a:schemeClr val="tx1"/>
          </a:fontRef>
        </p:style>
      </p:cxnSp>
      <p:cxnSp>
        <p:nvCxnSpPr>
          <p:cNvPr id="25" name="Connector: Curved 71">
            <a:extLst>
              <a:ext uri="{FF2B5EF4-FFF2-40B4-BE49-F238E27FC236}">
                <a16:creationId xmlns:a16="http://schemas.microsoft.com/office/drawing/2014/main" id="{1D4616B1-4FAF-F634-3AC6-090238FF7BE1}"/>
              </a:ext>
            </a:extLst>
          </p:cNvPr>
          <p:cNvCxnSpPr>
            <a:cxnSpLocks/>
          </p:cNvCxnSpPr>
          <p:nvPr/>
        </p:nvCxnSpPr>
        <p:spPr>
          <a:xfrm flipH="1" flipV="1">
            <a:off x="3254767" y="3379041"/>
            <a:ext cx="1015020" cy="877097"/>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78E79AF3-B4A8-6348-AD98-8D23F602EE4D}"/>
              </a:ext>
            </a:extLst>
          </p:cNvPr>
          <p:cNvSpPr/>
          <p:nvPr/>
        </p:nvSpPr>
        <p:spPr>
          <a:xfrm>
            <a:off x="3398557" y="3093543"/>
            <a:ext cx="723792" cy="613156"/>
          </a:xfrm>
          <a:prstGeom prst="rect">
            <a:avLst/>
          </a:prstGeom>
          <a:noFill/>
          <a:ln w="12700">
            <a:noFill/>
          </a:ln>
        </p:spPr>
        <p:txBody>
          <a:bodyPr wrap="square" lIns="104306" tIns="52153" rIns="104306" bIns="52153">
            <a:spAutoFit/>
          </a:bodyPr>
          <a:lstStyle/>
          <a:p>
            <a:pPr algn="ctr"/>
            <a:r>
              <a:rPr lang="en-US" sz="1100" dirty="0">
                <a:solidFill>
                  <a:srgbClr val="000000"/>
                </a:solidFill>
                <a:latin typeface="Arial Narrow" panose="020B0606020202030204" pitchFamily="34" charset="0"/>
              </a:rPr>
              <a:t>20% Delayed Shares</a:t>
            </a:r>
          </a:p>
        </p:txBody>
      </p:sp>
      <p:cxnSp>
        <p:nvCxnSpPr>
          <p:cNvPr id="27" name="Connector: Curved 71">
            <a:extLst>
              <a:ext uri="{FF2B5EF4-FFF2-40B4-BE49-F238E27FC236}">
                <a16:creationId xmlns:a16="http://schemas.microsoft.com/office/drawing/2014/main" id="{F9864119-C4EA-9E5A-A411-60853982625D}"/>
              </a:ext>
            </a:extLst>
          </p:cNvPr>
          <p:cNvCxnSpPr>
            <a:cxnSpLocks/>
          </p:cNvCxnSpPr>
          <p:nvPr/>
        </p:nvCxnSpPr>
        <p:spPr>
          <a:xfrm>
            <a:off x="3081023" y="3448075"/>
            <a:ext cx="1072007" cy="935545"/>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CD51DC23-802A-99EF-FA5D-C34F221B68D5}"/>
              </a:ext>
            </a:extLst>
          </p:cNvPr>
          <p:cNvSpPr/>
          <p:nvPr/>
        </p:nvSpPr>
        <p:spPr>
          <a:xfrm>
            <a:off x="2854934" y="3715150"/>
            <a:ext cx="723792" cy="274602"/>
          </a:xfrm>
          <a:prstGeom prst="rect">
            <a:avLst/>
          </a:prstGeom>
          <a:noFill/>
          <a:ln w="12700">
            <a:noFill/>
          </a:ln>
        </p:spPr>
        <p:txBody>
          <a:bodyPr wrap="square" lIns="104306" tIns="52153" rIns="104306" bIns="52153">
            <a:spAutoFit/>
          </a:bodyPr>
          <a:lstStyle/>
          <a:p>
            <a:pPr algn="ctr"/>
            <a:r>
              <a:rPr lang="en-US" sz="1100" dirty="0">
                <a:solidFill>
                  <a:srgbClr val="000000"/>
                </a:solidFill>
                <a:latin typeface="Arial Narrow" panose="020B0606020202030204" pitchFamily="34" charset="0"/>
              </a:rPr>
              <a:t>Debt</a:t>
            </a:r>
          </a:p>
        </p:txBody>
      </p:sp>
      <p:cxnSp>
        <p:nvCxnSpPr>
          <p:cNvPr id="29" name="Straight Connector 28">
            <a:extLst>
              <a:ext uri="{FF2B5EF4-FFF2-40B4-BE49-F238E27FC236}">
                <a16:creationId xmlns:a16="http://schemas.microsoft.com/office/drawing/2014/main" id="{7FF76044-A546-8717-D54D-D0509037931E}"/>
              </a:ext>
            </a:extLst>
          </p:cNvPr>
          <p:cNvCxnSpPr>
            <a:cxnSpLocks/>
          </p:cNvCxnSpPr>
          <p:nvPr/>
        </p:nvCxnSpPr>
        <p:spPr>
          <a:xfrm>
            <a:off x="3081023" y="3715150"/>
            <a:ext cx="288680" cy="274602"/>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551AED6B-94FC-ED29-26AA-19E8E9118327}"/>
              </a:ext>
            </a:extLst>
          </p:cNvPr>
          <p:cNvCxnSpPr>
            <a:cxnSpLocks/>
          </p:cNvCxnSpPr>
          <p:nvPr/>
        </p:nvCxnSpPr>
        <p:spPr>
          <a:xfrm flipH="1">
            <a:off x="3081024" y="3715150"/>
            <a:ext cx="288679" cy="27460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9384121"/>
      </p:ext>
    </p:extLst>
  </p:cSld>
  <p:clrMapOvr>
    <a:masterClrMapping/>
  </p:clrMapOvr>
</p:sld>
</file>

<file path=ppt/slides/slide2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34B9D-7D9E-83E5-650F-31B551882FC4}"/>
              </a:ext>
            </a:extLst>
          </p:cNvPr>
          <p:cNvSpPr>
            <a:spLocks noGrp="1"/>
          </p:cNvSpPr>
          <p:nvPr>
            <p:ph type="title"/>
          </p:nvPr>
        </p:nvSpPr>
        <p:spPr/>
        <p:txBody>
          <a:bodyPr/>
          <a:lstStyle/>
          <a:p>
            <a:r>
              <a:rPr lang="en-US" sz="2800" b="1" dirty="0">
                <a:solidFill>
                  <a:schemeClr val="accent1"/>
                </a:solidFill>
                <a:latin typeface="+mj-lt"/>
              </a:rPr>
              <a:t>Poling Question 2</a:t>
            </a:r>
            <a:endParaRPr lang="en-US" sz="2800" dirty="0">
              <a:solidFill>
                <a:schemeClr val="accent1"/>
              </a:solidFill>
            </a:endParaRPr>
          </a:p>
        </p:txBody>
      </p:sp>
      <p:sp>
        <p:nvSpPr>
          <p:cNvPr id="3" name="Content Placeholder 2">
            <a:extLst>
              <a:ext uri="{FF2B5EF4-FFF2-40B4-BE49-F238E27FC236}">
                <a16:creationId xmlns:a16="http://schemas.microsoft.com/office/drawing/2014/main" id="{CF66DD04-3CCD-33DC-DA26-C5CF0826DE03}"/>
              </a:ext>
            </a:extLst>
          </p:cNvPr>
          <p:cNvSpPr>
            <a:spLocks noGrp="1"/>
          </p:cNvSpPr>
          <p:nvPr>
            <p:ph idx="1"/>
          </p:nvPr>
        </p:nvSpPr>
        <p:spPr>
          <a:xfrm>
            <a:off x="193432" y="1678158"/>
            <a:ext cx="11790484" cy="4512310"/>
          </a:xfrm>
        </p:spPr>
        <p:txBody>
          <a:bodyPr/>
          <a:lstStyle/>
          <a:p>
            <a:r>
              <a:rPr lang="en-US" dirty="0"/>
              <a:t>Does the basis limitation apply in a divisive Section 368(a)(1)(D) reorganization+Section 355 distribution in which Controlled stock or securities received by Distributing in the reorg are used to pay Distributing’s creditors?</a:t>
            </a:r>
          </a:p>
        </p:txBody>
      </p:sp>
      <p:sp>
        <p:nvSpPr>
          <p:cNvPr id="4" name="Slide Number Placeholder 3">
            <a:extLst>
              <a:ext uri="{FF2B5EF4-FFF2-40B4-BE49-F238E27FC236}">
                <a16:creationId xmlns:a16="http://schemas.microsoft.com/office/drawing/2014/main" id="{18FE96FA-E246-6B17-A236-F0BD47ABA3A0}"/>
              </a:ext>
            </a:extLst>
          </p:cNvPr>
          <p:cNvSpPr>
            <a:spLocks noGrp="1"/>
          </p:cNvSpPr>
          <p:nvPr>
            <p:ph type="sldNum" sz="quarter" idx="4"/>
          </p:nvPr>
        </p:nvSpPr>
        <p:spPr/>
        <p:txBody>
          <a:bodyPr/>
          <a:lstStyle/>
          <a:p>
            <a:fld id="{6CABB61B-1318-8447-AA21-C5100C0A9382}" type="slidenum">
              <a:rPr lang="en-US" smtClean="0"/>
              <a:pPr/>
              <a:t>23</a:t>
            </a:fld>
            <a:endParaRPr lang="en-US" dirty="0"/>
          </a:p>
        </p:txBody>
      </p:sp>
    </p:spTree>
    <p:extLst>
      <p:ext uri="{BB962C8B-B14F-4D97-AF65-F5344CB8AC3E}">
        <p14:creationId xmlns:p14="http://schemas.microsoft.com/office/powerpoint/2010/main" val="1887742570"/>
      </p:ext>
    </p:extLst>
  </p:cSld>
  <p:clrMapOvr>
    <a:masterClrMapping/>
  </p:clrMapOvr>
</p:sld>
</file>

<file path=ppt/slides/slide2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F243A-5956-30D7-8344-B3620F5CE580}"/>
              </a:ext>
            </a:extLst>
          </p:cNvPr>
          <p:cNvSpPr>
            <a:spLocks noGrp="1"/>
          </p:cNvSpPr>
          <p:nvPr>
            <p:ph type="title"/>
          </p:nvPr>
        </p:nvSpPr>
        <p:spPr/>
        <p:txBody>
          <a:bodyPr/>
          <a:lstStyle/>
          <a:p>
            <a:r>
              <a:rPr lang="en-US" sz="2800" b="1" dirty="0">
                <a:solidFill>
                  <a:schemeClr val="accent1"/>
                </a:solidFill>
                <a:latin typeface="+mj-lt"/>
              </a:rPr>
              <a:t>Revenue Procedure 2024-24 and Notice 2024-38</a:t>
            </a:r>
          </a:p>
        </p:txBody>
      </p:sp>
      <p:sp>
        <p:nvSpPr>
          <p:cNvPr id="3" name="Content Placeholder 2">
            <a:extLst>
              <a:ext uri="{FF2B5EF4-FFF2-40B4-BE49-F238E27FC236}">
                <a16:creationId xmlns:a16="http://schemas.microsoft.com/office/drawing/2014/main" id="{5C6F1FD3-46B2-0481-0D82-F9A1E6AA1ACE}"/>
              </a:ext>
            </a:extLst>
          </p:cNvPr>
          <p:cNvSpPr>
            <a:spLocks noGrp="1"/>
          </p:cNvSpPr>
          <p:nvPr>
            <p:ph idx="1"/>
          </p:nvPr>
        </p:nvSpPr>
        <p:spPr/>
        <p:txBody>
          <a:bodyPr/>
          <a:lstStyle/>
          <a:p>
            <a:pPr>
              <a:buClr>
                <a:schemeClr val="tx1"/>
              </a:buClr>
            </a:pPr>
            <a:r>
              <a:rPr lang="en-US" sz="2200" dirty="0"/>
              <a:t>Key Changes under Revenue Procedure 2024-24</a:t>
            </a:r>
          </a:p>
          <a:p>
            <a:pPr lvl="1"/>
            <a:r>
              <a:rPr lang="en-US" sz="2200" dirty="0"/>
              <a:t>Limitations on historic debt that can be repaid with Section 361 consideration (distinction between debt and other obligations)</a:t>
            </a:r>
          </a:p>
          <a:p>
            <a:pPr lvl="1"/>
            <a:r>
              <a:rPr lang="en-US" sz="2200" dirty="0"/>
              <a:t>Direct issuance structure for debt exchanges generally prohibited</a:t>
            </a:r>
          </a:p>
          <a:p>
            <a:pPr lvl="1"/>
            <a:r>
              <a:rPr lang="en-US" sz="2200" dirty="0"/>
              <a:t>Refinancing debt not treated as old and cold (even if debt that it refinanced is)</a:t>
            </a:r>
          </a:p>
          <a:p>
            <a:pPr lvl="1"/>
            <a:r>
              <a:rPr lang="en-US" sz="2200" dirty="0"/>
              <a:t>New standard for re-leveraging</a:t>
            </a:r>
          </a:p>
          <a:p>
            <a:pPr lvl="1"/>
            <a:r>
              <a:rPr lang="en-US" sz="2200" dirty="0"/>
              <a:t>More specificity required for plan of reorganization</a:t>
            </a:r>
          </a:p>
          <a:p>
            <a:pPr lvl="1"/>
            <a:r>
              <a:rPr lang="en-US" sz="2200" dirty="0"/>
              <a:t>No optionality on retained shares (“pick a lane”)</a:t>
            </a:r>
          </a:p>
          <a:p>
            <a:pPr lvl="1"/>
            <a:r>
              <a:rPr lang="en-US" sz="2200" dirty="0"/>
              <a:t>Stricter standards for delayed distributions/retentions</a:t>
            </a:r>
          </a:p>
        </p:txBody>
      </p:sp>
      <p:sp>
        <p:nvSpPr>
          <p:cNvPr id="4" name="Slide Number Placeholder 3">
            <a:extLst>
              <a:ext uri="{FF2B5EF4-FFF2-40B4-BE49-F238E27FC236}">
                <a16:creationId xmlns:a16="http://schemas.microsoft.com/office/drawing/2014/main" id="{A67B6172-FAD6-314F-7320-C4EB5C0A60F7}"/>
              </a:ext>
            </a:extLst>
          </p:cNvPr>
          <p:cNvSpPr>
            <a:spLocks noGrp="1"/>
          </p:cNvSpPr>
          <p:nvPr>
            <p:ph type="sldNum" sz="quarter" idx="4"/>
          </p:nvPr>
        </p:nvSpPr>
        <p:spPr/>
        <p:txBody>
          <a:bodyPr/>
          <a:lstStyle/>
          <a:p>
            <a:fld id="{2DDB3146-7E14-AF42-995F-1E34C89EE1DA}" type="slidenum">
              <a:rPr lang="en-US" smtClean="0"/>
              <a:pPr/>
              <a:t>24</a:t>
            </a:fld>
            <a:endParaRPr lang="en-US" dirty="0"/>
          </a:p>
        </p:txBody>
      </p:sp>
    </p:spTree>
    <p:extLst>
      <p:ext uri="{BB962C8B-B14F-4D97-AF65-F5344CB8AC3E}">
        <p14:creationId xmlns:p14="http://schemas.microsoft.com/office/powerpoint/2010/main" val="2003970039"/>
      </p:ext>
    </p:extLst>
  </p:cSld>
  <p:clrMapOvr>
    <a:masterClrMapping/>
  </p:clrMapOvr>
</p:sld>
</file>

<file path=ppt/slides/slide2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C309E-E3AD-4D23-E67F-8AA1C6A65591}"/>
              </a:ext>
            </a:extLst>
          </p:cNvPr>
          <p:cNvSpPr>
            <a:spLocks noGrp="1"/>
          </p:cNvSpPr>
          <p:nvPr>
            <p:ph type="title"/>
          </p:nvPr>
        </p:nvSpPr>
        <p:spPr/>
        <p:txBody>
          <a:bodyPr/>
          <a:lstStyle/>
          <a:p>
            <a:r>
              <a:rPr lang="en-US" sz="2800" b="1" dirty="0">
                <a:solidFill>
                  <a:schemeClr val="accent1"/>
                </a:solidFill>
                <a:latin typeface="+mj-lt"/>
              </a:rPr>
              <a:t>Revenue Procedure 2024-24 and Notice 2024-38, cont’d</a:t>
            </a:r>
            <a:endParaRPr lang="en-US" sz="2800" dirty="0"/>
          </a:p>
        </p:txBody>
      </p:sp>
      <p:sp>
        <p:nvSpPr>
          <p:cNvPr id="3" name="Content Placeholder 2">
            <a:extLst>
              <a:ext uri="{FF2B5EF4-FFF2-40B4-BE49-F238E27FC236}">
                <a16:creationId xmlns:a16="http://schemas.microsoft.com/office/drawing/2014/main" id="{0DD939F3-C063-A633-3040-82E3CA8B7B58}"/>
              </a:ext>
            </a:extLst>
          </p:cNvPr>
          <p:cNvSpPr>
            <a:spLocks noGrp="1"/>
          </p:cNvSpPr>
          <p:nvPr>
            <p:ph idx="1"/>
          </p:nvPr>
        </p:nvSpPr>
        <p:spPr/>
        <p:txBody>
          <a:bodyPr/>
          <a:lstStyle/>
          <a:p>
            <a:pPr>
              <a:buClr>
                <a:schemeClr val="tx1"/>
              </a:buClr>
            </a:pPr>
            <a:r>
              <a:rPr lang="en-US" sz="2400" dirty="0"/>
              <a:t>Areas of Study under Notice 2024-38</a:t>
            </a:r>
          </a:p>
          <a:p>
            <a:pPr lvl="1"/>
            <a:r>
              <a:rPr lang="en-US" sz="1900" dirty="0"/>
              <a:t>Application of substance over form, agency, step transaction and other relevant theories to intermediated exchanges and direct issuance transactions</a:t>
            </a:r>
          </a:p>
          <a:p>
            <a:pPr lvl="1"/>
            <a:r>
              <a:rPr lang="en-US" sz="1900" dirty="0"/>
              <a:t>Delayed distributions versus retentions</a:t>
            </a:r>
          </a:p>
          <a:p>
            <a:pPr lvl="1"/>
            <a:r>
              <a:rPr lang="en-US" sz="1900" dirty="0"/>
              <a:t>Stricter scrutiny on continuing relationships</a:t>
            </a:r>
          </a:p>
          <a:p>
            <a:pPr lvl="1"/>
            <a:r>
              <a:rPr lang="en-US" sz="1900" dirty="0"/>
              <a:t>Solvency, continued viability of Distributing and Controlled</a:t>
            </a:r>
          </a:p>
          <a:p>
            <a:pPr lvl="1"/>
            <a:r>
              <a:rPr lang="en-US" sz="1900" dirty="0"/>
              <a:t>Tax consequences of post-distribution payments</a:t>
            </a:r>
          </a:p>
          <a:p>
            <a:pPr lvl="1"/>
            <a:r>
              <a:rPr lang="en-US" sz="1900" dirty="0"/>
              <a:t>Impact of transactions related to divisive reorganizations (e.g., RMTs) on Controlled securities</a:t>
            </a:r>
          </a:p>
          <a:p>
            <a:pPr lvl="1"/>
            <a:r>
              <a:rPr lang="en-US" sz="1900" dirty="0"/>
              <a:t>Re-leveraging</a:t>
            </a:r>
          </a:p>
          <a:p>
            <a:pPr lvl="1"/>
            <a:r>
              <a:rPr lang="en-US" sz="1900" dirty="0"/>
              <a:t>Distinction between Section 357(c) and Section 361</a:t>
            </a:r>
          </a:p>
          <a:p>
            <a:pPr lvl="1"/>
            <a:endParaRPr lang="en-US" dirty="0"/>
          </a:p>
        </p:txBody>
      </p:sp>
      <p:sp>
        <p:nvSpPr>
          <p:cNvPr id="4" name="Slide Number Placeholder 3">
            <a:extLst>
              <a:ext uri="{FF2B5EF4-FFF2-40B4-BE49-F238E27FC236}">
                <a16:creationId xmlns:a16="http://schemas.microsoft.com/office/drawing/2014/main" id="{38F396D3-BEFA-3CFD-25D1-DC7627ABA6F9}"/>
              </a:ext>
            </a:extLst>
          </p:cNvPr>
          <p:cNvSpPr>
            <a:spLocks noGrp="1"/>
          </p:cNvSpPr>
          <p:nvPr>
            <p:ph type="sldNum" sz="quarter" idx="4"/>
          </p:nvPr>
        </p:nvSpPr>
        <p:spPr/>
        <p:txBody>
          <a:bodyPr/>
          <a:lstStyle/>
          <a:p>
            <a:fld id="{2DDB3146-7E14-AF42-995F-1E34C89EE1DA}" type="slidenum">
              <a:rPr lang="en-US" smtClean="0"/>
              <a:pPr/>
              <a:t>25</a:t>
            </a:fld>
            <a:endParaRPr lang="en-US" dirty="0"/>
          </a:p>
        </p:txBody>
      </p:sp>
    </p:spTree>
    <p:extLst>
      <p:ext uri="{BB962C8B-B14F-4D97-AF65-F5344CB8AC3E}">
        <p14:creationId xmlns:p14="http://schemas.microsoft.com/office/powerpoint/2010/main" val="588086058"/>
      </p:ext>
    </p:extLst>
  </p:cSld>
  <p:clrMapOvr>
    <a:masterClrMapping/>
  </p:clrMapOvr>
</p:sld>
</file>

<file path=ppt/slides/slide2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8359E-01FB-7338-F0C1-E5194433FA22}"/>
              </a:ext>
            </a:extLst>
          </p:cNvPr>
          <p:cNvSpPr>
            <a:spLocks noGrp="1"/>
          </p:cNvSpPr>
          <p:nvPr>
            <p:ph type="title"/>
          </p:nvPr>
        </p:nvSpPr>
        <p:spPr/>
        <p:txBody>
          <a:bodyPr/>
          <a:lstStyle/>
          <a:p>
            <a:r>
              <a:rPr lang="en-US" sz="2800" b="1" dirty="0">
                <a:solidFill>
                  <a:schemeClr val="accent1"/>
                </a:solidFill>
                <a:latin typeface="+mj-lt"/>
              </a:rPr>
              <a:t>Distinction between Section 357 and Section 361?</a:t>
            </a:r>
            <a:endParaRPr lang="en-US" sz="2800" dirty="0"/>
          </a:p>
        </p:txBody>
      </p:sp>
      <p:sp>
        <p:nvSpPr>
          <p:cNvPr id="3" name="Content Placeholder 2">
            <a:extLst>
              <a:ext uri="{FF2B5EF4-FFF2-40B4-BE49-F238E27FC236}">
                <a16:creationId xmlns:a16="http://schemas.microsoft.com/office/drawing/2014/main" id="{F7100E41-5940-060C-FC86-91D6B55FA992}"/>
              </a:ext>
            </a:extLst>
          </p:cNvPr>
          <p:cNvSpPr>
            <a:spLocks noGrp="1"/>
          </p:cNvSpPr>
          <p:nvPr>
            <p:ph idx="1"/>
          </p:nvPr>
        </p:nvSpPr>
        <p:spPr/>
        <p:txBody>
          <a:bodyPr/>
          <a:lstStyle/>
          <a:p>
            <a:pPr>
              <a:buClr>
                <a:schemeClr val="tx1"/>
              </a:buClr>
            </a:pPr>
            <a:r>
              <a:rPr lang="en-US" sz="2300" dirty="0"/>
              <a:t>Rev. Proc. 2024-24 draws a distinction between liabilities, which include non-financial and contingent liabilities and may be assumed pursuant to Section 357, and debt, which is limited to liabilities pursuant to an instrument or contractual arrangement constituting debt for US federal income tax purposes, and may be satisfied with Section 361 consideration under Sections 361(b)(c) and (c)(3)</a:t>
            </a:r>
          </a:p>
          <a:p>
            <a:pPr>
              <a:buClr>
                <a:schemeClr val="tx1"/>
              </a:buClr>
            </a:pPr>
            <a:r>
              <a:rPr lang="en-US" sz="2300" dirty="0"/>
              <a:t>Cites to legislative history of Section 361 that mentions indebtedness, although the purpose of the change in statute was to overrule </a:t>
            </a:r>
            <a:r>
              <a:rPr lang="en-US" sz="2300" i="1" dirty="0"/>
              <a:t>Minnesota Tea</a:t>
            </a:r>
            <a:r>
              <a:rPr lang="en-US" sz="2300" dirty="0"/>
              <a:t>, which included non-debt liabilities, and liabilities and indebtedness have been used interchangeably in various contexts</a:t>
            </a:r>
          </a:p>
          <a:p>
            <a:pPr>
              <a:buClr>
                <a:schemeClr val="tx1"/>
              </a:buClr>
            </a:pPr>
            <a:r>
              <a:rPr lang="en-US" sz="2300" dirty="0"/>
              <a:t>Common subject matter, shared animating policies, same basis limitation, what gives?</a:t>
            </a:r>
          </a:p>
        </p:txBody>
      </p:sp>
      <p:sp>
        <p:nvSpPr>
          <p:cNvPr id="4" name="Slide Number Placeholder 3">
            <a:extLst>
              <a:ext uri="{FF2B5EF4-FFF2-40B4-BE49-F238E27FC236}">
                <a16:creationId xmlns:a16="http://schemas.microsoft.com/office/drawing/2014/main" id="{81E528D9-36F1-A94D-697A-2B3C1FA512B5}"/>
              </a:ext>
            </a:extLst>
          </p:cNvPr>
          <p:cNvSpPr>
            <a:spLocks noGrp="1"/>
          </p:cNvSpPr>
          <p:nvPr>
            <p:ph type="sldNum" sz="quarter" idx="4"/>
          </p:nvPr>
        </p:nvSpPr>
        <p:spPr/>
        <p:txBody>
          <a:bodyPr/>
          <a:lstStyle/>
          <a:p>
            <a:fld id="{2DDB3146-7E14-AF42-995F-1E34C89EE1DA}" type="slidenum">
              <a:rPr lang="en-US" smtClean="0"/>
              <a:pPr/>
              <a:t>26</a:t>
            </a:fld>
            <a:endParaRPr lang="en-US" dirty="0"/>
          </a:p>
        </p:txBody>
      </p:sp>
    </p:spTree>
    <p:extLst>
      <p:ext uri="{BB962C8B-B14F-4D97-AF65-F5344CB8AC3E}">
        <p14:creationId xmlns:p14="http://schemas.microsoft.com/office/powerpoint/2010/main" val="1952247159"/>
      </p:ext>
    </p:extLst>
  </p:cSld>
  <p:clrMapOvr>
    <a:masterClrMapping/>
  </p:clrMapOvr>
</p:sld>
</file>

<file path=ppt/slides/slide2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29CCC-AC20-BEF6-1306-2900B13722C0}"/>
              </a:ext>
            </a:extLst>
          </p:cNvPr>
          <p:cNvSpPr>
            <a:spLocks noGrp="1"/>
          </p:cNvSpPr>
          <p:nvPr>
            <p:ph type="title"/>
          </p:nvPr>
        </p:nvSpPr>
        <p:spPr/>
        <p:txBody>
          <a:bodyPr/>
          <a:lstStyle/>
          <a:p>
            <a:r>
              <a:rPr lang="en-US" sz="2800" b="1" dirty="0">
                <a:solidFill>
                  <a:schemeClr val="accent1"/>
                </a:solidFill>
                <a:latin typeface="+mj-lt"/>
              </a:rPr>
              <a:t>Intermediated Exchanges and Direct Issuance Transactions</a:t>
            </a:r>
            <a:endParaRPr lang="en-US" sz="2800" dirty="0"/>
          </a:p>
        </p:txBody>
      </p:sp>
      <p:sp>
        <p:nvSpPr>
          <p:cNvPr id="3" name="Content Placeholder 2">
            <a:extLst>
              <a:ext uri="{FF2B5EF4-FFF2-40B4-BE49-F238E27FC236}">
                <a16:creationId xmlns:a16="http://schemas.microsoft.com/office/drawing/2014/main" id="{CB5339DD-4181-1B59-04DB-677FFE1EF05D}"/>
              </a:ext>
            </a:extLst>
          </p:cNvPr>
          <p:cNvSpPr>
            <a:spLocks noGrp="1"/>
          </p:cNvSpPr>
          <p:nvPr>
            <p:ph idx="1"/>
          </p:nvPr>
        </p:nvSpPr>
        <p:spPr/>
        <p:txBody>
          <a:bodyPr/>
          <a:lstStyle/>
          <a:p>
            <a:pPr>
              <a:buClrTx/>
            </a:pPr>
            <a:r>
              <a:rPr lang="en-US" sz="2500" dirty="0"/>
              <a:t>Notice 2024-38 states that Treasury and IRS are considering the application of general principles of federal income tax law (including substance over form, agency and other relevant theories) to intermediated exchanges and direct issuance transactions</a:t>
            </a:r>
          </a:p>
          <a:p>
            <a:pPr>
              <a:buClrTx/>
            </a:pPr>
            <a:r>
              <a:rPr lang="en-US" sz="2500" dirty="0"/>
              <a:t>Exchange could be recast such that, e.g., intermediary is not respected as a creditor of Distributing, or is treated as Distributing’s agent, rather than acting for intermediary’s own account and subject to the upside/downside of the intermediated exchange</a:t>
            </a:r>
          </a:p>
          <a:p>
            <a:pPr>
              <a:buClrTx/>
            </a:pPr>
            <a:r>
              <a:rPr lang="en-US" sz="2500" dirty="0"/>
              <a:t>In that case, Distributing would not be treated as exchanging Distributing debt for Section 361 consideration</a:t>
            </a:r>
          </a:p>
          <a:p>
            <a:pPr>
              <a:buClrTx/>
            </a:pPr>
            <a:endParaRPr lang="en-US" dirty="0"/>
          </a:p>
        </p:txBody>
      </p:sp>
      <p:sp>
        <p:nvSpPr>
          <p:cNvPr id="4" name="Slide Number Placeholder 3">
            <a:extLst>
              <a:ext uri="{FF2B5EF4-FFF2-40B4-BE49-F238E27FC236}">
                <a16:creationId xmlns:a16="http://schemas.microsoft.com/office/drawing/2014/main" id="{C6F11CF1-F603-BBF9-0E63-744F5957FEA5}"/>
              </a:ext>
            </a:extLst>
          </p:cNvPr>
          <p:cNvSpPr>
            <a:spLocks noGrp="1"/>
          </p:cNvSpPr>
          <p:nvPr>
            <p:ph type="sldNum" sz="quarter" idx="4"/>
          </p:nvPr>
        </p:nvSpPr>
        <p:spPr/>
        <p:txBody>
          <a:bodyPr/>
          <a:lstStyle/>
          <a:p>
            <a:fld id="{2DDB3146-7E14-AF42-995F-1E34C89EE1DA}" type="slidenum">
              <a:rPr lang="en-US" smtClean="0"/>
              <a:pPr/>
              <a:t>27</a:t>
            </a:fld>
            <a:endParaRPr lang="en-US" dirty="0"/>
          </a:p>
        </p:txBody>
      </p:sp>
    </p:spTree>
    <p:extLst>
      <p:ext uri="{BB962C8B-B14F-4D97-AF65-F5344CB8AC3E}">
        <p14:creationId xmlns:p14="http://schemas.microsoft.com/office/powerpoint/2010/main" val="135722827"/>
      </p:ext>
    </p:extLst>
  </p:cSld>
  <p:clrMapOvr>
    <a:masterClrMapping/>
  </p:clrMapOvr>
</p:sld>
</file>

<file path=ppt/slides/slide2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7B8CD-4D85-F8AC-A9AB-8884516667B8}"/>
              </a:ext>
            </a:extLst>
          </p:cNvPr>
          <p:cNvSpPr>
            <a:spLocks noGrp="1"/>
          </p:cNvSpPr>
          <p:nvPr>
            <p:ph type="title"/>
          </p:nvPr>
        </p:nvSpPr>
        <p:spPr/>
        <p:txBody>
          <a:bodyPr/>
          <a:lstStyle/>
          <a:p>
            <a:r>
              <a:rPr lang="en-US" sz="2800" b="1" dirty="0">
                <a:solidFill>
                  <a:schemeClr val="accent1"/>
                </a:solidFill>
                <a:latin typeface="+mj-lt"/>
              </a:rPr>
              <a:t>Intermediated Exchanges</a:t>
            </a:r>
            <a:endParaRPr lang="en-US" sz="2800" dirty="0"/>
          </a:p>
        </p:txBody>
      </p:sp>
      <p:sp>
        <p:nvSpPr>
          <p:cNvPr id="3" name="Content Placeholder 2">
            <a:extLst>
              <a:ext uri="{FF2B5EF4-FFF2-40B4-BE49-F238E27FC236}">
                <a16:creationId xmlns:a16="http://schemas.microsoft.com/office/drawing/2014/main" id="{8C8A8751-E2F1-A7E0-7252-0F79D96FFF72}"/>
              </a:ext>
            </a:extLst>
          </p:cNvPr>
          <p:cNvSpPr>
            <a:spLocks noGrp="1"/>
          </p:cNvSpPr>
          <p:nvPr>
            <p:ph idx="1"/>
          </p:nvPr>
        </p:nvSpPr>
        <p:spPr/>
        <p:txBody>
          <a:bodyPr/>
          <a:lstStyle/>
          <a:p>
            <a:pPr>
              <a:buClrTx/>
            </a:pPr>
            <a:r>
              <a:rPr lang="en-US" sz="2800" dirty="0"/>
              <a:t>Prior 5/14 Standard</a:t>
            </a:r>
          </a:p>
          <a:p>
            <a:pPr lvl="1">
              <a:buClrTx/>
            </a:pPr>
            <a:r>
              <a:rPr lang="en-US" dirty="0"/>
              <a:t>Investment bank buys outstanding Distributing debt from holders</a:t>
            </a:r>
          </a:p>
          <a:p>
            <a:pPr lvl="1">
              <a:buClrTx/>
            </a:pPr>
            <a:r>
              <a:rPr lang="en-US" dirty="0"/>
              <a:t>5 days later, IB and Distributing enter into an agreement to exchange Distributing debt for Controlled stock or securities, with exchange ratio set based on FMV of debt on signing date</a:t>
            </a:r>
          </a:p>
          <a:p>
            <a:pPr lvl="1">
              <a:buClrTx/>
            </a:pPr>
            <a:r>
              <a:rPr lang="en-US" dirty="0"/>
              <a:t>14 days after IB’s purchase of Distributing debt, Distributing transfers Controlled stock or securities to IB in satisfaction of debt</a:t>
            </a:r>
          </a:p>
          <a:p>
            <a:pPr lvl="1">
              <a:buClrTx/>
            </a:pPr>
            <a:r>
              <a:rPr lang="en-US" dirty="0"/>
              <a:t>IB sells Controlled stock or securities</a:t>
            </a:r>
          </a:p>
          <a:p>
            <a:pPr lvl="1">
              <a:buClrTx/>
            </a:pPr>
            <a:r>
              <a:rPr lang="en-US" dirty="0"/>
              <a:t>Developed out of IRS ruling practice. What’s wrong with this approach?</a:t>
            </a:r>
          </a:p>
        </p:txBody>
      </p:sp>
      <p:sp>
        <p:nvSpPr>
          <p:cNvPr id="4" name="Slide Number Placeholder 3">
            <a:extLst>
              <a:ext uri="{FF2B5EF4-FFF2-40B4-BE49-F238E27FC236}">
                <a16:creationId xmlns:a16="http://schemas.microsoft.com/office/drawing/2014/main" id="{7D364E0B-1927-8F89-9F05-7BD006015D79}"/>
              </a:ext>
            </a:extLst>
          </p:cNvPr>
          <p:cNvSpPr>
            <a:spLocks noGrp="1"/>
          </p:cNvSpPr>
          <p:nvPr>
            <p:ph type="sldNum" sz="quarter" idx="4"/>
          </p:nvPr>
        </p:nvSpPr>
        <p:spPr/>
        <p:txBody>
          <a:bodyPr/>
          <a:lstStyle/>
          <a:p>
            <a:fld id="{2DDB3146-7E14-AF42-995F-1E34C89EE1DA}" type="slidenum">
              <a:rPr lang="en-US" smtClean="0"/>
              <a:pPr/>
              <a:t>28</a:t>
            </a:fld>
            <a:endParaRPr lang="en-US" dirty="0"/>
          </a:p>
        </p:txBody>
      </p:sp>
    </p:spTree>
    <p:extLst>
      <p:ext uri="{BB962C8B-B14F-4D97-AF65-F5344CB8AC3E}">
        <p14:creationId xmlns:p14="http://schemas.microsoft.com/office/powerpoint/2010/main" val="309895769"/>
      </p:ext>
    </p:extLst>
  </p:cSld>
  <p:clrMapOvr>
    <a:masterClrMapping/>
  </p:clrMapOvr>
</p:sld>
</file>

<file path=ppt/slides/slide2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ECE5F-DC8B-2409-8ECC-5C3A098785FC}"/>
              </a:ext>
            </a:extLst>
          </p:cNvPr>
          <p:cNvSpPr>
            <a:spLocks noGrp="1"/>
          </p:cNvSpPr>
          <p:nvPr>
            <p:ph type="title"/>
          </p:nvPr>
        </p:nvSpPr>
        <p:spPr/>
        <p:txBody>
          <a:bodyPr/>
          <a:lstStyle/>
          <a:p>
            <a:r>
              <a:rPr lang="en-US" sz="2800" b="1" dirty="0">
                <a:solidFill>
                  <a:schemeClr val="accent1"/>
                </a:solidFill>
                <a:latin typeface="+mj-lt"/>
              </a:rPr>
              <a:t>Intermediated Exchanges, cont’d</a:t>
            </a:r>
            <a:endParaRPr lang="en-US" sz="2800" dirty="0"/>
          </a:p>
        </p:txBody>
      </p:sp>
      <p:sp>
        <p:nvSpPr>
          <p:cNvPr id="3" name="Content Placeholder 2">
            <a:extLst>
              <a:ext uri="{FF2B5EF4-FFF2-40B4-BE49-F238E27FC236}">
                <a16:creationId xmlns:a16="http://schemas.microsoft.com/office/drawing/2014/main" id="{55C75CCE-2BB1-629E-2422-875BA10E7789}"/>
              </a:ext>
            </a:extLst>
          </p:cNvPr>
          <p:cNvSpPr>
            <a:spLocks noGrp="1"/>
          </p:cNvSpPr>
          <p:nvPr>
            <p:ph idx="1"/>
          </p:nvPr>
        </p:nvSpPr>
        <p:spPr/>
        <p:txBody>
          <a:bodyPr/>
          <a:lstStyle/>
          <a:p>
            <a:pPr>
              <a:buClrTx/>
            </a:pPr>
            <a:r>
              <a:rPr lang="en-US" sz="2300" dirty="0"/>
              <a:t>Heightened concern if intermediated exchange is hardwired prior to, contemporaneously with or shortly after the intermediary acquires the Distributing debt</a:t>
            </a:r>
          </a:p>
          <a:p>
            <a:pPr>
              <a:buClrTx/>
            </a:pPr>
            <a:r>
              <a:rPr lang="en-US" sz="2300" dirty="0"/>
              <a:t>If there is an agreement, understanding or arrangement with respect to the intermediated exchange prior to or at the same time as intermediary’s acquisition of Distributing debt, taxpayer must provide information and analysis establishing that the requirements of Section 361 are satisfied (taking into account substance over form, agency, etc.)</a:t>
            </a:r>
          </a:p>
          <a:p>
            <a:pPr>
              <a:buClrTx/>
            </a:pPr>
            <a:r>
              <a:rPr lang="en-US" sz="2300" dirty="0"/>
              <a:t>Service will consider the length of time between intermediary’s acquisition of Distributing debt and its satisfaction with Section 361 consideration as a primary factor in determining whether form should be recast</a:t>
            </a:r>
          </a:p>
        </p:txBody>
      </p:sp>
      <p:sp>
        <p:nvSpPr>
          <p:cNvPr id="4" name="Slide Number Placeholder 3">
            <a:extLst>
              <a:ext uri="{FF2B5EF4-FFF2-40B4-BE49-F238E27FC236}">
                <a16:creationId xmlns:a16="http://schemas.microsoft.com/office/drawing/2014/main" id="{D8A6B05A-77CB-0677-A32A-68348AB01570}"/>
              </a:ext>
            </a:extLst>
          </p:cNvPr>
          <p:cNvSpPr>
            <a:spLocks noGrp="1"/>
          </p:cNvSpPr>
          <p:nvPr>
            <p:ph type="sldNum" sz="quarter" idx="4"/>
          </p:nvPr>
        </p:nvSpPr>
        <p:spPr/>
        <p:txBody>
          <a:bodyPr/>
          <a:lstStyle/>
          <a:p>
            <a:fld id="{2DDB3146-7E14-AF42-995F-1E34C89EE1DA}" type="slidenum">
              <a:rPr lang="en-US" smtClean="0"/>
              <a:pPr/>
              <a:t>29</a:t>
            </a:fld>
            <a:endParaRPr lang="en-US" dirty="0"/>
          </a:p>
        </p:txBody>
      </p:sp>
    </p:spTree>
    <p:extLst>
      <p:ext uri="{BB962C8B-B14F-4D97-AF65-F5344CB8AC3E}">
        <p14:creationId xmlns:p14="http://schemas.microsoft.com/office/powerpoint/2010/main" val="28318522"/>
      </p:ext>
    </p:extLst>
  </p:cSld>
  <p:clrMapOvr>
    <a:masterClrMapping/>
  </p:clrMapOvr>
</p:sld>
</file>

<file path=ppt/slides/slide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5E63760-B31A-BB7A-F63A-6CF063190AEF}"/>
              </a:ext>
            </a:extLst>
          </p:cNvPr>
          <p:cNvSpPr>
            <a:spLocks noGrp="1"/>
          </p:cNvSpPr>
          <p:nvPr>
            <p:ph type="title"/>
          </p:nvPr>
        </p:nvSpPr>
        <p:spPr/>
        <p:txBody>
          <a:bodyPr>
            <a:normAutofit/>
          </a:bodyPr>
          <a:lstStyle/>
          <a:p>
            <a:r>
              <a:rPr lang="en-US" sz="2800" b="1" dirty="0">
                <a:solidFill>
                  <a:srgbClr val="FF0000"/>
                </a:solidFill>
                <a:latin typeface="+mj-lt"/>
              </a:rPr>
              <a:t>Comparison to Section 301 Distributions</a:t>
            </a:r>
          </a:p>
        </p:txBody>
      </p:sp>
      <p:sp>
        <p:nvSpPr>
          <p:cNvPr id="6" name="Content Placeholder 5">
            <a:extLst>
              <a:ext uri="{FF2B5EF4-FFF2-40B4-BE49-F238E27FC236}">
                <a16:creationId xmlns:a16="http://schemas.microsoft.com/office/drawing/2014/main" id="{860D5C95-44EE-CB98-29C3-0B9D9876F7BA}"/>
              </a:ext>
            </a:extLst>
          </p:cNvPr>
          <p:cNvSpPr>
            <a:spLocks noGrp="1"/>
          </p:cNvSpPr>
          <p:nvPr>
            <p:ph idx="1"/>
          </p:nvPr>
        </p:nvSpPr>
        <p:spPr/>
        <p:txBody>
          <a:bodyPr/>
          <a:lstStyle/>
          <a:p>
            <a:pPr marL="0" indent="0">
              <a:buNone/>
            </a:pPr>
            <a:r>
              <a:rPr lang="en-US" dirty="0"/>
              <a:t> </a:t>
            </a:r>
          </a:p>
        </p:txBody>
      </p:sp>
      <p:sp>
        <p:nvSpPr>
          <p:cNvPr id="5" name="Slide Number Placeholder 4">
            <a:extLst>
              <a:ext uri="{FF2B5EF4-FFF2-40B4-BE49-F238E27FC236}">
                <a16:creationId xmlns:a16="http://schemas.microsoft.com/office/drawing/2014/main" id="{D497AF03-BB09-C163-7825-EE19EF0393F7}"/>
              </a:ext>
            </a:extLst>
          </p:cNvPr>
          <p:cNvSpPr>
            <a:spLocks noGrp="1"/>
          </p:cNvSpPr>
          <p:nvPr>
            <p:ph type="sldNum" sz="quarter" idx="4"/>
          </p:nvPr>
        </p:nvSpPr>
        <p:spPr/>
        <p:txBody>
          <a:bodyPr/>
          <a:lstStyle/>
          <a:p>
            <a:fld id="{2DDB3146-7E14-AF42-995F-1E34C89EE1DA}" type="slidenum">
              <a:rPr lang="en-US" smtClean="0"/>
              <a:pPr/>
              <a:t>3</a:t>
            </a:fld>
            <a:endParaRPr lang="en-US" dirty="0"/>
          </a:p>
        </p:txBody>
      </p:sp>
      <p:pic>
        <p:nvPicPr>
          <p:cNvPr id="8" name="Picture 7">
            <a:extLst>
              <a:ext uri="{FF2B5EF4-FFF2-40B4-BE49-F238E27FC236}">
                <a16:creationId xmlns:a16="http://schemas.microsoft.com/office/drawing/2014/main" id="{B50E3EE3-39C6-917F-C377-DBC15AFD03FF}"/>
              </a:ext>
            </a:extLst>
          </p:cNvPr>
          <p:cNvPicPr>
            <a:picLocks noChangeAspect="1"/>
          </p:cNvPicPr>
          <p:nvPr/>
        </p:nvPicPr>
        <p:blipFill>
          <a:blip r:embed="rId2"/>
          <a:stretch>
            <a:fillRect/>
          </a:stretch>
        </p:blipFill>
        <p:spPr>
          <a:xfrm>
            <a:off x="1483629" y="1680210"/>
            <a:ext cx="9555784" cy="4949190"/>
          </a:xfrm>
          <a:prstGeom prst="rect">
            <a:avLst/>
          </a:prstGeom>
        </p:spPr>
      </p:pic>
    </p:spTree>
    <p:extLst>
      <p:ext uri="{BB962C8B-B14F-4D97-AF65-F5344CB8AC3E}">
        <p14:creationId xmlns:p14="http://schemas.microsoft.com/office/powerpoint/2010/main" val="3134902435"/>
      </p:ext>
    </p:extLst>
  </p:cSld>
  <p:clrMapOvr>
    <a:masterClrMapping/>
  </p:clrMapOvr>
</p:sld>
</file>

<file path=ppt/slides/slide30.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10236-D2C9-D997-A1D5-B5E7C7F8C0AD}"/>
              </a:ext>
            </a:extLst>
          </p:cNvPr>
          <p:cNvSpPr>
            <a:spLocks noGrp="1"/>
          </p:cNvSpPr>
          <p:nvPr>
            <p:ph type="title"/>
          </p:nvPr>
        </p:nvSpPr>
        <p:spPr/>
        <p:txBody>
          <a:bodyPr/>
          <a:lstStyle/>
          <a:p>
            <a:r>
              <a:rPr lang="en-US" sz="2800" b="1" dirty="0">
                <a:solidFill>
                  <a:schemeClr val="accent1"/>
                </a:solidFill>
                <a:latin typeface="+mj-lt"/>
              </a:rPr>
              <a:t>Intermediated Exchanges, cont’d</a:t>
            </a:r>
            <a:endParaRPr lang="en-US" sz="2800" dirty="0"/>
          </a:p>
        </p:txBody>
      </p:sp>
      <p:sp>
        <p:nvSpPr>
          <p:cNvPr id="3" name="Content Placeholder 2">
            <a:extLst>
              <a:ext uri="{FF2B5EF4-FFF2-40B4-BE49-F238E27FC236}">
                <a16:creationId xmlns:a16="http://schemas.microsoft.com/office/drawing/2014/main" id="{0ABD88D8-C70F-7311-6819-3BD7DBE754BE}"/>
              </a:ext>
            </a:extLst>
          </p:cNvPr>
          <p:cNvSpPr>
            <a:spLocks noGrp="1"/>
          </p:cNvSpPr>
          <p:nvPr>
            <p:ph idx="1"/>
          </p:nvPr>
        </p:nvSpPr>
        <p:spPr/>
        <p:txBody>
          <a:bodyPr/>
          <a:lstStyle/>
          <a:p>
            <a:pPr>
              <a:buClrTx/>
            </a:pPr>
            <a:r>
              <a:rPr lang="en-US" dirty="0"/>
              <a:t>End result of intermediated exchange is that Distributing has retired existing debt with Controlled stock or securities, which is what Sections 361(b) and (c) are about</a:t>
            </a:r>
          </a:p>
          <a:p>
            <a:pPr>
              <a:buClrTx/>
            </a:pPr>
            <a:r>
              <a:rPr lang="en-US" dirty="0"/>
              <a:t>Intermediary acts for its own account in acquiring the Distributing debt, becomes its tax owner, and assumes the risk of default on the debt and pricing and execution risk on the exchange</a:t>
            </a:r>
          </a:p>
          <a:p>
            <a:pPr>
              <a:buClrTx/>
            </a:pPr>
            <a:r>
              <a:rPr lang="en-US" dirty="0"/>
              <a:t>More friction costs than direct issuance transactions</a:t>
            </a:r>
          </a:p>
        </p:txBody>
      </p:sp>
      <p:sp>
        <p:nvSpPr>
          <p:cNvPr id="4" name="Slide Number Placeholder 3">
            <a:extLst>
              <a:ext uri="{FF2B5EF4-FFF2-40B4-BE49-F238E27FC236}">
                <a16:creationId xmlns:a16="http://schemas.microsoft.com/office/drawing/2014/main" id="{4BD1BBFC-847A-843D-06AC-F2DAC904027C}"/>
              </a:ext>
            </a:extLst>
          </p:cNvPr>
          <p:cNvSpPr>
            <a:spLocks noGrp="1"/>
          </p:cNvSpPr>
          <p:nvPr>
            <p:ph type="sldNum" sz="quarter" idx="4"/>
          </p:nvPr>
        </p:nvSpPr>
        <p:spPr/>
        <p:txBody>
          <a:bodyPr/>
          <a:lstStyle/>
          <a:p>
            <a:fld id="{2DDB3146-7E14-AF42-995F-1E34C89EE1DA}" type="slidenum">
              <a:rPr lang="en-US" smtClean="0"/>
              <a:pPr/>
              <a:t>30</a:t>
            </a:fld>
            <a:endParaRPr lang="en-US" dirty="0"/>
          </a:p>
        </p:txBody>
      </p:sp>
    </p:spTree>
    <p:extLst>
      <p:ext uri="{BB962C8B-B14F-4D97-AF65-F5344CB8AC3E}">
        <p14:creationId xmlns:p14="http://schemas.microsoft.com/office/powerpoint/2010/main" val="2332959280"/>
      </p:ext>
    </p:extLst>
  </p:cSld>
  <p:clrMapOvr>
    <a:masterClrMapping/>
  </p:clrMapOvr>
</p:sld>
</file>

<file path=ppt/slides/slide3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083F8-FD6F-3501-DE69-23E0F1A3056F}"/>
              </a:ext>
            </a:extLst>
          </p:cNvPr>
          <p:cNvSpPr>
            <a:spLocks noGrp="1"/>
          </p:cNvSpPr>
          <p:nvPr>
            <p:ph type="title"/>
          </p:nvPr>
        </p:nvSpPr>
        <p:spPr/>
        <p:txBody>
          <a:bodyPr/>
          <a:lstStyle/>
          <a:p>
            <a:r>
              <a:rPr lang="en-US" sz="2800" b="1" dirty="0">
                <a:solidFill>
                  <a:schemeClr val="accent1"/>
                </a:solidFill>
                <a:latin typeface="+mj-lt"/>
              </a:rPr>
              <a:t>Direct Issuance Transactions</a:t>
            </a:r>
            <a:endParaRPr lang="en-US" sz="2800" dirty="0"/>
          </a:p>
        </p:txBody>
      </p:sp>
      <p:sp>
        <p:nvSpPr>
          <p:cNvPr id="3" name="Content Placeholder 2">
            <a:extLst>
              <a:ext uri="{FF2B5EF4-FFF2-40B4-BE49-F238E27FC236}">
                <a16:creationId xmlns:a16="http://schemas.microsoft.com/office/drawing/2014/main" id="{115B32C2-86BD-7C19-AEBB-4E1E7C08FA9B}"/>
              </a:ext>
            </a:extLst>
          </p:cNvPr>
          <p:cNvSpPr>
            <a:spLocks noGrp="1"/>
          </p:cNvSpPr>
          <p:nvPr>
            <p:ph idx="1"/>
          </p:nvPr>
        </p:nvSpPr>
        <p:spPr>
          <a:xfrm>
            <a:off x="609600" y="1676083"/>
            <a:ext cx="10986407" cy="4512310"/>
          </a:xfrm>
        </p:spPr>
        <p:txBody>
          <a:bodyPr/>
          <a:lstStyle/>
          <a:p>
            <a:pPr>
              <a:buClrTx/>
            </a:pPr>
            <a:r>
              <a:rPr lang="en-US" sz="2000" dirty="0"/>
              <a:t>Distributing issues new debt directly to intermediary for cash</a:t>
            </a:r>
          </a:p>
          <a:p>
            <a:pPr>
              <a:buClrTx/>
            </a:pPr>
            <a:r>
              <a:rPr lang="en-US" sz="2000" dirty="0"/>
              <a:t>Distributing uses cash to retire outstanding debt held by unrelated third parties</a:t>
            </a:r>
          </a:p>
          <a:p>
            <a:pPr>
              <a:buClrTx/>
            </a:pPr>
            <a:r>
              <a:rPr lang="en-US" sz="2000" dirty="0"/>
              <a:t>After [5/14 standard?] issuance of new debt, Distributing and intermediary enter into an agreement providing for satisfaction of new debt with Controlled stock or securities</a:t>
            </a:r>
          </a:p>
          <a:p>
            <a:pPr>
              <a:buClrTx/>
            </a:pPr>
            <a:r>
              <a:rPr lang="en-US" sz="2000" dirty="0"/>
              <a:t> Distributing retires new debt by delivering Controlled stock or securities to intermediary</a:t>
            </a:r>
          </a:p>
          <a:p>
            <a:pPr>
              <a:buClrTx/>
            </a:pPr>
            <a:r>
              <a:rPr lang="en-US" sz="2000" dirty="0"/>
              <a:t>Intermediary sells Controlled stock or securities</a:t>
            </a:r>
          </a:p>
          <a:p>
            <a:pPr>
              <a:buClrTx/>
            </a:pPr>
            <a:r>
              <a:rPr lang="en-US" sz="2000" dirty="0"/>
              <a:t>Direct issuances had been ruled on favorably where the effect was reallocation of Distributing historic debt.</a:t>
            </a:r>
          </a:p>
          <a:p>
            <a:pPr>
              <a:buClrTx/>
            </a:pPr>
            <a:r>
              <a:rPr lang="en-US" sz="2000" dirty="0"/>
              <a:t>Rev. Proc. 2024-24 generally </a:t>
            </a:r>
            <a:r>
              <a:rPr lang="en-US" sz="2000" u="sng" dirty="0"/>
              <a:t>prohibits</a:t>
            </a:r>
            <a:r>
              <a:rPr lang="en-US" sz="2000" dirty="0"/>
              <a:t> direct issuance transactions unless the debt issued to the intermediary was issued before the earliest of public announcement date, binding commitment or board approval (i.e., old and cold). No exception for refinancing debt</a:t>
            </a:r>
          </a:p>
        </p:txBody>
      </p:sp>
      <p:sp>
        <p:nvSpPr>
          <p:cNvPr id="4" name="Slide Number Placeholder 3">
            <a:extLst>
              <a:ext uri="{FF2B5EF4-FFF2-40B4-BE49-F238E27FC236}">
                <a16:creationId xmlns:a16="http://schemas.microsoft.com/office/drawing/2014/main" id="{34431740-A494-EABC-4DEB-F96764D2C02C}"/>
              </a:ext>
            </a:extLst>
          </p:cNvPr>
          <p:cNvSpPr>
            <a:spLocks noGrp="1"/>
          </p:cNvSpPr>
          <p:nvPr>
            <p:ph type="sldNum" sz="quarter" idx="4"/>
          </p:nvPr>
        </p:nvSpPr>
        <p:spPr/>
        <p:txBody>
          <a:bodyPr/>
          <a:lstStyle/>
          <a:p>
            <a:fld id="{2DDB3146-7E14-AF42-995F-1E34C89EE1DA}" type="slidenum">
              <a:rPr lang="en-US" smtClean="0"/>
              <a:pPr/>
              <a:t>31</a:t>
            </a:fld>
            <a:endParaRPr lang="en-US" dirty="0"/>
          </a:p>
        </p:txBody>
      </p:sp>
    </p:spTree>
    <p:extLst>
      <p:ext uri="{BB962C8B-B14F-4D97-AF65-F5344CB8AC3E}">
        <p14:creationId xmlns:p14="http://schemas.microsoft.com/office/powerpoint/2010/main" val="3631345109"/>
      </p:ext>
    </p:extLst>
  </p:cSld>
  <p:clrMapOvr>
    <a:masterClrMapping/>
  </p:clrMapOvr>
</p:sld>
</file>

<file path=ppt/slides/slide3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3974B-ADA2-587C-BF5C-4579DC4A1271}"/>
              </a:ext>
            </a:extLst>
          </p:cNvPr>
          <p:cNvSpPr>
            <a:spLocks noGrp="1"/>
          </p:cNvSpPr>
          <p:nvPr>
            <p:ph type="title"/>
          </p:nvPr>
        </p:nvSpPr>
        <p:spPr/>
        <p:txBody>
          <a:bodyPr/>
          <a:lstStyle/>
          <a:p>
            <a:r>
              <a:rPr lang="en-US" sz="2800" b="1" dirty="0">
                <a:solidFill>
                  <a:schemeClr val="accent1"/>
                </a:solidFill>
                <a:latin typeface="+mj-lt"/>
              </a:rPr>
              <a:t>Direct Issuance Transactions, cont’d</a:t>
            </a:r>
            <a:endParaRPr lang="en-US" sz="2800" dirty="0"/>
          </a:p>
        </p:txBody>
      </p:sp>
      <p:sp>
        <p:nvSpPr>
          <p:cNvPr id="3" name="Content Placeholder 2">
            <a:extLst>
              <a:ext uri="{FF2B5EF4-FFF2-40B4-BE49-F238E27FC236}">
                <a16:creationId xmlns:a16="http://schemas.microsoft.com/office/drawing/2014/main" id="{68EE8014-15D3-D36E-8824-79C206F1C578}"/>
              </a:ext>
            </a:extLst>
          </p:cNvPr>
          <p:cNvSpPr>
            <a:spLocks noGrp="1"/>
          </p:cNvSpPr>
          <p:nvPr>
            <p:ph idx="1"/>
          </p:nvPr>
        </p:nvSpPr>
        <p:spPr>
          <a:xfrm>
            <a:off x="609600" y="1676083"/>
            <a:ext cx="10986407" cy="4512310"/>
          </a:xfrm>
        </p:spPr>
        <p:txBody>
          <a:bodyPr/>
          <a:lstStyle/>
          <a:p>
            <a:pPr>
              <a:buClrTx/>
            </a:pPr>
            <a:r>
              <a:rPr lang="en-US" sz="1800" dirty="0"/>
              <a:t>Should a direct issuance be treated as a sale of Controlled stock or securities?</a:t>
            </a:r>
          </a:p>
          <a:p>
            <a:pPr lvl="1">
              <a:buClrTx/>
            </a:pPr>
            <a:r>
              <a:rPr lang="en-US" sz="1800" dirty="0"/>
              <a:t>Does a loan need to be outstanding for a certain period of time to be respected as debt for tax purposes? </a:t>
            </a:r>
          </a:p>
          <a:p>
            <a:pPr lvl="2">
              <a:buClrTx/>
            </a:pPr>
            <a:r>
              <a:rPr lang="en-US" sz="1800" dirty="0"/>
              <a:t>Commercial paper has a term of 7 to 21 days</a:t>
            </a:r>
          </a:p>
          <a:p>
            <a:pPr lvl="1">
              <a:buClrTx/>
            </a:pPr>
            <a:r>
              <a:rPr lang="en-US" sz="1800" dirty="0"/>
              <a:t>Does method of repayment using Controlled stock or securities necessitate recast from loan to sale if:</a:t>
            </a:r>
          </a:p>
          <a:p>
            <a:pPr lvl="2">
              <a:buClrTx/>
            </a:pPr>
            <a:r>
              <a:rPr lang="en-US" sz="1800" dirty="0"/>
              <a:t>New debt qualifies as debt for tax purposes and will be fully paid</a:t>
            </a:r>
          </a:p>
          <a:p>
            <a:pPr lvl="2">
              <a:buClrTx/>
            </a:pPr>
            <a:r>
              <a:rPr lang="en-US" sz="1800" dirty="0"/>
              <a:t>Debt and exchange agreement are legally separate instruments</a:t>
            </a:r>
          </a:p>
          <a:p>
            <a:pPr lvl="2">
              <a:buClrTx/>
            </a:pPr>
            <a:r>
              <a:rPr lang="en-US" sz="1800" dirty="0"/>
              <a:t>Distributing is under no economic compulsion to pay new debt with Controlled stock or securities</a:t>
            </a:r>
          </a:p>
          <a:p>
            <a:pPr lvl="2">
              <a:buClrTx/>
            </a:pPr>
            <a:r>
              <a:rPr lang="en-US" sz="1800" dirty="0"/>
              <a:t>Distributing is tax owner of Controlled stock and securities until paid to intermediary</a:t>
            </a:r>
          </a:p>
          <a:p>
            <a:pPr lvl="1">
              <a:buClrTx/>
            </a:pPr>
            <a:r>
              <a:rPr lang="en-US" sz="1800" dirty="0"/>
              <a:t>If the proceeds of the debt issued in a direct exchange are used to repay historic Distributing debt, is a direct issuance different in substance from an intermediated exchange?</a:t>
            </a:r>
          </a:p>
          <a:p>
            <a:pPr lvl="2">
              <a:buClrTx/>
            </a:pPr>
            <a:endParaRPr lang="en-US" sz="2000" dirty="0"/>
          </a:p>
        </p:txBody>
      </p:sp>
      <p:sp>
        <p:nvSpPr>
          <p:cNvPr id="4" name="Slide Number Placeholder 3">
            <a:extLst>
              <a:ext uri="{FF2B5EF4-FFF2-40B4-BE49-F238E27FC236}">
                <a16:creationId xmlns:a16="http://schemas.microsoft.com/office/drawing/2014/main" id="{7C85646C-09D6-F19E-6F52-C5EC265ADD51}"/>
              </a:ext>
            </a:extLst>
          </p:cNvPr>
          <p:cNvSpPr>
            <a:spLocks noGrp="1"/>
          </p:cNvSpPr>
          <p:nvPr>
            <p:ph type="sldNum" sz="quarter" idx="4"/>
          </p:nvPr>
        </p:nvSpPr>
        <p:spPr/>
        <p:txBody>
          <a:bodyPr/>
          <a:lstStyle/>
          <a:p>
            <a:fld id="{2DDB3146-7E14-AF42-995F-1E34C89EE1DA}" type="slidenum">
              <a:rPr lang="en-US" smtClean="0"/>
              <a:pPr/>
              <a:t>32</a:t>
            </a:fld>
            <a:endParaRPr lang="en-US" dirty="0"/>
          </a:p>
        </p:txBody>
      </p:sp>
    </p:spTree>
    <p:extLst>
      <p:ext uri="{BB962C8B-B14F-4D97-AF65-F5344CB8AC3E}">
        <p14:creationId xmlns:p14="http://schemas.microsoft.com/office/powerpoint/2010/main" val="3295325498"/>
      </p:ext>
    </p:extLst>
  </p:cSld>
  <p:clrMapOvr>
    <a:masterClrMapping/>
  </p:clrMapOvr>
</p:sld>
</file>

<file path=ppt/slides/slide3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34B9D-7D9E-83E5-650F-31B551882FC4}"/>
              </a:ext>
            </a:extLst>
          </p:cNvPr>
          <p:cNvSpPr>
            <a:spLocks noGrp="1"/>
          </p:cNvSpPr>
          <p:nvPr>
            <p:ph type="title"/>
          </p:nvPr>
        </p:nvSpPr>
        <p:spPr/>
        <p:txBody>
          <a:bodyPr/>
          <a:lstStyle/>
          <a:p>
            <a:r>
              <a:rPr lang="en-US" sz="2800" b="1" dirty="0">
                <a:solidFill>
                  <a:schemeClr val="accent1"/>
                </a:solidFill>
                <a:latin typeface="+mj-lt"/>
              </a:rPr>
              <a:t>Polling Question 3</a:t>
            </a:r>
            <a:endParaRPr lang="en-US" sz="2800" dirty="0">
              <a:solidFill>
                <a:schemeClr val="accent1"/>
              </a:solidFill>
            </a:endParaRPr>
          </a:p>
        </p:txBody>
      </p:sp>
      <p:sp>
        <p:nvSpPr>
          <p:cNvPr id="3" name="Content Placeholder 2">
            <a:extLst>
              <a:ext uri="{FF2B5EF4-FFF2-40B4-BE49-F238E27FC236}">
                <a16:creationId xmlns:a16="http://schemas.microsoft.com/office/drawing/2014/main" id="{CF66DD04-3CCD-33DC-DA26-C5CF0826DE03}"/>
              </a:ext>
            </a:extLst>
          </p:cNvPr>
          <p:cNvSpPr>
            <a:spLocks noGrp="1"/>
          </p:cNvSpPr>
          <p:nvPr>
            <p:ph idx="1"/>
          </p:nvPr>
        </p:nvSpPr>
        <p:spPr>
          <a:xfrm>
            <a:off x="193432" y="1678158"/>
            <a:ext cx="11790484" cy="4512310"/>
          </a:xfrm>
        </p:spPr>
        <p:txBody>
          <a:bodyPr/>
          <a:lstStyle/>
          <a:p>
            <a:r>
              <a:rPr lang="en-US" dirty="0"/>
              <a:t>Are direct issuance transactions still permitted under Rev. Proc. 2024-24 and Notice 2024-38?</a:t>
            </a:r>
          </a:p>
        </p:txBody>
      </p:sp>
      <p:sp>
        <p:nvSpPr>
          <p:cNvPr id="4" name="Slide Number Placeholder 3">
            <a:extLst>
              <a:ext uri="{FF2B5EF4-FFF2-40B4-BE49-F238E27FC236}">
                <a16:creationId xmlns:a16="http://schemas.microsoft.com/office/drawing/2014/main" id="{18FE96FA-E246-6B17-A236-F0BD47ABA3A0}"/>
              </a:ext>
            </a:extLst>
          </p:cNvPr>
          <p:cNvSpPr>
            <a:spLocks noGrp="1"/>
          </p:cNvSpPr>
          <p:nvPr>
            <p:ph type="sldNum" sz="quarter" idx="4"/>
          </p:nvPr>
        </p:nvSpPr>
        <p:spPr/>
        <p:txBody>
          <a:bodyPr/>
          <a:lstStyle/>
          <a:p>
            <a:fld id="{6CABB61B-1318-8447-AA21-C5100C0A9382}" type="slidenum">
              <a:rPr lang="en-US" smtClean="0"/>
              <a:pPr/>
              <a:t>33</a:t>
            </a:fld>
            <a:endParaRPr lang="en-US" dirty="0"/>
          </a:p>
        </p:txBody>
      </p:sp>
    </p:spTree>
    <p:extLst>
      <p:ext uri="{BB962C8B-B14F-4D97-AF65-F5344CB8AC3E}">
        <p14:creationId xmlns:p14="http://schemas.microsoft.com/office/powerpoint/2010/main" val="3602086983"/>
      </p:ext>
    </p:extLst>
  </p:cSld>
  <p:clrMapOvr>
    <a:masterClrMapping/>
  </p:clrMapOvr>
</p:sld>
</file>

<file path=ppt/slides/slide3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FE613-F4AE-BDF2-43E8-729176AC3AC6}"/>
              </a:ext>
            </a:extLst>
          </p:cNvPr>
          <p:cNvSpPr>
            <a:spLocks noGrp="1"/>
          </p:cNvSpPr>
          <p:nvPr>
            <p:ph type="title"/>
          </p:nvPr>
        </p:nvSpPr>
        <p:spPr/>
        <p:txBody>
          <a:bodyPr/>
          <a:lstStyle/>
          <a:p>
            <a:r>
              <a:rPr lang="en-US" sz="2800" b="1" dirty="0">
                <a:solidFill>
                  <a:schemeClr val="accent1"/>
                </a:solidFill>
                <a:latin typeface="+mj-lt"/>
              </a:rPr>
              <a:t>Replacement of Distributing Debt</a:t>
            </a:r>
            <a:endParaRPr lang="en-US" sz="2800" dirty="0"/>
          </a:p>
        </p:txBody>
      </p:sp>
      <p:sp>
        <p:nvSpPr>
          <p:cNvPr id="3" name="Content Placeholder 2">
            <a:extLst>
              <a:ext uri="{FF2B5EF4-FFF2-40B4-BE49-F238E27FC236}">
                <a16:creationId xmlns:a16="http://schemas.microsoft.com/office/drawing/2014/main" id="{EE9C4EFF-14C5-D37D-5782-B83788B8B59A}"/>
              </a:ext>
            </a:extLst>
          </p:cNvPr>
          <p:cNvSpPr>
            <a:spLocks noGrp="1"/>
          </p:cNvSpPr>
          <p:nvPr>
            <p:ph idx="1"/>
          </p:nvPr>
        </p:nvSpPr>
        <p:spPr>
          <a:xfrm>
            <a:off x="595992" y="1772920"/>
            <a:ext cx="10986407" cy="4512310"/>
          </a:xfrm>
        </p:spPr>
        <p:txBody>
          <a:bodyPr/>
          <a:lstStyle/>
          <a:p>
            <a:pPr>
              <a:buClrTx/>
            </a:pPr>
            <a:r>
              <a:rPr lang="en-US" sz="2200" dirty="0"/>
              <a:t>Notice 2024-38 states that Treasury and the IRS are of the view that replacement of Distributing debt that was satisfied with Section 361 consideration can be used as an artifice for increasing the debt and other liabilities of Distributing and Controlled, replicating a sale of a portion of Controlled</a:t>
            </a:r>
          </a:p>
          <a:p>
            <a:pPr>
              <a:buClrTx/>
            </a:pPr>
            <a:r>
              <a:rPr lang="en-US" sz="2200" dirty="0"/>
              <a:t>Rev. Proc. 2024-24 requires representation that Distributing debt satisfied with Section 361 consideration will not be replaced with committed or anticipated borrowing</a:t>
            </a:r>
          </a:p>
          <a:p>
            <a:pPr>
              <a:buClrTx/>
            </a:pPr>
            <a:r>
              <a:rPr lang="en-US" sz="2200" dirty="0"/>
              <a:t>Exceptions only for borrowings incurred in the ordinary course of business under an existing revolver unrelated to spin, or resulting from an unanticipated change in circumstance unrelated to spin.</a:t>
            </a:r>
          </a:p>
          <a:p>
            <a:pPr>
              <a:buClrTx/>
            </a:pPr>
            <a:r>
              <a:rPr lang="en-US" sz="2200" dirty="0"/>
              <a:t>Anti-abuse concern only? </a:t>
            </a:r>
          </a:p>
        </p:txBody>
      </p:sp>
      <p:sp>
        <p:nvSpPr>
          <p:cNvPr id="4" name="Slide Number Placeholder 3">
            <a:extLst>
              <a:ext uri="{FF2B5EF4-FFF2-40B4-BE49-F238E27FC236}">
                <a16:creationId xmlns:a16="http://schemas.microsoft.com/office/drawing/2014/main" id="{76E2A633-BB3D-85B5-1A83-FF43D1E191CA}"/>
              </a:ext>
            </a:extLst>
          </p:cNvPr>
          <p:cNvSpPr>
            <a:spLocks noGrp="1"/>
          </p:cNvSpPr>
          <p:nvPr>
            <p:ph type="sldNum" sz="quarter" idx="4"/>
          </p:nvPr>
        </p:nvSpPr>
        <p:spPr/>
        <p:txBody>
          <a:bodyPr/>
          <a:lstStyle/>
          <a:p>
            <a:fld id="{2DDB3146-7E14-AF42-995F-1E34C89EE1DA}" type="slidenum">
              <a:rPr lang="en-US" smtClean="0"/>
              <a:pPr/>
              <a:t>34</a:t>
            </a:fld>
            <a:endParaRPr lang="en-US" dirty="0"/>
          </a:p>
        </p:txBody>
      </p:sp>
    </p:spTree>
    <p:extLst>
      <p:ext uri="{BB962C8B-B14F-4D97-AF65-F5344CB8AC3E}">
        <p14:creationId xmlns:p14="http://schemas.microsoft.com/office/powerpoint/2010/main" val="2329374622"/>
      </p:ext>
    </p:extLst>
  </p:cSld>
  <p:clrMapOvr>
    <a:masterClrMapping/>
  </p:clrMapOvr>
</p:sld>
</file>

<file path=ppt/slides/slide3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34A1C-4E79-DE8D-5C0C-258C060BDE1E}"/>
              </a:ext>
            </a:extLst>
          </p:cNvPr>
          <p:cNvSpPr>
            <a:spLocks noGrp="1"/>
          </p:cNvSpPr>
          <p:nvPr>
            <p:ph type="title"/>
          </p:nvPr>
        </p:nvSpPr>
        <p:spPr/>
        <p:txBody>
          <a:bodyPr/>
          <a:lstStyle/>
          <a:p>
            <a:r>
              <a:rPr lang="en-US" sz="2800" b="1" dirty="0">
                <a:solidFill>
                  <a:schemeClr val="accent1"/>
                </a:solidFill>
                <a:latin typeface="+mj-lt"/>
              </a:rPr>
              <a:t>Delayed Distributions versus Retentions--</a:t>
            </a:r>
            <a:br>
              <a:rPr lang="en-US" sz="2800" b="1" dirty="0">
                <a:solidFill>
                  <a:schemeClr val="accent1"/>
                </a:solidFill>
                <a:latin typeface="+mj-lt"/>
              </a:rPr>
            </a:br>
            <a:r>
              <a:rPr lang="en-US" sz="2800" b="1" dirty="0">
                <a:solidFill>
                  <a:schemeClr val="accent1"/>
                </a:solidFill>
                <a:latin typeface="+mj-lt"/>
              </a:rPr>
              <a:t>Backstop Retention Rulings</a:t>
            </a:r>
            <a:endParaRPr lang="en-US" sz="2800" dirty="0"/>
          </a:p>
        </p:txBody>
      </p:sp>
      <p:sp>
        <p:nvSpPr>
          <p:cNvPr id="3" name="Content Placeholder 2">
            <a:extLst>
              <a:ext uri="{FF2B5EF4-FFF2-40B4-BE49-F238E27FC236}">
                <a16:creationId xmlns:a16="http://schemas.microsoft.com/office/drawing/2014/main" id="{993B959C-08ED-6B6E-B24C-18A07C6FAD09}"/>
              </a:ext>
            </a:extLst>
          </p:cNvPr>
          <p:cNvSpPr>
            <a:spLocks noGrp="1"/>
          </p:cNvSpPr>
          <p:nvPr>
            <p:ph idx="1"/>
          </p:nvPr>
        </p:nvSpPr>
        <p:spPr>
          <a:xfrm>
            <a:off x="595992" y="1676083"/>
            <a:ext cx="10986407" cy="4512310"/>
          </a:xfrm>
        </p:spPr>
        <p:txBody>
          <a:bodyPr/>
          <a:lstStyle/>
          <a:p>
            <a:pPr>
              <a:buClr>
                <a:schemeClr val="tx1"/>
              </a:buClr>
            </a:pPr>
            <a:r>
              <a:rPr lang="en-US" sz="2000" dirty="0"/>
              <a:t>If Distributing distributes Section 368(c) control of Controlled, but not all of the Controlled stock and securities owned by Distributing, to qualify for tax-free treatment, Distributing must establish that the retained stock was not pursuant to a plan with a principal purpose of tax avoidance. Section 355(a)(1)(D)(ii)</a:t>
            </a:r>
          </a:p>
          <a:p>
            <a:pPr>
              <a:buClr>
                <a:schemeClr val="tx1"/>
              </a:buClr>
            </a:pPr>
            <a:r>
              <a:rPr lang="en-US" sz="2000" dirty="0"/>
              <a:t>Notice 2024-38 describes distinction between (1) temporary holdback (12 months or less) of Controlled stock or securities that will be distributed “as part of the distribution” under Section 355(a)(1)(D) or “in pursuance of the plan of reorganization” under Section 361, and (2) a retention of Controlled stock or securities</a:t>
            </a:r>
          </a:p>
          <a:p>
            <a:pPr>
              <a:buClr>
                <a:schemeClr val="tx1"/>
              </a:buClr>
            </a:pPr>
            <a:r>
              <a:rPr lang="en-US" sz="2000" dirty="0"/>
              <a:t>Notice 2024-38 describes the statute as creating a rebuttable presumption that any retention evidences a tax avoidance plan</a:t>
            </a:r>
          </a:p>
          <a:p>
            <a:pPr>
              <a:buClr>
                <a:schemeClr val="tx1"/>
              </a:buClr>
            </a:pPr>
            <a:r>
              <a:rPr lang="en-US" sz="2000" dirty="0"/>
              <a:t>In a significant change, backstop retention rulings will no longer be provided, which under prior IRS ruling practice had protected tax-free treatment for the spin in cases where Distributing was unable to execute its plan for a delayed distribution </a:t>
            </a:r>
          </a:p>
          <a:p>
            <a:pPr>
              <a:buClr>
                <a:schemeClr val="tx1"/>
              </a:buClr>
            </a:pPr>
            <a:endParaRPr lang="en-US" sz="2200" dirty="0"/>
          </a:p>
        </p:txBody>
      </p:sp>
      <p:sp>
        <p:nvSpPr>
          <p:cNvPr id="4" name="Slide Number Placeholder 3">
            <a:extLst>
              <a:ext uri="{FF2B5EF4-FFF2-40B4-BE49-F238E27FC236}">
                <a16:creationId xmlns:a16="http://schemas.microsoft.com/office/drawing/2014/main" id="{CACC9707-2E34-85E1-D8CE-519990CAC0F1}"/>
              </a:ext>
            </a:extLst>
          </p:cNvPr>
          <p:cNvSpPr>
            <a:spLocks noGrp="1"/>
          </p:cNvSpPr>
          <p:nvPr>
            <p:ph type="sldNum" sz="quarter" idx="4"/>
          </p:nvPr>
        </p:nvSpPr>
        <p:spPr/>
        <p:txBody>
          <a:bodyPr/>
          <a:lstStyle/>
          <a:p>
            <a:fld id="{2DDB3146-7E14-AF42-995F-1E34C89EE1DA}" type="slidenum">
              <a:rPr lang="en-US" smtClean="0"/>
              <a:pPr/>
              <a:t>35</a:t>
            </a:fld>
            <a:endParaRPr lang="en-US" dirty="0"/>
          </a:p>
        </p:txBody>
      </p:sp>
    </p:spTree>
    <p:extLst>
      <p:ext uri="{BB962C8B-B14F-4D97-AF65-F5344CB8AC3E}">
        <p14:creationId xmlns:p14="http://schemas.microsoft.com/office/powerpoint/2010/main" val="3463585478"/>
      </p:ext>
    </p:extLst>
  </p:cSld>
  <p:clrMapOvr>
    <a:masterClrMapping/>
  </p:clrMapOvr>
</p:sld>
</file>

<file path=ppt/slides/slide3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A1D48-D8EA-1AD1-7329-EFABE87167A3}"/>
              </a:ext>
            </a:extLst>
          </p:cNvPr>
          <p:cNvSpPr>
            <a:spLocks noGrp="1"/>
          </p:cNvSpPr>
          <p:nvPr>
            <p:ph type="title"/>
          </p:nvPr>
        </p:nvSpPr>
        <p:spPr/>
        <p:txBody>
          <a:bodyPr/>
          <a:lstStyle/>
          <a:p>
            <a:r>
              <a:rPr lang="en-US" sz="2800" b="1" dirty="0">
                <a:solidFill>
                  <a:srgbClr val="FF0000"/>
                </a:solidFill>
                <a:latin typeface="+mj-lt"/>
              </a:rPr>
              <a:t>Continuing Relationships</a:t>
            </a:r>
          </a:p>
        </p:txBody>
      </p:sp>
      <p:sp>
        <p:nvSpPr>
          <p:cNvPr id="3" name="Content Placeholder 2">
            <a:extLst>
              <a:ext uri="{FF2B5EF4-FFF2-40B4-BE49-F238E27FC236}">
                <a16:creationId xmlns:a16="http://schemas.microsoft.com/office/drawing/2014/main" id="{300B9DB4-EEBF-95AE-B830-0C07CFB46D6B}"/>
              </a:ext>
            </a:extLst>
          </p:cNvPr>
          <p:cNvSpPr>
            <a:spLocks noGrp="1"/>
          </p:cNvSpPr>
          <p:nvPr>
            <p:ph idx="1"/>
          </p:nvPr>
        </p:nvSpPr>
        <p:spPr>
          <a:xfrm>
            <a:off x="463912" y="1676083"/>
            <a:ext cx="10986407" cy="4512310"/>
          </a:xfrm>
        </p:spPr>
        <p:txBody>
          <a:bodyPr/>
          <a:lstStyle/>
          <a:p>
            <a:pPr>
              <a:buClr>
                <a:schemeClr val="tx1"/>
              </a:buClr>
            </a:pPr>
            <a:r>
              <a:rPr lang="en-US" sz="1800" dirty="0"/>
              <a:t>Notice 2024-38 indicates renewed focus on continuing relationships, especially overlapping key employees, officers and directors and contractual arrangements on non-arm’s length terms, and  especially if business purpose is fit and focus</a:t>
            </a:r>
          </a:p>
          <a:p>
            <a:pPr>
              <a:buClr>
                <a:schemeClr val="tx1"/>
              </a:buClr>
            </a:pPr>
            <a:r>
              <a:rPr lang="en-US" sz="1800" dirty="0"/>
              <a:t>Only in the context of retention of Controlled stock or securities, or more broadly?</a:t>
            </a:r>
          </a:p>
          <a:p>
            <a:pPr>
              <a:buClr>
                <a:schemeClr val="tx1"/>
              </a:buClr>
            </a:pPr>
            <a:r>
              <a:rPr lang="en-US" sz="1800" dirty="0"/>
              <a:t>Rev. Proc. 2024-24 states that the degree of continuing relationships will significantly inform the determination of whether a retention is in pursuance of a tax avoidance plan</a:t>
            </a:r>
          </a:p>
          <a:p>
            <a:pPr>
              <a:buClr>
                <a:schemeClr val="tx1"/>
              </a:buClr>
            </a:pPr>
            <a:r>
              <a:rPr lang="en-US" sz="1800" dirty="0"/>
              <a:t>Retention ruling generally requires a representation that none of Distributing’s directors, officers or key employees will serve as a directors, officers or key employees of Controlled while Distributing retains Controlled stock or securities</a:t>
            </a:r>
          </a:p>
          <a:p>
            <a:pPr>
              <a:buClr>
                <a:schemeClr val="tx1"/>
              </a:buClr>
            </a:pPr>
            <a:r>
              <a:rPr lang="en-US" sz="1800" dirty="0"/>
              <a:t>If representation cannot be made, favorable ruling may be issued if overlap is solely to accommodate Controlled business needs, overlapping directors are a minority of Controlled’s board, and overlap is for an identified limited period of time.  Officers count as directors for this purpose</a:t>
            </a:r>
          </a:p>
          <a:p>
            <a:pPr>
              <a:buClr>
                <a:schemeClr val="tx1"/>
              </a:buClr>
            </a:pPr>
            <a:r>
              <a:rPr lang="en-US" sz="1800" dirty="0"/>
              <a:t>New multi-factor test for retention tax avoidance purpose focuses on continuing relationships</a:t>
            </a:r>
          </a:p>
        </p:txBody>
      </p:sp>
      <p:sp>
        <p:nvSpPr>
          <p:cNvPr id="4" name="Slide Number Placeholder 3">
            <a:extLst>
              <a:ext uri="{FF2B5EF4-FFF2-40B4-BE49-F238E27FC236}">
                <a16:creationId xmlns:a16="http://schemas.microsoft.com/office/drawing/2014/main" id="{9F2F8EAE-F79A-656B-8E36-D82002CEEEA2}"/>
              </a:ext>
            </a:extLst>
          </p:cNvPr>
          <p:cNvSpPr>
            <a:spLocks noGrp="1"/>
          </p:cNvSpPr>
          <p:nvPr>
            <p:ph type="sldNum" sz="quarter" idx="4"/>
          </p:nvPr>
        </p:nvSpPr>
        <p:spPr/>
        <p:txBody>
          <a:bodyPr/>
          <a:lstStyle/>
          <a:p>
            <a:fld id="{2DDB3146-7E14-AF42-995F-1E34C89EE1DA}" type="slidenum">
              <a:rPr lang="en-US" smtClean="0"/>
              <a:pPr/>
              <a:t>36</a:t>
            </a:fld>
            <a:endParaRPr lang="en-US" dirty="0"/>
          </a:p>
        </p:txBody>
      </p:sp>
    </p:spTree>
    <p:extLst>
      <p:ext uri="{BB962C8B-B14F-4D97-AF65-F5344CB8AC3E}">
        <p14:creationId xmlns:p14="http://schemas.microsoft.com/office/powerpoint/2010/main" val="1948002966"/>
      </p:ext>
    </p:extLst>
  </p:cSld>
  <p:clrMapOvr>
    <a:masterClrMapping/>
  </p:clrMapOvr>
</p:sld>
</file>

<file path=ppt/slides/slide3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A1D48-D8EA-1AD1-7329-EFABE87167A3}"/>
              </a:ext>
            </a:extLst>
          </p:cNvPr>
          <p:cNvSpPr>
            <a:spLocks noGrp="1"/>
          </p:cNvSpPr>
          <p:nvPr>
            <p:ph type="title"/>
          </p:nvPr>
        </p:nvSpPr>
        <p:spPr/>
        <p:txBody>
          <a:bodyPr/>
          <a:lstStyle/>
          <a:p>
            <a:r>
              <a:rPr lang="en-US" sz="2800" b="1" dirty="0">
                <a:solidFill>
                  <a:srgbClr val="FF0000"/>
                </a:solidFill>
                <a:latin typeface="+mj-lt"/>
              </a:rPr>
              <a:t>Continuing Relationships, cont’d</a:t>
            </a:r>
          </a:p>
        </p:txBody>
      </p:sp>
      <p:sp>
        <p:nvSpPr>
          <p:cNvPr id="3" name="Content Placeholder 2">
            <a:extLst>
              <a:ext uri="{FF2B5EF4-FFF2-40B4-BE49-F238E27FC236}">
                <a16:creationId xmlns:a16="http://schemas.microsoft.com/office/drawing/2014/main" id="{300B9DB4-EEBF-95AE-B830-0C07CFB46D6B}"/>
              </a:ext>
            </a:extLst>
          </p:cNvPr>
          <p:cNvSpPr>
            <a:spLocks noGrp="1"/>
          </p:cNvSpPr>
          <p:nvPr>
            <p:ph idx="1"/>
          </p:nvPr>
        </p:nvSpPr>
        <p:spPr>
          <a:xfrm>
            <a:off x="595992" y="1762760"/>
            <a:ext cx="10986407" cy="4512310"/>
          </a:xfrm>
        </p:spPr>
        <p:txBody>
          <a:bodyPr/>
          <a:lstStyle/>
          <a:p>
            <a:pPr>
              <a:buClr>
                <a:schemeClr val="tx1"/>
              </a:buClr>
            </a:pPr>
            <a:r>
              <a:rPr lang="en-US" sz="1900" dirty="0"/>
              <a:t>Necessary?</a:t>
            </a:r>
          </a:p>
          <a:p>
            <a:pPr>
              <a:buClr>
                <a:schemeClr val="tx1"/>
              </a:buClr>
            </a:pPr>
            <a:r>
              <a:rPr lang="en-US" sz="1900" dirty="0"/>
              <a:t>Section 355(a)(1)(D) already polices the continuing relationship of delayed distributions and retentions</a:t>
            </a:r>
          </a:p>
          <a:p>
            <a:pPr>
              <a:buClr>
                <a:schemeClr val="tx1"/>
              </a:buClr>
            </a:pPr>
            <a:r>
              <a:rPr lang="en-US" sz="1900" dirty="0"/>
              <a:t>ATB test already requires independent business for Distributing and Controlled</a:t>
            </a:r>
          </a:p>
          <a:p>
            <a:pPr>
              <a:buClr>
                <a:schemeClr val="tx1"/>
              </a:buClr>
            </a:pPr>
            <a:r>
              <a:rPr lang="en-US" sz="1900" dirty="0"/>
              <a:t>If Distributing or Controlled is a secondary business of (i.e., principally functioning to serve) the other, that is already a device factor if it continues for a significant period post-spin and the secondary business could be sold without adversely affecting the other</a:t>
            </a:r>
          </a:p>
          <a:p>
            <a:pPr>
              <a:buClr>
                <a:schemeClr val="tx1"/>
              </a:buClr>
            </a:pPr>
            <a:r>
              <a:rPr lang="en-US" sz="1900" dirty="0"/>
              <a:t>Continuing relationships are already evaluated for consistency with stated business purposes (e.g., fit and focus). Rev. Ruls. 2003-74 (fit and focus, overlapping directors) and -75 (competition for capital, transition agreements)</a:t>
            </a:r>
          </a:p>
        </p:txBody>
      </p:sp>
      <p:sp>
        <p:nvSpPr>
          <p:cNvPr id="4" name="Slide Number Placeholder 3">
            <a:extLst>
              <a:ext uri="{FF2B5EF4-FFF2-40B4-BE49-F238E27FC236}">
                <a16:creationId xmlns:a16="http://schemas.microsoft.com/office/drawing/2014/main" id="{9F2F8EAE-F79A-656B-8E36-D82002CEEEA2}"/>
              </a:ext>
            </a:extLst>
          </p:cNvPr>
          <p:cNvSpPr>
            <a:spLocks noGrp="1"/>
          </p:cNvSpPr>
          <p:nvPr>
            <p:ph type="sldNum" sz="quarter" idx="4"/>
          </p:nvPr>
        </p:nvSpPr>
        <p:spPr/>
        <p:txBody>
          <a:bodyPr/>
          <a:lstStyle/>
          <a:p>
            <a:fld id="{2DDB3146-7E14-AF42-995F-1E34C89EE1DA}" type="slidenum">
              <a:rPr lang="en-US" smtClean="0"/>
              <a:pPr/>
              <a:t>37</a:t>
            </a:fld>
            <a:endParaRPr lang="en-US" dirty="0"/>
          </a:p>
        </p:txBody>
      </p:sp>
    </p:spTree>
    <p:extLst>
      <p:ext uri="{BB962C8B-B14F-4D97-AF65-F5344CB8AC3E}">
        <p14:creationId xmlns:p14="http://schemas.microsoft.com/office/powerpoint/2010/main" val="3800674596"/>
      </p:ext>
    </p:extLst>
  </p:cSld>
  <p:clrMapOvr>
    <a:masterClrMapping/>
  </p:clrMapOvr>
</p:sld>
</file>

<file path=ppt/slides/slide3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A1D48-D8EA-1AD1-7329-EFABE87167A3}"/>
              </a:ext>
            </a:extLst>
          </p:cNvPr>
          <p:cNvSpPr>
            <a:spLocks noGrp="1"/>
          </p:cNvSpPr>
          <p:nvPr>
            <p:ph type="title"/>
          </p:nvPr>
        </p:nvSpPr>
        <p:spPr/>
        <p:txBody>
          <a:bodyPr/>
          <a:lstStyle/>
          <a:p>
            <a:r>
              <a:rPr lang="en-US" sz="2800" b="1" dirty="0">
                <a:solidFill>
                  <a:srgbClr val="FF0000"/>
                </a:solidFill>
                <a:latin typeface="+mj-lt"/>
              </a:rPr>
              <a:t>Post-Distribution Payments from Controlled to Distributing</a:t>
            </a:r>
          </a:p>
        </p:txBody>
      </p:sp>
      <p:sp>
        <p:nvSpPr>
          <p:cNvPr id="3" name="Content Placeholder 2">
            <a:extLst>
              <a:ext uri="{FF2B5EF4-FFF2-40B4-BE49-F238E27FC236}">
                <a16:creationId xmlns:a16="http://schemas.microsoft.com/office/drawing/2014/main" id="{300B9DB4-EEBF-95AE-B830-0C07CFB46D6B}"/>
              </a:ext>
            </a:extLst>
          </p:cNvPr>
          <p:cNvSpPr>
            <a:spLocks noGrp="1"/>
          </p:cNvSpPr>
          <p:nvPr>
            <p:ph idx="1"/>
          </p:nvPr>
        </p:nvSpPr>
        <p:spPr>
          <a:xfrm>
            <a:off x="609600" y="1676083"/>
            <a:ext cx="10986407" cy="4512310"/>
          </a:xfrm>
        </p:spPr>
        <p:txBody>
          <a:bodyPr/>
          <a:lstStyle/>
          <a:p>
            <a:pPr>
              <a:buClr>
                <a:schemeClr val="tx1"/>
              </a:buClr>
            </a:pPr>
            <a:r>
              <a:rPr lang="en-US" sz="2000" dirty="0"/>
              <a:t>Notice 2024-38 states that post-distribution payments will be treated as Section 361 consideration only if the taxpayer establishes that (1) under </a:t>
            </a:r>
            <a:r>
              <a:rPr lang="en-US" sz="2000" i="1" dirty="0"/>
              <a:t>Arrowsmith </a:t>
            </a:r>
            <a:r>
              <a:rPr lang="en-US" sz="2000" dirty="0"/>
              <a:t>(relation-back doctrine)</a:t>
            </a:r>
            <a:r>
              <a:rPr lang="en-US" sz="2000" i="1" dirty="0"/>
              <a:t>,</a:t>
            </a:r>
            <a:r>
              <a:rPr lang="en-US" sz="2000" dirty="0"/>
              <a:t>the character is Section 361 consideration, (2) as of the first distribution date, the FMV of Distributing’s right to receive the payment(s) was not reasonably ascertainable, and (3) the payment will be properly accounted for when received</a:t>
            </a:r>
          </a:p>
          <a:p>
            <a:pPr>
              <a:buClr>
                <a:schemeClr val="tx1"/>
              </a:buClr>
            </a:pPr>
            <a:r>
              <a:rPr lang="en-US" sz="2000" dirty="0"/>
              <a:t>e.g., indemnity payments, adjustment amounts, balancing payments, true-ups, earnouts, etc. </a:t>
            </a:r>
          </a:p>
          <a:p>
            <a:pPr>
              <a:buClr>
                <a:schemeClr val="tx1"/>
              </a:buClr>
            </a:pPr>
            <a:r>
              <a:rPr lang="en-US" sz="2000" dirty="0"/>
              <a:t>Rev. Proc. 2024-24 requires representation that Distributing will deposit any post-distribution payment received from Controlled in a segregated account and will distribute it within 90 days after receipt to shareholders or to creditors in satisfaction of existing old and cold Distributing debt</a:t>
            </a:r>
          </a:p>
          <a:p>
            <a:pPr>
              <a:buClr>
                <a:schemeClr val="tx1"/>
              </a:buClr>
            </a:pPr>
            <a:r>
              <a:rPr lang="en-US" sz="2000" dirty="0"/>
              <a:t>Most post-distribution payments are in respect of indemnities and may be made long after the spin, when there may not be any old and cold Distributing debt outstanding, or Distributing may already have paid the liability using cash on hand</a:t>
            </a:r>
          </a:p>
        </p:txBody>
      </p:sp>
      <p:sp>
        <p:nvSpPr>
          <p:cNvPr id="4" name="Slide Number Placeholder 3">
            <a:extLst>
              <a:ext uri="{FF2B5EF4-FFF2-40B4-BE49-F238E27FC236}">
                <a16:creationId xmlns:a16="http://schemas.microsoft.com/office/drawing/2014/main" id="{9F2F8EAE-F79A-656B-8E36-D82002CEEEA2}"/>
              </a:ext>
            </a:extLst>
          </p:cNvPr>
          <p:cNvSpPr>
            <a:spLocks noGrp="1"/>
          </p:cNvSpPr>
          <p:nvPr>
            <p:ph type="sldNum" sz="quarter" idx="4"/>
          </p:nvPr>
        </p:nvSpPr>
        <p:spPr/>
        <p:txBody>
          <a:bodyPr/>
          <a:lstStyle/>
          <a:p>
            <a:fld id="{2DDB3146-7E14-AF42-995F-1E34C89EE1DA}" type="slidenum">
              <a:rPr lang="en-US" smtClean="0"/>
              <a:pPr/>
              <a:t>38</a:t>
            </a:fld>
            <a:endParaRPr lang="en-US" dirty="0"/>
          </a:p>
        </p:txBody>
      </p:sp>
    </p:spTree>
    <p:extLst>
      <p:ext uri="{BB962C8B-B14F-4D97-AF65-F5344CB8AC3E}">
        <p14:creationId xmlns:p14="http://schemas.microsoft.com/office/powerpoint/2010/main" val="4063086458"/>
      </p:ext>
    </p:extLst>
  </p:cSld>
  <p:clrMapOvr>
    <a:masterClrMapping/>
  </p:clrMapOvr>
</p:sld>
</file>

<file path=ppt/slides/slide3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34B9D-7D9E-83E5-650F-31B551882FC4}"/>
              </a:ext>
            </a:extLst>
          </p:cNvPr>
          <p:cNvSpPr>
            <a:spLocks noGrp="1"/>
          </p:cNvSpPr>
          <p:nvPr>
            <p:ph type="title"/>
          </p:nvPr>
        </p:nvSpPr>
        <p:spPr/>
        <p:txBody>
          <a:bodyPr/>
          <a:lstStyle/>
          <a:p>
            <a:r>
              <a:rPr lang="en-US" sz="2800" b="1" dirty="0">
                <a:solidFill>
                  <a:schemeClr val="accent1"/>
                </a:solidFill>
                <a:latin typeface="+mj-lt"/>
              </a:rPr>
              <a:t>THANK YOU!</a:t>
            </a:r>
            <a:endParaRPr lang="en-US" sz="2800" dirty="0">
              <a:solidFill>
                <a:schemeClr val="accent1"/>
              </a:solidFill>
            </a:endParaRPr>
          </a:p>
        </p:txBody>
      </p:sp>
      <p:sp>
        <p:nvSpPr>
          <p:cNvPr id="3" name="Content Placeholder 2">
            <a:extLst>
              <a:ext uri="{FF2B5EF4-FFF2-40B4-BE49-F238E27FC236}">
                <a16:creationId xmlns:a16="http://schemas.microsoft.com/office/drawing/2014/main" id="{CF66DD04-3CCD-33DC-DA26-C5CF0826DE03}"/>
              </a:ext>
            </a:extLst>
          </p:cNvPr>
          <p:cNvSpPr>
            <a:spLocks noGrp="1"/>
          </p:cNvSpPr>
          <p:nvPr>
            <p:ph idx="1"/>
          </p:nvPr>
        </p:nvSpPr>
        <p:spPr>
          <a:xfrm>
            <a:off x="193432" y="1678158"/>
            <a:ext cx="11790484" cy="4512310"/>
          </a:xfrm>
        </p:spPr>
        <p:txBody>
          <a:bodyPr/>
          <a:lstStyle/>
          <a:p>
            <a:pPr marL="0" indent="0">
              <a:buNone/>
            </a:pPr>
            <a:r>
              <a:rPr lang="en-US" dirty="0"/>
              <a:t>  </a:t>
            </a:r>
          </a:p>
        </p:txBody>
      </p:sp>
      <p:sp>
        <p:nvSpPr>
          <p:cNvPr id="4" name="Slide Number Placeholder 3">
            <a:extLst>
              <a:ext uri="{FF2B5EF4-FFF2-40B4-BE49-F238E27FC236}">
                <a16:creationId xmlns:a16="http://schemas.microsoft.com/office/drawing/2014/main" id="{18FE96FA-E246-6B17-A236-F0BD47ABA3A0}"/>
              </a:ext>
            </a:extLst>
          </p:cNvPr>
          <p:cNvSpPr>
            <a:spLocks noGrp="1"/>
          </p:cNvSpPr>
          <p:nvPr>
            <p:ph type="sldNum" sz="quarter" idx="4"/>
          </p:nvPr>
        </p:nvSpPr>
        <p:spPr/>
        <p:txBody>
          <a:bodyPr/>
          <a:lstStyle/>
          <a:p>
            <a:fld id="{6CABB61B-1318-8447-AA21-C5100C0A9382}" type="slidenum">
              <a:rPr lang="en-US" smtClean="0"/>
              <a:pPr/>
              <a:t>39</a:t>
            </a:fld>
            <a:endParaRPr lang="en-US" dirty="0"/>
          </a:p>
        </p:txBody>
      </p:sp>
    </p:spTree>
    <p:extLst>
      <p:ext uri="{BB962C8B-B14F-4D97-AF65-F5344CB8AC3E}">
        <p14:creationId xmlns:p14="http://schemas.microsoft.com/office/powerpoint/2010/main" val="433583069"/>
      </p:ext>
    </p:extLst>
  </p:cSld>
  <p:clrMapOvr>
    <a:masterClrMapping/>
  </p:clrMapOvr>
</p:sld>
</file>

<file path=ppt/slides/slide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B1685-C0FE-48B2-9494-639AEBB40F95}"/>
              </a:ext>
            </a:extLst>
          </p:cNvPr>
          <p:cNvSpPr>
            <a:spLocks noGrp="1"/>
          </p:cNvSpPr>
          <p:nvPr>
            <p:ph type="title"/>
          </p:nvPr>
        </p:nvSpPr>
        <p:spPr/>
        <p:txBody>
          <a:bodyPr/>
          <a:lstStyle/>
          <a:p>
            <a:r>
              <a:rPr lang="en-US" sz="2800" b="1" dirty="0">
                <a:solidFill>
                  <a:schemeClr val="accent1"/>
                </a:solidFill>
                <a:latin typeface="+mj-lt"/>
              </a:rPr>
              <a:t>Key Requirements for Tax-Free Spin-Off</a:t>
            </a:r>
          </a:p>
        </p:txBody>
      </p:sp>
      <p:sp>
        <p:nvSpPr>
          <p:cNvPr id="3" name="Content Placeholder 2">
            <a:extLst>
              <a:ext uri="{FF2B5EF4-FFF2-40B4-BE49-F238E27FC236}">
                <a16:creationId xmlns:a16="http://schemas.microsoft.com/office/drawing/2014/main" id="{B3A11772-3EDB-4F1F-AEB0-1FDE00DDE113}"/>
              </a:ext>
            </a:extLst>
          </p:cNvPr>
          <p:cNvSpPr>
            <a:spLocks noGrp="1"/>
          </p:cNvSpPr>
          <p:nvPr>
            <p:ph idx="1"/>
          </p:nvPr>
        </p:nvSpPr>
        <p:spPr>
          <a:xfrm>
            <a:off x="354623" y="1799175"/>
            <a:ext cx="10986407" cy="4512310"/>
          </a:xfrm>
        </p:spPr>
        <p:txBody>
          <a:bodyPr/>
          <a:lstStyle/>
          <a:p>
            <a:pPr lvl="1">
              <a:buClrTx/>
            </a:pPr>
            <a:r>
              <a:rPr lang="en-US" sz="1800" b="1" dirty="0"/>
              <a:t>Business Purpose</a:t>
            </a:r>
            <a:r>
              <a:rPr lang="en-US" sz="1800" dirty="0"/>
              <a:t>. The spin-off must be motivated by one or more real and substantial non-tax corporate business purposes</a:t>
            </a:r>
          </a:p>
          <a:p>
            <a:pPr lvl="1">
              <a:buClrTx/>
            </a:pPr>
            <a:r>
              <a:rPr lang="en-US" sz="1800" b="1" dirty="0"/>
              <a:t>Control</a:t>
            </a:r>
            <a:r>
              <a:rPr lang="en-US" sz="1800" dirty="0"/>
              <a:t>. Distributing must own at least 80% of the vote (and 80% of each class of non-voting stock) of Controlled immediately before the spin-off, and generally must not have acquired control in a taxable deal in the 5-year period before the distribution</a:t>
            </a:r>
          </a:p>
          <a:p>
            <a:pPr lvl="1">
              <a:buClrTx/>
            </a:pPr>
            <a:r>
              <a:rPr lang="en-US" sz="1800" b="1" dirty="0"/>
              <a:t>Active Trade or Business</a:t>
            </a:r>
            <a:r>
              <a:rPr lang="en-US" sz="1800" dirty="0"/>
              <a:t>. Immediately after the transaction, each of Distributing and Controlled must be engaged (directly or indirectly) in an “active trade or business” that has been actively conducted throughout the 5-year period before the distribution (and that was not acquired in a taxable transaction during that period)</a:t>
            </a:r>
          </a:p>
          <a:p>
            <a:pPr lvl="2">
              <a:buClrTx/>
            </a:pPr>
            <a:r>
              <a:rPr lang="en-US" sz="1800" dirty="0"/>
              <a:t>Expansion doctrine” may permit certain taxable acquisitions of a trade or business to the extent treated as an expansion of an original business that meets the active trade or business test </a:t>
            </a:r>
          </a:p>
          <a:p>
            <a:pPr lvl="2">
              <a:buClrTx/>
            </a:pPr>
            <a:r>
              <a:rPr lang="en-US" sz="1800" dirty="0"/>
              <a:t>Active trade or business test historically has been interpreted to require five-year history of revenues, expenses and managerial and operational functions. Recent IRS guidance has indicated some flexibility (e.g., R&amp;D-type activities might also qualify)</a:t>
            </a:r>
          </a:p>
          <a:p>
            <a:endParaRPr lang="en-US" sz="1200" dirty="0"/>
          </a:p>
        </p:txBody>
      </p:sp>
      <p:sp>
        <p:nvSpPr>
          <p:cNvPr id="6" name="Slide Number Placeholder 1">
            <a:extLst>
              <a:ext uri="{FF2B5EF4-FFF2-40B4-BE49-F238E27FC236}">
                <a16:creationId xmlns:a16="http://schemas.microsoft.com/office/drawing/2014/main" id="{2074AA54-EBA4-4FE5-9097-22F6BB557A59}"/>
              </a:ext>
            </a:extLst>
          </p:cNvPr>
          <p:cNvSpPr txBox="1">
            <a:spLocks/>
          </p:cNvSpPr>
          <p:nvPr/>
        </p:nvSpPr>
        <p:spPr>
          <a:xfrm>
            <a:off x="8839199" y="6492876"/>
            <a:ext cx="27432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000" kern="1200">
                <a:solidFill>
                  <a:schemeClr val="tx1">
                    <a:tint val="75000"/>
                  </a:schemeClr>
                </a:solidFill>
                <a:latin typeface="+mj-lt"/>
                <a:ea typeface="ＭＳ Ｐゴシック" pitchFamily="34" charset="-128"/>
                <a:cs typeface="+mn-cs"/>
              </a:defRPr>
            </a:lvl1pPr>
            <a:lvl2pPr marL="609502" algn="l" rtl="0" fontAlgn="base">
              <a:spcBef>
                <a:spcPct val="0"/>
              </a:spcBef>
              <a:spcAft>
                <a:spcPct val="0"/>
              </a:spcAft>
              <a:defRPr sz="1600" kern="1200">
                <a:solidFill>
                  <a:schemeClr val="tx1"/>
                </a:solidFill>
                <a:latin typeface="Times New Roman" pitchFamily="18" charset="0"/>
                <a:ea typeface="ＭＳ Ｐゴシック" pitchFamily="34" charset="-128"/>
                <a:cs typeface="+mn-cs"/>
              </a:defRPr>
            </a:lvl2pPr>
            <a:lvl3pPr marL="1219004" algn="l" rtl="0" fontAlgn="base">
              <a:spcBef>
                <a:spcPct val="0"/>
              </a:spcBef>
              <a:spcAft>
                <a:spcPct val="0"/>
              </a:spcAft>
              <a:defRPr sz="1600" kern="1200">
                <a:solidFill>
                  <a:schemeClr val="tx1"/>
                </a:solidFill>
                <a:latin typeface="Times New Roman" pitchFamily="18" charset="0"/>
                <a:ea typeface="ＭＳ Ｐゴシック" pitchFamily="34" charset="-128"/>
                <a:cs typeface="+mn-cs"/>
              </a:defRPr>
            </a:lvl3pPr>
            <a:lvl4pPr marL="1828506" algn="l" rtl="0" fontAlgn="base">
              <a:spcBef>
                <a:spcPct val="0"/>
              </a:spcBef>
              <a:spcAft>
                <a:spcPct val="0"/>
              </a:spcAft>
              <a:defRPr sz="1600" kern="1200">
                <a:solidFill>
                  <a:schemeClr val="tx1"/>
                </a:solidFill>
                <a:latin typeface="Times New Roman" pitchFamily="18" charset="0"/>
                <a:ea typeface="ＭＳ Ｐゴシック" pitchFamily="34" charset="-128"/>
                <a:cs typeface="+mn-cs"/>
              </a:defRPr>
            </a:lvl4pPr>
            <a:lvl5pPr marL="2438008" algn="l" rtl="0" fontAlgn="base">
              <a:spcBef>
                <a:spcPct val="0"/>
              </a:spcBef>
              <a:spcAft>
                <a:spcPct val="0"/>
              </a:spcAft>
              <a:defRPr sz="1600" kern="1200">
                <a:solidFill>
                  <a:schemeClr val="tx1"/>
                </a:solidFill>
                <a:latin typeface="Times New Roman" pitchFamily="18" charset="0"/>
                <a:ea typeface="ＭＳ Ｐゴシック" pitchFamily="34" charset="-128"/>
                <a:cs typeface="+mn-cs"/>
              </a:defRPr>
            </a:lvl5pPr>
            <a:lvl6pPr marL="3047510" algn="l" defTabSz="1219004" rtl="0" eaLnBrk="1" latinLnBrk="0" hangingPunct="1">
              <a:defRPr sz="1600" kern="1200">
                <a:solidFill>
                  <a:schemeClr val="tx1"/>
                </a:solidFill>
                <a:latin typeface="Times New Roman" pitchFamily="18" charset="0"/>
                <a:ea typeface="ＭＳ Ｐゴシック" pitchFamily="34" charset="-128"/>
                <a:cs typeface="+mn-cs"/>
              </a:defRPr>
            </a:lvl6pPr>
            <a:lvl7pPr marL="3657013" algn="l" defTabSz="1219004" rtl="0" eaLnBrk="1" latinLnBrk="0" hangingPunct="1">
              <a:defRPr sz="1600" kern="1200">
                <a:solidFill>
                  <a:schemeClr val="tx1"/>
                </a:solidFill>
                <a:latin typeface="Times New Roman" pitchFamily="18" charset="0"/>
                <a:ea typeface="ＭＳ Ｐゴシック" pitchFamily="34" charset="-128"/>
                <a:cs typeface="+mn-cs"/>
              </a:defRPr>
            </a:lvl7pPr>
            <a:lvl8pPr marL="4266513" algn="l" defTabSz="1219004" rtl="0" eaLnBrk="1" latinLnBrk="0" hangingPunct="1">
              <a:defRPr sz="1600" kern="1200">
                <a:solidFill>
                  <a:schemeClr val="tx1"/>
                </a:solidFill>
                <a:latin typeface="Times New Roman" pitchFamily="18" charset="0"/>
                <a:ea typeface="ＭＳ Ｐゴシック" pitchFamily="34" charset="-128"/>
                <a:cs typeface="+mn-cs"/>
              </a:defRPr>
            </a:lvl8pPr>
            <a:lvl9pPr marL="4876017" algn="l" defTabSz="1219004" rtl="0" eaLnBrk="1" latinLnBrk="0" hangingPunct="1">
              <a:defRPr sz="1600" kern="1200">
                <a:solidFill>
                  <a:schemeClr val="tx1"/>
                </a:solidFill>
                <a:latin typeface="Times New Roman" pitchFamily="18" charset="0"/>
                <a:ea typeface="ＭＳ Ｐゴシック" pitchFamily="34" charset="-128"/>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DDB3146-7E14-AF42-995F-1E34C89EE1DA}" type="slidenum">
              <a:rPr kumimoji="0" lang="en-US" sz="1000" b="0" i="0" u="none" strike="noStrike" kern="1200" cap="none" spc="0" normalizeH="0" baseline="0" noProof="0" smtClean="0">
                <a:ln>
                  <a:noFill/>
                </a:ln>
                <a:solidFill>
                  <a:srgbClr val="A6A6A6"/>
                </a:solidFill>
                <a:effectLst/>
                <a:uLnTx/>
                <a:uFillTx/>
                <a:latin typeface="Arial"/>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sz="1000" b="0" i="0" u="none" strike="noStrike" kern="1200" cap="none" spc="0" normalizeH="0" baseline="0" noProof="0" dirty="0">
              <a:ln>
                <a:noFill/>
              </a:ln>
              <a:solidFill>
                <a:srgbClr val="A6A6A6"/>
              </a:solidFill>
              <a:effectLst/>
              <a:uLnTx/>
              <a:uFillTx/>
              <a:latin typeface="Arial"/>
              <a:ea typeface="ＭＳ Ｐゴシック" pitchFamily="34" charset="-128"/>
              <a:cs typeface="+mn-cs"/>
            </a:endParaRPr>
          </a:p>
        </p:txBody>
      </p:sp>
    </p:spTree>
    <p:extLst>
      <p:ext uri="{BB962C8B-B14F-4D97-AF65-F5344CB8AC3E}">
        <p14:creationId xmlns:p14="http://schemas.microsoft.com/office/powerpoint/2010/main" val="3001639943"/>
      </p:ext>
    </p:extLst>
  </p:cSld>
  <p:clrMapOvr>
    <a:masterClrMapping/>
  </p:clrMapOvr>
</p:sld>
</file>

<file path=ppt/slides/slide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91AD2-9471-4207-92F5-3D0FD23AC003}"/>
              </a:ext>
            </a:extLst>
          </p:cNvPr>
          <p:cNvSpPr>
            <a:spLocks noGrp="1"/>
          </p:cNvSpPr>
          <p:nvPr>
            <p:ph type="title"/>
          </p:nvPr>
        </p:nvSpPr>
        <p:spPr/>
        <p:txBody>
          <a:bodyPr/>
          <a:lstStyle/>
          <a:p>
            <a:r>
              <a:rPr lang="en-US" sz="2800" b="1" dirty="0">
                <a:solidFill>
                  <a:schemeClr val="accent1"/>
                </a:solidFill>
                <a:latin typeface="+mj-lt"/>
              </a:rPr>
              <a:t>Key Requirements for Tax-Free Spin-Off, cont’d</a:t>
            </a:r>
            <a:endParaRPr lang="en-US" sz="2800" dirty="0">
              <a:solidFill>
                <a:schemeClr val="accent1"/>
              </a:solidFill>
            </a:endParaRPr>
          </a:p>
        </p:txBody>
      </p:sp>
      <p:sp>
        <p:nvSpPr>
          <p:cNvPr id="3" name="Content Placeholder 2">
            <a:extLst>
              <a:ext uri="{FF2B5EF4-FFF2-40B4-BE49-F238E27FC236}">
                <a16:creationId xmlns:a16="http://schemas.microsoft.com/office/drawing/2014/main" id="{4172ACAB-6E21-4362-8C4D-5334DD1FF1CD}"/>
              </a:ext>
            </a:extLst>
          </p:cNvPr>
          <p:cNvSpPr>
            <a:spLocks noGrp="1"/>
          </p:cNvSpPr>
          <p:nvPr>
            <p:ph idx="1"/>
          </p:nvPr>
        </p:nvSpPr>
        <p:spPr>
          <a:xfrm>
            <a:off x="595992" y="1747325"/>
            <a:ext cx="10986407" cy="4512310"/>
          </a:xfrm>
        </p:spPr>
        <p:txBody>
          <a:bodyPr/>
          <a:lstStyle/>
          <a:p>
            <a:pPr lvl="1">
              <a:buClrTx/>
            </a:pPr>
            <a:r>
              <a:rPr lang="en-US" sz="2000" b="1" dirty="0"/>
              <a:t>Device Test</a:t>
            </a:r>
            <a:r>
              <a:rPr lang="en-US" sz="2000" dirty="0"/>
              <a:t>. The spin-off must not be used principally as a device for distributing the earnings and profits of Distributing, Controlled or both</a:t>
            </a:r>
          </a:p>
          <a:p>
            <a:pPr lvl="2">
              <a:buClrTx/>
            </a:pPr>
            <a:r>
              <a:rPr lang="en-US" sz="2000" dirty="0"/>
              <a:t>Failure of device test result in a fully taxable distribution to both Distributing and Distributing’s stockholders</a:t>
            </a:r>
          </a:p>
          <a:p>
            <a:pPr lvl="2">
              <a:buClrTx/>
            </a:pPr>
            <a:r>
              <a:rPr lang="en-US" sz="2000" dirty="0"/>
              <a:t>Facts and circumstances test, with enumerated device and non-device factors</a:t>
            </a:r>
          </a:p>
          <a:p>
            <a:pPr lvl="2">
              <a:buClrTx/>
            </a:pPr>
            <a:r>
              <a:rPr lang="en-US" sz="2000" dirty="0"/>
              <a:t>Generally prohibits planned taxable sales of Distributing or Controlled</a:t>
            </a:r>
          </a:p>
          <a:p>
            <a:pPr lvl="2">
              <a:buClrTx/>
            </a:pPr>
            <a:r>
              <a:rPr lang="en-US" sz="2000" dirty="0"/>
              <a:t>Any post-distribution sale (whether or not planned) is a device factor, the strength of which depends on proximity in time, strength of business purpose, etc.</a:t>
            </a:r>
          </a:p>
          <a:p>
            <a:pPr lvl="2">
              <a:buClrTx/>
            </a:pPr>
            <a:r>
              <a:rPr lang="en-US" sz="2000" dirty="0"/>
              <a:t>Significant cash and other liquid assets in excess of working capital needs are evidence of device</a:t>
            </a:r>
          </a:p>
          <a:p>
            <a:pPr lvl="1">
              <a:buClrTx/>
            </a:pPr>
            <a:r>
              <a:rPr lang="en-US" sz="2000" b="1" dirty="0"/>
              <a:t>Disqualified Investment Corporation. </a:t>
            </a:r>
            <a:r>
              <a:rPr lang="en-US" sz="2000" dirty="0"/>
              <a:t>If a majority of the value of Distributing or Controlled is attributable to investment assets, the spin-off may not be tax-free</a:t>
            </a:r>
            <a:endParaRPr lang="en-US" sz="2000" b="1" dirty="0"/>
          </a:p>
          <a:p>
            <a:endParaRPr lang="en-US" sz="1200" dirty="0"/>
          </a:p>
        </p:txBody>
      </p:sp>
      <p:sp>
        <p:nvSpPr>
          <p:cNvPr id="6" name="Slide Number Placeholder 1">
            <a:extLst>
              <a:ext uri="{FF2B5EF4-FFF2-40B4-BE49-F238E27FC236}">
                <a16:creationId xmlns:a16="http://schemas.microsoft.com/office/drawing/2014/main" id="{F8EE5B6B-320B-4408-AEF3-24D432943EB2}"/>
              </a:ext>
            </a:extLst>
          </p:cNvPr>
          <p:cNvSpPr txBox="1">
            <a:spLocks/>
          </p:cNvSpPr>
          <p:nvPr/>
        </p:nvSpPr>
        <p:spPr>
          <a:xfrm>
            <a:off x="8839199" y="6492876"/>
            <a:ext cx="27432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000" kern="1200">
                <a:solidFill>
                  <a:schemeClr val="tx1">
                    <a:tint val="75000"/>
                  </a:schemeClr>
                </a:solidFill>
                <a:latin typeface="+mj-lt"/>
                <a:ea typeface="ＭＳ Ｐゴシック" pitchFamily="34" charset="-128"/>
                <a:cs typeface="+mn-cs"/>
              </a:defRPr>
            </a:lvl1pPr>
            <a:lvl2pPr marL="609502" algn="l" rtl="0" fontAlgn="base">
              <a:spcBef>
                <a:spcPct val="0"/>
              </a:spcBef>
              <a:spcAft>
                <a:spcPct val="0"/>
              </a:spcAft>
              <a:defRPr sz="1600" kern="1200">
                <a:solidFill>
                  <a:schemeClr val="tx1"/>
                </a:solidFill>
                <a:latin typeface="Times New Roman" pitchFamily="18" charset="0"/>
                <a:ea typeface="ＭＳ Ｐゴシック" pitchFamily="34" charset="-128"/>
                <a:cs typeface="+mn-cs"/>
              </a:defRPr>
            </a:lvl2pPr>
            <a:lvl3pPr marL="1219004" algn="l" rtl="0" fontAlgn="base">
              <a:spcBef>
                <a:spcPct val="0"/>
              </a:spcBef>
              <a:spcAft>
                <a:spcPct val="0"/>
              </a:spcAft>
              <a:defRPr sz="1600" kern="1200">
                <a:solidFill>
                  <a:schemeClr val="tx1"/>
                </a:solidFill>
                <a:latin typeface="Times New Roman" pitchFamily="18" charset="0"/>
                <a:ea typeface="ＭＳ Ｐゴシック" pitchFamily="34" charset="-128"/>
                <a:cs typeface="+mn-cs"/>
              </a:defRPr>
            </a:lvl3pPr>
            <a:lvl4pPr marL="1828506" algn="l" rtl="0" fontAlgn="base">
              <a:spcBef>
                <a:spcPct val="0"/>
              </a:spcBef>
              <a:spcAft>
                <a:spcPct val="0"/>
              </a:spcAft>
              <a:defRPr sz="1600" kern="1200">
                <a:solidFill>
                  <a:schemeClr val="tx1"/>
                </a:solidFill>
                <a:latin typeface="Times New Roman" pitchFamily="18" charset="0"/>
                <a:ea typeface="ＭＳ Ｐゴシック" pitchFamily="34" charset="-128"/>
                <a:cs typeface="+mn-cs"/>
              </a:defRPr>
            </a:lvl4pPr>
            <a:lvl5pPr marL="2438008" algn="l" rtl="0" fontAlgn="base">
              <a:spcBef>
                <a:spcPct val="0"/>
              </a:spcBef>
              <a:spcAft>
                <a:spcPct val="0"/>
              </a:spcAft>
              <a:defRPr sz="1600" kern="1200">
                <a:solidFill>
                  <a:schemeClr val="tx1"/>
                </a:solidFill>
                <a:latin typeface="Times New Roman" pitchFamily="18" charset="0"/>
                <a:ea typeface="ＭＳ Ｐゴシック" pitchFamily="34" charset="-128"/>
                <a:cs typeface="+mn-cs"/>
              </a:defRPr>
            </a:lvl5pPr>
            <a:lvl6pPr marL="3047510" algn="l" defTabSz="1219004" rtl="0" eaLnBrk="1" latinLnBrk="0" hangingPunct="1">
              <a:defRPr sz="1600" kern="1200">
                <a:solidFill>
                  <a:schemeClr val="tx1"/>
                </a:solidFill>
                <a:latin typeface="Times New Roman" pitchFamily="18" charset="0"/>
                <a:ea typeface="ＭＳ Ｐゴシック" pitchFamily="34" charset="-128"/>
                <a:cs typeface="+mn-cs"/>
              </a:defRPr>
            </a:lvl6pPr>
            <a:lvl7pPr marL="3657013" algn="l" defTabSz="1219004" rtl="0" eaLnBrk="1" latinLnBrk="0" hangingPunct="1">
              <a:defRPr sz="1600" kern="1200">
                <a:solidFill>
                  <a:schemeClr val="tx1"/>
                </a:solidFill>
                <a:latin typeface="Times New Roman" pitchFamily="18" charset="0"/>
                <a:ea typeface="ＭＳ Ｐゴシック" pitchFamily="34" charset="-128"/>
                <a:cs typeface="+mn-cs"/>
              </a:defRPr>
            </a:lvl7pPr>
            <a:lvl8pPr marL="4266513" algn="l" defTabSz="1219004" rtl="0" eaLnBrk="1" latinLnBrk="0" hangingPunct="1">
              <a:defRPr sz="1600" kern="1200">
                <a:solidFill>
                  <a:schemeClr val="tx1"/>
                </a:solidFill>
                <a:latin typeface="Times New Roman" pitchFamily="18" charset="0"/>
                <a:ea typeface="ＭＳ Ｐゴシック" pitchFamily="34" charset="-128"/>
                <a:cs typeface="+mn-cs"/>
              </a:defRPr>
            </a:lvl8pPr>
            <a:lvl9pPr marL="4876017" algn="l" defTabSz="1219004" rtl="0" eaLnBrk="1" latinLnBrk="0" hangingPunct="1">
              <a:defRPr sz="1600" kern="1200">
                <a:solidFill>
                  <a:schemeClr val="tx1"/>
                </a:solidFill>
                <a:latin typeface="Times New Roman" pitchFamily="18" charset="0"/>
                <a:ea typeface="ＭＳ Ｐゴシック" pitchFamily="34" charset="-128"/>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DDB3146-7E14-AF42-995F-1E34C89EE1DA}" type="slidenum">
              <a:rPr kumimoji="0" lang="en-US" sz="1000" b="0" i="0" u="none" strike="noStrike" kern="1200" cap="none" spc="0" normalizeH="0" baseline="0" noProof="0" smtClean="0">
                <a:ln>
                  <a:noFill/>
                </a:ln>
                <a:solidFill>
                  <a:srgbClr val="A6A6A6"/>
                </a:solidFill>
                <a:effectLst/>
                <a:uLnTx/>
                <a:uFillTx/>
                <a:latin typeface="Arial"/>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sz="1000" b="0" i="0" u="none" strike="noStrike" kern="1200" cap="none" spc="0" normalizeH="0" baseline="0" noProof="0" dirty="0">
              <a:ln>
                <a:noFill/>
              </a:ln>
              <a:solidFill>
                <a:srgbClr val="A6A6A6"/>
              </a:solidFill>
              <a:effectLst/>
              <a:uLnTx/>
              <a:uFillTx/>
              <a:latin typeface="Arial"/>
              <a:ea typeface="ＭＳ Ｐゴシック" pitchFamily="34" charset="-128"/>
              <a:cs typeface="+mn-cs"/>
            </a:endParaRPr>
          </a:p>
        </p:txBody>
      </p:sp>
    </p:spTree>
    <p:extLst>
      <p:ext uri="{BB962C8B-B14F-4D97-AF65-F5344CB8AC3E}">
        <p14:creationId xmlns:p14="http://schemas.microsoft.com/office/powerpoint/2010/main" val="2304701538"/>
      </p:ext>
    </p:extLst>
  </p:cSld>
  <p:clrMapOvr>
    <a:masterClrMapping/>
  </p:clrMapOvr>
</p:sld>
</file>

<file path=ppt/slides/slide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34B9D-7D9E-83E5-650F-31B551882FC4}"/>
              </a:ext>
            </a:extLst>
          </p:cNvPr>
          <p:cNvSpPr>
            <a:spLocks noGrp="1"/>
          </p:cNvSpPr>
          <p:nvPr>
            <p:ph type="title"/>
          </p:nvPr>
        </p:nvSpPr>
        <p:spPr/>
        <p:txBody>
          <a:bodyPr/>
          <a:lstStyle/>
          <a:p>
            <a:r>
              <a:rPr lang="en-US" sz="2800" b="1" dirty="0">
                <a:solidFill>
                  <a:schemeClr val="accent1"/>
                </a:solidFill>
                <a:latin typeface="+mj-lt"/>
              </a:rPr>
              <a:t>Key Requirements for Tax-Free Spin-Off, cont’d</a:t>
            </a:r>
            <a:endParaRPr lang="en-US" sz="2800" dirty="0">
              <a:solidFill>
                <a:schemeClr val="accent1"/>
              </a:solidFill>
            </a:endParaRPr>
          </a:p>
        </p:txBody>
      </p:sp>
      <p:sp>
        <p:nvSpPr>
          <p:cNvPr id="3" name="Content Placeholder 2">
            <a:extLst>
              <a:ext uri="{FF2B5EF4-FFF2-40B4-BE49-F238E27FC236}">
                <a16:creationId xmlns:a16="http://schemas.microsoft.com/office/drawing/2014/main" id="{CF66DD04-3CCD-33DC-DA26-C5CF0826DE03}"/>
              </a:ext>
            </a:extLst>
          </p:cNvPr>
          <p:cNvSpPr>
            <a:spLocks noGrp="1"/>
          </p:cNvSpPr>
          <p:nvPr>
            <p:ph idx="1"/>
          </p:nvPr>
        </p:nvSpPr>
        <p:spPr>
          <a:xfrm>
            <a:off x="193432" y="1678158"/>
            <a:ext cx="11790484" cy="4512310"/>
          </a:xfrm>
        </p:spPr>
        <p:txBody>
          <a:bodyPr/>
          <a:lstStyle/>
          <a:p>
            <a:pPr lvl="1">
              <a:buClrTx/>
            </a:pPr>
            <a:r>
              <a:rPr lang="en-US" sz="1800" b="1" dirty="0"/>
              <a:t>Distribution of Control</a:t>
            </a:r>
            <a:r>
              <a:rPr lang="en-US" sz="1800" dirty="0"/>
              <a:t>. Generally, Distributing must distribute all of the stock and securities of Controlled that it holds immediately prior to the spin-off</a:t>
            </a:r>
          </a:p>
          <a:p>
            <a:pPr lvl="2">
              <a:buClrTx/>
            </a:pPr>
            <a:r>
              <a:rPr lang="en-US" sz="1800" dirty="0"/>
              <a:t>In limited circumstances, Distributing may be permitted to retain a portion of the stock of Controlled, so long as it distributes 80% “control” in the spin-off</a:t>
            </a:r>
          </a:p>
          <a:p>
            <a:pPr lvl="2">
              <a:buClrTx/>
            </a:pPr>
            <a:r>
              <a:rPr lang="en-US" sz="1800" dirty="0"/>
              <a:t>Any such retention must be motivated by a sufficient business purpose for the retention, without a principal purpose of tax avoidance, and retained shares generally must be divested within a specified period</a:t>
            </a:r>
          </a:p>
          <a:p>
            <a:pPr lvl="1">
              <a:buClrTx/>
            </a:pPr>
            <a:r>
              <a:rPr lang="en-US" sz="1800" b="1" dirty="0"/>
              <a:t>Disqualified Distributions. </a:t>
            </a:r>
            <a:r>
              <a:rPr lang="en-US" sz="1800" dirty="0"/>
              <a:t>Distributing recognizes gain if, immediately after the distribution, 50% or more of the stock of Distributing or Controlled is owned by persons the stock ownership of which is attributable to Distributing or Controlled stock acquired by purchase within five years before the distribution</a:t>
            </a:r>
          </a:p>
          <a:p>
            <a:pPr lvl="1">
              <a:buClrTx/>
            </a:pPr>
            <a:r>
              <a:rPr lang="en-US" sz="1800" b="1" dirty="0"/>
              <a:t>Stockholder Continuity</a:t>
            </a:r>
            <a:r>
              <a:rPr lang="en-US" sz="1800" dirty="0"/>
              <a:t>. Historic Distributing stockholders must maintain continuity of interest in both Distributing and Controlled for some period following spin-off</a:t>
            </a:r>
          </a:p>
          <a:p>
            <a:pPr lvl="1">
              <a:buClrTx/>
            </a:pPr>
            <a:r>
              <a:rPr lang="en-US" sz="1800" b="1" dirty="0"/>
              <a:t>Continuity of Business Enterprise. </a:t>
            </a:r>
            <a:r>
              <a:rPr lang="en-US" sz="1800" dirty="0"/>
              <a:t>Continued operation by Distributing and Controlled of businesses existing prior to the spin-off</a:t>
            </a:r>
          </a:p>
          <a:p>
            <a:endParaRPr lang="en-US" dirty="0"/>
          </a:p>
        </p:txBody>
      </p:sp>
      <p:sp>
        <p:nvSpPr>
          <p:cNvPr id="4" name="Slide Number Placeholder 3">
            <a:extLst>
              <a:ext uri="{FF2B5EF4-FFF2-40B4-BE49-F238E27FC236}">
                <a16:creationId xmlns:a16="http://schemas.microsoft.com/office/drawing/2014/main" id="{18FE96FA-E246-6B17-A236-F0BD47ABA3A0}"/>
              </a:ext>
            </a:extLst>
          </p:cNvPr>
          <p:cNvSpPr>
            <a:spLocks noGrp="1"/>
          </p:cNvSpPr>
          <p:nvPr>
            <p:ph type="sldNum" sz="quarter" idx="4"/>
          </p:nvPr>
        </p:nvSpPr>
        <p:spPr/>
        <p:txBody>
          <a:bodyPr/>
          <a:lstStyle/>
          <a:p>
            <a:fld id="{6CABB61B-1318-8447-AA21-C5100C0A9382}" type="slidenum">
              <a:rPr lang="en-US" smtClean="0"/>
              <a:pPr/>
              <a:t>6</a:t>
            </a:fld>
            <a:endParaRPr lang="en-US" dirty="0"/>
          </a:p>
        </p:txBody>
      </p:sp>
    </p:spTree>
    <p:extLst>
      <p:ext uri="{BB962C8B-B14F-4D97-AF65-F5344CB8AC3E}">
        <p14:creationId xmlns:p14="http://schemas.microsoft.com/office/powerpoint/2010/main" val="2930578551"/>
      </p:ext>
    </p:extLst>
  </p:cSld>
  <p:clrMapOvr>
    <a:masterClrMapping/>
  </p:clrMapOvr>
</p:sld>
</file>

<file path=ppt/slides/slide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34B9D-7D9E-83E5-650F-31B551882FC4}"/>
              </a:ext>
            </a:extLst>
          </p:cNvPr>
          <p:cNvSpPr>
            <a:spLocks noGrp="1"/>
          </p:cNvSpPr>
          <p:nvPr>
            <p:ph type="title"/>
          </p:nvPr>
        </p:nvSpPr>
        <p:spPr/>
        <p:txBody>
          <a:bodyPr/>
          <a:lstStyle/>
          <a:p>
            <a:r>
              <a:rPr lang="en-US" sz="2800" b="1" dirty="0">
                <a:solidFill>
                  <a:schemeClr val="accent1"/>
                </a:solidFill>
                <a:latin typeface="+mj-lt"/>
              </a:rPr>
              <a:t>Polling Question 1</a:t>
            </a:r>
            <a:endParaRPr lang="en-US" sz="2800" dirty="0">
              <a:solidFill>
                <a:schemeClr val="accent1"/>
              </a:solidFill>
            </a:endParaRPr>
          </a:p>
        </p:txBody>
      </p:sp>
      <p:sp>
        <p:nvSpPr>
          <p:cNvPr id="3" name="Content Placeholder 2">
            <a:extLst>
              <a:ext uri="{FF2B5EF4-FFF2-40B4-BE49-F238E27FC236}">
                <a16:creationId xmlns:a16="http://schemas.microsoft.com/office/drawing/2014/main" id="{CF66DD04-3CCD-33DC-DA26-C5CF0826DE03}"/>
              </a:ext>
            </a:extLst>
          </p:cNvPr>
          <p:cNvSpPr>
            <a:spLocks noGrp="1"/>
          </p:cNvSpPr>
          <p:nvPr>
            <p:ph idx="1"/>
          </p:nvPr>
        </p:nvSpPr>
        <p:spPr>
          <a:xfrm>
            <a:off x="193432" y="1678158"/>
            <a:ext cx="11790484" cy="4512310"/>
          </a:xfrm>
        </p:spPr>
        <p:txBody>
          <a:bodyPr/>
          <a:lstStyle/>
          <a:p>
            <a:r>
              <a:rPr lang="en-US" dirty="0"/>
              <a:t>Have you ever advised a client with respect to a tax-free spin-off that was completed?</a:t>
            </a:r>
          </a:p>
        </p:txBody>
      </p:sp>
      <p:sp>
        <p:nvSpPr>
          <p:cNvPr id="4" name="Slide Number Placeholder 3">
            <a:extLst>
              <a:ext uri="{FF2B5EF4-FFF2-40B4-BE49-F238E27FC236}">
                <a16:creationId xmlns:a16="http://schemas.microsoft.com/office/drawing/2014/main" id="{18FE96FA-E246-6B17-A236-F0BD47ABA3A0}"/>
              </a:ext>
            </a:extLst>
          </p:cNvPr>
          <p:cNvSpPr>
            <a:spLocks noGrp="1"/>
          </p:cNvSpPr>
          <p:nvPr>
            <p:ph type="sldNum" sz="quarter" idx="4"/>
          </p:nvPr>
        </p:nvSpPr>
        <p:spPr/>
        <p:txBody>
          <a:bodyPr/>
          <a:lstStyle/>
          <a:p>
            <a:fld id="{6CABB61B-1318-8447-AA21-C5100C0A9382}" type="slidenum">
              <a:rPr lang="en-US" smtClean="0"/>
              <a:pPr/>
              <a:t>7</a:t>
            </a:fld>
            <a:endParaRPr lang="en-US" dirty="0"/>
          </a:p>
        </p:txBody>
      </p:sp>
    </p:spTree>
    <p:extLst>
      <p:ext uri="{BB962C8B-B14F-4D97-AF65-F5344CB8AC3E}">
        <p14:creationId xmlns:p14="http://schemas.microsoft.com/office/powerpoint/2010/main" val="1624545738"/>
      </p:ext>
    </p:extLst>
  </p:cSld>
  <p:clrMapOvr>
    <a:masterClrMapping/>
  </p:clrMapOvr>
</p:sld>
</file>

<file path=ppt/slides/slide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2C348-E271-5F34-6B6C-74CDB587DD14}"/>
              </a:ext>
            </a:extLst>
          </p:cNvPr>
          <p:cNvSpPr>
            <a:spLocks noGrp="1"/>
          </p:cNvSpPr>
          <p:nvPr>
            <p:ph type="title"/>
          </p:nvPr>
        </p:nvSpPr>
        <p:spPr/>
        <p:txBody>
          <a:bodyPr/>
          <a:lstStyle/>
          <a:p>
            <a:r>
              <a:rPr lang="en-US" sz="2800" b="1" dirty="0">
                <a:solidFill>
                  <a:schemeClr val="accent1"/>
                </a:solidFill>
                <a:latin typeface="+mj-lt"/>
              </a:rPr>
              <a:t>Preserving the Tax-Free Spin-Off—Section 355(e)</a:t>
            </a:r>
            <a:endParaRPr lang="en-US" sz="2800" dirty="0">
              <a:solidFill>
                <a:schemeClr val="accent1"/>
              </a:solidFill>
            </a:endParaRPr>
          </a:p>
        </p:txBody>
      </p:sp>
      <p:sp>
        <p:nvSpPr>
          <p:cNvPr id="3" name="Content Placeholder 2">
            <a:extLst>
              <a:ext uri="{FF2B5EF4-FFF2-40B4-BE49-F238E27FC236}">
                <a16:creationId xmlns:a16="http://schemas.microsoft.com/office/drawing/2014/main" id="{F9716398-8B56-F7E2-1818-B11F1A985C06}"/>
              </a:ext>
            </a:extLst>
          </p:cNvPr>
          <p:cNvSpPr>
            <a:spLocks noGrp="1"/>
          </p:cNvSpPr>
          <p:nvPr>
            <p:ph idx="1"/>
          </p:nvPr>
        </p:nvSpPr>
        <p:spPr>
          <a:xfrm>
            <a:off x="518746" y="1811215"/>
            <a:ext cx="11394830" cy="4641850"/>
          </a:xfrm>
        </p:spPr>
        <p:txBody>
          <a:bodyPr/>
          <a:lstStyle/>
          <a:p>
            <a:pPr>
              <a:buClrTx/>
            </a:pPr>
            <a:r>
              <a:rPr lang="en-US" sz="2000" b="1" dirty="0"/>
              <a:t>Section 355(e).  </a:t>
            </a:r>
            <a:r>
              <a:rPr lang="en-US" sz="2000" dirty="0"/>
              <a:t>Distributing (but not its stockholders) recognizes gain under Section 355(e) if spin-off is part of a plan for 3</a:t>
            </a:r>
            <a:r>
              <a:rPr lang="en-US" sz="2000" baseline="30000" dirty="0"/>
              <a:t>rd</a:t>
            </a:r>
            <a:r>
              <a:rPr lang="en-US" sz="2000" dirty="0"/>
              <a:t> party to acquire 50% or more (by vote or value) of the Distributing or Controlled</a:t>
            </a:r>
          </a:p>
          <a:p>
            <a:pPr lvl="1">
              <a:lnSpc>
                <a:spcPct val="120000"/>
              </a:lnSpc>
              <a:spcBef>
                <a:spcPts val="600"/>
              </a:spcBef>
              <a:buClr>
                <a:schemeClr val="tx1"/>
              </a:buClr>
            </a:pPr>
            <a:r>
              <a:rPr lang="en-US" sz="2000" dirty="0"/>
              <a:t>Rebuttable statutory presumption that acquisition of 50% or more (by vote or value) is part of a plan triggering Section 355(e) if it occurs within 2 years before or 2 years after the spin-off</a:t>
            </a:r>
          </a:p>
          <a:p>
            <a:pPr lvl="1">
              <a:lnSpc>
                <a:spcPct val="120000"/>
              </a:lnSpc>
              <a:spcBef>
                <a:spcPts val="600"/>
              </a:spcBef>
              <a:buClr>
                <a:schemeClr val="tx1"/>
              </a:buClr>
            </a:pPr>
            <a:r>
              <a:rPr lang="en-US" sz="2000" dirty="0"/>
              <a:t>Issuances of stock by Distributing or Controlled in public offerings or acquisition transactions, as well as acquisitions of Distributing or Controlled by 3</a:t>
            </a:r>
            <a:r>
              <a:rPr lang="en-US" sz="2000" baseline="30000" dirty="0"/>
              <a:t>rd</a:t>
            </a:r>
            <a:r>
              <a:rPr lang="en-US" sz="2000" dirty="0"/>
              <a:t> parties, may contribute to or result in a transfer of 50% or more for purposes of Section 355(e).  </a:t>
            </a:r>
          </a:p>
          <a:p>
            <a:pPr lvl="1">
              <a:lnSpc>
                <a:spcPct val="120000"/>
              </a:lnSpc>
              <a:spcBef>
                <a:spcPts val="600"/>
              </a:spcBef>
              <a:buClr>
                <a:schemeClr val="tx1"/>
              </a:buClr>
            </a:pPr>
            <a:r>
              <a:rPr lang="en-US" sz="2000" dirty="0"/>
              <a:t>Issuances of options or stock to employees generally are not included in the 355(e) analysis</a:t>
            </a:r>
          </a:p>
          <a:p>
            <a:pPr lvl="1">
              <a:lnSpc>
                <a:spcPct val="120000"/>
              </a:lnSpc>
              <a:spcBef>
                <a:spcPts val="600"/>
              </a:spcBef>
              <a:buClr>
                <a:schemeClr val="tx1"/>
              </a:buClr>
            </a:pPr>
            <a:r>
              <a:rPr lang="en-US" sz="2000" dirty="0"/>
              <a:t>Section 355(e) rules apply to certain successors and predecessors of Distributing and Controlled, such that certain acquisitions of stock of other corporations may be relevant to the 50% or more test</a:t>
            </a:r>
          </a:p>
          <a:p>
            <a:pPr lvl="1">
              <a:lnSpc>
                <a:spcPct val="120000"/>
              </a:lnSpc>
              <a:spcBef>
                <a:spcPts val="600"/>
              </a:spcBef>
              <a:buClr>
                <a:schemeClr val="tx1"/>
              </a:buClr>
            </a:pPr>
            <a:endParaRPr lang="en-US" sz="2000" dirty="0"/>
          </a:p>
          <a:p>
            <a:pPr>
              <a:buClrTx/>
            </a:pPr>
            <a:endParaRPr lang="en-US" sz="1800" dirty="0"/>
          </a:p>
          <a:p>
            <a:endParaRPr lang="en-US" sz="1800" dirty="0"/>
          </a:p>
        </p:txBody>
      </p:sp>
      <p:sp>
        <p:nvSpPr>
          <p:cNvPr id="4" name="Slide Number Placeholder 3">
            <a:extLst>
              <a:ext uri="{FF2B5EF4-FFF2-40B4-BE49-F238E27FC236}">
                <a16:creationId xmlns:a16="http://schemas.microsoft.com/office/drawing/2014/main" id="{2042B247-2A49-C6DC-1F54-472CB27FC850}"/>
              </a:ext>
            </a:extLst>
          </p:cNvPr>
          <p:cNvSpPr>
            <a:spLocks noGrp="1"/>
          </p:cNvSpPr>
          <p:nvPr>
            <p:ph type="sldNum" sz="quarter" idx="4"/>
          </p:nvPr>
        </p:nvSpPr>
        <p:spPr/>
        <p:txBody>
          <a:bodyPr/>
          <a:lstStyle/>
          <a:p>
            <a:fld id="{6CABB61B-1318-8447-AA21-C5100C0A9382}" type="slidenum">
              <a:rPr lang="en-US" smtClean="0"/>
              <a:pPr/>
              <a:t>8</a:t>
            </a:fld>
            <a:endParaRPr lang="en-US" dirty="0"/>
          </a:p>
        </p:txBody>
      </p:sp>
    </p:spTree>
    <p:extLst>
      <p:ext uri="{BB962C8B-B14F-4D97-AF65-F5344CB8AC3E}">
        <p14:creationId xmlns:p14="http://schemas.microsoft.com/office/powerpoint/2010/main" val="3553935153"/>
      </p:ext>
    </p:extLst>
  </p:cSld>
  <p:clrMapOvr>
    <a:masterClrMapping/>
  </p:clrMapOvr>
</p:sld>
</file>

<file path=ppt/slides/slide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53C05-5420-27AD-51C0-E142A7D39153}"/>
              </a:ext>
            </a:extLst>
          </p:cNvPr>
          <p:cNvSpPr>
            <a:spLocks noGrp="1"/>
          </p:cNvSpPr>
          <p:nvPr>
            <p:ph type="title"/>
          </p:nvPr>
        </p:nvSpPr>
        <p:spPr/>
        <p:txBody>
          <a:bodyPr/>
          <a:lstStyle/>
          <a:p>
            <a:r>
              <a:rPr lang="en-US" sz="2800" b="1" dirty="0">
                <a:solidFill>
                  <a:schemeClr val="accent1"/>
                </a:solidFill>
                <a:latin typeface="+mj-lt"/>
              </a:rPr>
              <a:t>Preserving the Tax-Free Spin-Off—Section 355(e), cont’d</a:t>
            </a:r>
            <a:endParaRPr lang="en-US" sz="2800" dirty="0">
              <a:solidFill>
                <a:schemeClr val="accent1"/>
              </a:solidFill>
            </a:endParaRPr>
          </a:p>
        </p:txBody>
      </p:sp>
      <p:sp>
        <p:nvSpPr>
          <p:cNvPr id="3" name="Content Placeholder 2">
            <a:extLst>
              <a:ext uri="{FF2B5EF4-FFF2-40B4-BE49-F238E27FC236}">
                <a16:creationId xmlns:a16="http://schemas.microsoft.com/office/drawing/2014/main" id="{35226746-E3E1-07E9-980F-5D1D386CB3CF}"/>
              </a:ext>
            </a:extLst>
          </p:cNvPr>
          <p:cNvSpPr>
            <a:spLocks noGrp="1"/>
          </p:cNvSpPr>
          <p:nvPr>
            <p:ph idx="1"/>
          </p:nvPr>
        </p:nvSpPr>
        <p:spPr>
          <a:xfrm>
            <a:off x="123093" y="1844040"/>
            <a:ext cx="11236570" cy="4512310"/>
          </a:xfrm>
        </p:spPr>
        <p:txBody>
          <a:bodyPr/>
          <a:lstStyle/>
          <a:p>
            <a:pPr lvl="1">
              <a:lnSpc>
                <a:spcPct val="120000"/>
              </a:lnSpc>
              <a:spcBef>
                <a:spcPts val="600"/>
              </a:spcBef>
              <a:buClr>
                <a:schemeClr val="tx1"/>
              </a:buClr>
            </a:pPr>
            <a:r>
              <a:rPr lang="en-US" sz="2200" b="1" dirty="0"/>
              <a:t>Distributing Liability. </a:t>
            </a:r>
            <a:r>
              <a:rPr lang="en-US" sz="2200" dirty="0"/>
              <a:t>Distributing is legally liable for the taxes under Section 355(e), but the taxes would be allocated to Controlled by contract if its actions cause the liability </a:t>
            </a:r>
          </a:p>
          <a:p>
            <a:pPr lvl="1">
              <a:lnSpc>
                <a:spcPct val="120000"/>
              </a:lnSpc>
              <a:spcBef>
                <a:spcPts val="600"/>
              </a:spcBef>
              <a:buClr>
                <a:schemeClr val="tx1"/>
              </a:buClr>
            </a:pPr>
            <a:r>
              <a:rPr lang="en-US" sz="2200" b="1" dirty="0"/>
              <a:t>Diligence Issue. </a:t>
            </a:r>
            <a:r>
              <a:rPr lang="en-US" sz="2200" dirty="0"/>
              <a:t>Potential acquirers and strategic partners of Distributing or Controlled will tend to be conservative in analysis of whether proposed post-spin-off transaction could trigger Section 355(e) liability</a:t>
            </a:r>
          </a:p>
          <a:p>
            <a:pPr>
              <a:buClr>
                <a:schemeClr val="tx2"/>
              </a:buClr>
            </a:pPr>
            <a:endParaRPr lang="en-US" dirty="0"/>
          </a:p>
        </p:txBody>
      </p:sp>
      <p:sp>
        <p:nvSpPr>
          <p:cNvPr id="4" name="Slide Number Placeholder 3">
            <a:extLst>
              <a:ext uri="{FF2B5EF4-FFF2-40B4-BE49-F238E27FC236}">
                <a16:creationId xmlns:a16="http://schemas.microsoft.com/office/drawing/2014/main" id="{2B1E2B0A-49D4-7C5F-CDDE-75CE9C01DA58}"/>
              </a:ext>
            </a:extLst>
          </p:cNvPr>
          <p:cNvSpPr>
            <a:spLocks noGrp="1"/>
          </p:cNvSpPr>
          <p:nvPr>
            <p:ph type="sldNum" sz="quarter" idx="4"/>
          </p:nvPr>
        </p:nvSpPr>
        <p:spPr/>
        <p:txBody>
          <a:bodyPr/>
          <a:lstStyle/>
          <a:p>
            <a:fld id="{6CABB61B-1318-8447-AA21-C5100C0A9382}" type="slidenum">
              <a:rPr lang="en-US" smtClean="0"/>
              <a:pPr/>
              <a:t>9</a:t>
            </a:fld>
            <a:endParaRPr lang="en-US" dirty="0"/>
          </a:p>
        </p:txBody>
      </p:sp>
    </p:spTree>
    <p:extLst>
      <p:ext uri="{BB962C8B-B14F-4D97-AF65-F5344CB8AC3E}">
        <p14:creationId xmlns:p14="http://schemas.microsoft.com/office/powerpoint/2010/main" val="1205423493"/>
      </p:ext>
    </p:extLst>
  </p:cSld>
  <p:clrMapOvr>
    <a:masterClrMapping/>
  </p:clrMapOvr>
</p:sld>
</file>

<file path=ppt/theme/theme1.xml><?xml version="1.0" encoding="utf-8"?>
<a:theme xmlns:a="http://schemas.openxmlformats.org/drawingml/2006/main" name="cooley-design-2016-us-v12cw">
  <a:themeElements>
    <a:clrScheme name="Cooley palette 2016">
      <a:dk1>
        <a:srgbClr val="000000"/>
      </a:dk1>
      <a:lt1>
        <a:srgbClr val="FFFFFF"/>
      </a:lt1>
      <a:dk2>
        <a:srgbClr val="000000"/>
      </a:dk2>
      <a:lt2>
        <a:srgbClr val="808080"/>
      </a:lt2>
      <a:accent1>
        <a:srgbClr val="E92033"/>
      </a:accent1>
      <a:accent2>
        <a:srgbClr val="54565B"/>
      </a:accent2>
      <a:accent3>
        <a:srgbClr val="002269"/>
      </a:accent3>
      <a:accent4>
        <a:srgbClr val="5046FF"/>
      </a:accent4>
      <a:accent5>
        <a:srgbClr val="FAFA69"/>
      </a:accent5>
      <a:accent6>
        <a:srgbClr val="DCDCDC"/>
      </a:accent6>
      <a:hlink>
        <a:srgbClr val="000000"/>
      </a:hlink>
      <a:folHlink>
        <a:srgbClr val="000000"/>
      </a:folHlink>
    </a:clrScheme>
    <a:fontScheme name="CGK PacketWiz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10" charset="0"/>
          </a:defRPr>
        </a:defPPr>
      </a:lstStyle>
    </a:spDef>
    <a:ln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10" charset="0"/>
          </a:defRPr>
        </a:defPPr>
      </a:lstStyle>
    </a:lnDef>
  </a:objectDefaults>
  <a:extraClrSchemeLst>
    <a:extraClrScheme>
      <a:clrScheme name="CGK PacketWizard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GK PacketWizard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GK PacketWizard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GK PacketWizard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GK PacketWizard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GK PacketWizard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GK PacketWizard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cooley-design-2016-us-v12cw" id="{BA49F36D-30BC-794D-9126-A5BE02EC5ED4}" vid="{06A698EA-6ADE-144B-9B33-2EBFE74656E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ap:Properties xmlns:vt="http://schemas.openxmlformats.org/officeDocument/2006/docPropsVTypes" xmlns:ap="http://schemas.openxmlformats.org/officeDocument/2006/extended-properties"/>
</file>

<file path=docProps/core.xml><?xml version="1.0" encoding="utf-8"?>
<coreProperties xmlns:dc="http://purl.org/dc/elements/1.1/" xmlns:dcterms="http://purl.org/dc/terms/" xmlns:xsi="http://www.w3.org/2001/XMLSchema-instance" xmlns="http://schemas.openxmlformats.org/package/2006/metadata/core-properties">
  <dc:title>PowerPoint Presentation</dc:title>
  <lastPrinted>1900-01-01T05:00:00.0000000Z</lastPrinted>
  <dcterms:modified xsi:type="dcterms:W3CDTF">1900-01-01T05:00:00.0000000Z</dcterms:modified>
</coreProperties>
</file>