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19"/>
  </p:notesMasterIdLst>
  <p:handoutMasterIdLst>
    <p:handoutMasterId r:id="rId20"/>
  </p:handoutMasterIdLst>
  <p:sldIdLst>
    <p:sldId id="410" r:id="rId5"/>
    <p:sldId id="414" r:id="rId6"/>
    <p:sldId id="409" r:id="rId7"/>
    <p:sldId id="411" r:id="rId8"/>
    <p:sldId id="408" r:id="rId9"/>
    <p:sldId id="417" r:id="rId10"/>
    <p:sldId id="389" r:id="rId11"/>
    <p:sldId id="415" r:id="rId12"/>
    <p:sldId id="416" r:id="rId13"/>
    <p:sldId id="406" r:id="rId14"/>
    <p:sldId id="391" r:id="rId15"/>
    <p:sldId id="407" r:id="rId16"/>
    <p:sldId id="412" r:id="rId17"/>
    <p:sldId id="4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C0821-D1EC-4516-9798-F1385ED410AD}" v="3" dt="2025-09-23T02:04:10.982"/>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6327" autoAdjust="0"/>
  </p:normalViewPr>
  <p:slideViewPr>
    <p:cSldViewPr snapToGrid="0">
      <p:cViewPr varScale="1">
        <p:scale>
          <a:sx n="111" d="100"/>
          <a:sy n="111" d="100"/>
        </p:scale>
        <p:origin x="36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hihara, Christopher H." userId="d4a91492-b143-4118-911a-f1a5914e0c7f" providerId="ADAL" clId="{D88C0821-D1EC-4516-9798-F1385ED410AD}"/>
    <pc:docChg chg="undo custSel addSld delSld modSld sldOrd">
      <pc:chgData name="Ishihara, Christopher H." userId="d4a91492-b143-4118-911a-f1a5914e0c7f" providerId="ADAL" clId="{D88C0821-D1EC-4516-9798-F1385ED410AD}" dt="2025-09-23T14:50:53.260" v="2887" actId="20577"/>
      <pc:docMkLst>
        <pc:docMk/>
      </pc:docMkLst>
      <pc:sldChg chg="del">
        <pc:chgData name="Ishihara, Christopher H." userId="d4a91492-b143-4118-911a-f1a5914e0c7f" providerId="ADAL" clId="{D88C0821-D1EC-4516-9798-F1385ED410AD}" dt="2025-09-16T18:02:21.265" v="21" actId="2696"/>
        <pc:sldMkLst>
          <pc:docMk/>
          <pc:sldMk cId="3346685798" sldId="383"/>
        </pc:sldMkLst>
      </pc:sldChg>
      <pc:sldChg chg="del">
        <pc:chgData name="Ishihara, Christopher H." userId="d4a91492-b143-4118-911a-f1a5914e0c7f" providerId="ADAL" clId="{D88C0821-D1EC-4516-9798-F1385ED410AD}" dt="2025-09-16T18:02:43.775" v="23" actId="2696"/>
        <pc:sldMkLst>
          <pc:docMk/>
          <pc:sldMk cId="4261132419" sldId="398"/>
        </pc:sldMkLst>
      </pc:sldChg>
      <pc:sldChg chg="modSp mod ord">
        <pc:chgData name="Ishihara, Christopher H." userId="d4a91492-b143-4118-911a-f1a5914e0c7f" providerId="ADAL" clId="{D88C0821-D1EC-4516-9798-F1385ED410AD}" dt="2025-09-23T02:02:46.627" v="2541" actId="20577"/>
        <pc:sldMkLst>
          <pc:docMk/>
          <pc:sldMk cId="1850768898" sldId="404"/>
        </pc:sldMkLst>
        <pc:spChg chg="mod">
          <ac:chgData name="Ishihara, Christopher H." userId="d4a91492-b143-4118-911a-f1a5914e0c7f" providerId="ADAL" clId="{D88C0821-D1EC-4516-9798-F1385ED410AD}" dt="2025-09-23T02:02:46.627" v="2541" actId="20577"/>
          <ac:spMkLst>
            <pc:docMk/>
            <pc:sldMk cId="1850768898" sldId="404"/>
            <ac:spMk id="3" creationId="{4096FB3A-B62C-3DAB-4FD1-B4EBDD650AEF}"/>
          </ac:spMkLst>
        </pc:spChg>
      </pc:sldChg>
      <pc:sldChg chg="ord">
        <pc:chgData name="Ishihara, Christopher H." userId="d4a91492-b143-4118-911a-f1a5914e0c7f" providerId="ADAL" clId="{D88C0821-D1EC-4516-9798-F1385ED410AD}" dt="2025-09-16T18:06:16.641" v="35"/>
        <pc:sldMkLst>
          <pc:docMk/>
          <pc:sldMk cId="298364507" sldId="406"/>
        </pc:sldMkLst>
      </pc:sldChg>
      <pc:sldChg chg="ord">
        <pc:chgData name="Ishihara, Christopher H." userId="d4a91492-b143-4118-911a-f1a5914e0c7f" providerId="ADAL" clId="{D88C0821-D1EC-4516-9798-F1385ED410AD}" dt="2025-09-16T18:02:56.777" v="25"/>
        <pc:sldMkLst>
          <pc:docMk/>
          <pc:sldMk cId="888484295" sldId="408"/>
        </pc:sldMkLst>
      </pc:sldChg>
      <pc:sldChg chg="modSp mod">
        <pc:chgData name="Ishihara, Christopher H." userId="d4a91492-b143-4118-911a-f1a5914e0c7f" providerId="ADAL" clId="{D88C0821-D1EC-4516-9798-F1385ED410AD}" dt="2025-09-23T02:19:58.744" v="2640" actId="20577"/>
        <pc:sldMkLst>
          <pc:docMk/>
          <pc:sldMk cId="2249372667" sldId="409"/>
        </pc:sldMkLst>
        <pc:spChg chg="mod">
          <ac:chgData name="Ishihara, Christopher H." userId="d4a91492-b143-4118-911a-f1a5914e0c7f" providerId="ADAL" clId="{D88C0821-D1EC-4516-9798-F1385ED410AD}" dt="2025-09-23T02:19:58.744" v="2640" actId="20577"/>
          <ac:spMkLst>
            <pc:docMk/>
            <pc:sldMk cId="2249372667" sldId="409"/>
            <ac:spMk id="3" creationId="{9C37279A-330D-886F-340D-494A5005E5FC}"/>
          </ac:spMkLst>
        </pc:spChg>
      </pc:sldChg>
      <pc:sldChg chg="addSp delSp modSp mod">
        <pc:chgData name="Ishihara, Christopher H." userId="d4a91492-b143-4118-911a-f1a5914e0c7f" providerId="ADAL" clId="{D88C0821-D1EC-4516-9798-F1385ED410AD}" dt="2025-09-23T02:04:56.549" v="2639" actId="403"/>
        <pc:sldMkLst>
          <pc:docMk/>
          <pc:sldMk cId="3390304222" sldId="410"/>
        </pc:sldMkLst>
        <pc:spChg chg="mod">
          <ac:chgData name="Ishihara, Christopher H." userId="d4a91492-b143-4118-911a-f1a5914e0c7f" providerId="ADAL" clId="{D88C0821-D1EC-4516-9798-F1385ED410AD}" dt="2025-09-23T01:33:21.362" v="1759" actId="20577"/>
          <ac:spMkLst>
            <pc:docMk/>
            <pc:sldMk cId="3390304222" sldId="410"/>
            <ac:spMk id="2" creationId="{7AB1D9D6-2977-ABCD-FDF8-51AFA5064E54}"/>
          </ac:spMkLst>
        </pc:spChg>
        <pc:spChg chg="add mod">
          <ac:chgData name="Ishihara, Christopher H." userId="d4a91492-b143-4118-911a-f1a5914e0c7f" providerId="ADAL" clId="{D88C0821-D1EC-4516-9798-F1385ED410AD}" dt="2025-09-23T02:04:56.549" v="2639" actId="403"/>
          <ac:spMkLst>
            <pc:docMk/>
            <pc:sldMk cId="3390304222" sldId="410"/>
            <ac:spMk id="3" creationId="{A3CE777D-BD7A-6FD3-4A18-2700D217F262}"/>
          </ac:spMkLst>
        </pc:spChg>
      </pc:sldChg>
      <pc:sldChg chg="ord">
        <pc:chgData name="Ishihara, Christopher H." userId="d4a91492-b143-4118-911a-f1a5914e0c7f" providerId="ADAL" clId="{D88C0821-D1EC-4516-9798-F1385ED410AD}" dt="2025-09-16T18:28:38.985" v="1736"/>
        <pc:sldMkLst>
          <pc:docMk/>
          <pc:sldMk cId="1339559925" sldId="412"/>
        </pc:sldMkLst>
      </pc:sldChg>
      <pc:sldChg chg="ord">
        <pc:chgData name="Ishihara, Christopher H." userId="d4a91492-b143-4118-911a-f1a5914e0c7f" providerId="ADAL" clId="{D88C0821-D1EC-4516-9798-F1385ED410AD}" dt="2025-09-16T18:03:12.394" v="29"/>
        <pc:sldMkLst>
          <pc:docMk/>
          <pc:sldMk cId="2463445102" sldId="414"/>
        </pc:sldMkLst>
      </pc:sldChg>
      <pc:sldChg chg="modSp mod ord">
        <pc:chgData name="Ishihara, Christopher H." userId="d4a91492-b143-4118-911a-f1a5914e0c7f" providerId="ADAL" clId="{D88C0821-D1EC-4516-9798-F1385ED410AD}" dt="2025-09-16T18:13:07.794" v="335" actId="20577"/>
        <pc:sldMkLst>
          <pc:docMk/>
          <pc:sldMk cId="3970159206" sldId="415"/>
        </pc:sldMkLst>
        <pc:spChg chg="mod">
          <ac:chgData name="Ishihara, Christopher H." userId="d4a91492-b143-4118-911a-f1a5914e0c7f" providerId="ADAL" clId="{D88C0821-D1EC-4516-9798-F1385ED410AD}" dt="2025-09-16T18:11:33.920" v="191" actId="27636"/>
          <ac:spMkLst>
            <pc:docMk/>
            <pc:sldMk cId="3970159206" sldId="415"/>
            <ac:spMk id="3" creationId="{9D6F637A-0642-BEDB-B797-61ACC512CD7B}"/>
          </ac:spMkLst>
        </pc:spChg>
        <pc:spChg chg="mod">
          <ac:chgData name="Ishihara, Christopher H." userId="d4a91492-b143-4118-911a-f1a5914e0c7f" providerId="ADAL" clId="{D88C0821-D1EC-4516-9798-F1385ED410AD}" dt="2025-09-16T18:13:07.794" v="335" actId="20577"/>
          <ac:spMkLst>
            <pc:docMk/>
            <pc:sldMk cId="3970159206" sldId="415"/>
            <ac:spMk id="4" creationId="{FDE8DC41-2182-4BCC-A40A-8876E66CFAD7}"/>
          </ac:spMkLst>
        </pc:spChg>
      </pc:sldChg>
      <pc:sldChg chg="del">
        <pc:chgData name="Ishihara, Christopher H." userId="d4a91492-b143-4118-911a-f1a5914e0c7f" providerId="ADAL" clId="{D88C0821-D1EC-4516-9798-F1385ED410AD}" dt="2025-09-16T18:02:24.377" v="22" actId="2696"/>
        <pc:sldMkLst>
          <pc:docMk/>
          <pc:sldMk cId="2190307815" sldId="416"/>
        </pc:sldMkLst>
      </pc:sldChg>
      <pc:sldChg chg="modSp new mod">
        <pc:chgData name="Ishihara, Christopher H." userId="d4a91492-b143-4118-911a-f1a5914e0c7f" providerId="ADAL" clId="{D88C0821-D1EC-4516-9798-F1385ED410AD}" dt="2025-09-23T14:50:53.260" v="2887" actId="20577"/>
        <pc:sldMkLst>
          <pc:docMk/>
          <pc:sldMk cId="3688538518" sldId="416"/>
        </pc:sldMkLst>
        <pc:spChg chg="mod">
          <ac:chgData name="Ishihara, Christopher H." userId="d4a91492-b143-4118-911a-f1a5914e0c7f" providerId="ADAL" clId="{D88C0821-D1EC-4516-9798-F1385ED410AD}" dt="2025-09-16T18:13:27.835" v="353" actId="20577"/>
          <ac:spMkLst>
            <pc:docMk/>
            <pc:sldMk cId="3688538518" sldId="416"/>
            <ac:spMk id="2" creationId="{C98F00F4-FC09-F67A-A34F-A734FC8BD88B}"/>
          </ac:spMkLst>
        </pc:spChg>
        <pc:spChg chg="mod">
          <ac:chgData name="Ishihara, Christopher H." userId="d4a91492-b143-4118-911a-f1a5914e0c7f" providerId="ADAL" clId="{D88C0821-D1EC-4516-9798-F1385ED410AD}" dt="2025-09-23T14:50:07.348" v="2717" actId="20577"/>
          <ac:spMkLst>
            <pc:docMk/>
            <pc:sldMk cId="3688538518" sldId="416"/>
            <ac:spMk id="3" creationId="{062994B6-8EE7-B20A-0DEC-24CE74F60212}"/>
          </ac:spMkLst>
        </pc:spChg>
        <pc:spChg chg="mod">
          <ac:chgData name="Ishihara, Christopher H." userId="d4a91492-b143-4118-911a-f1a5914e0c7f" providerId="ADAL" clId="{D88C0821-D1EC-4516-9798-F1385ED410AD}" dt="2025-09-23T14:50:53.260" v="2887" actId="20577"/>
          <ac:spMkLst>
            <pc:docMk/>
            <pc:sldMk cId="3688538518" sldId="416"/>
            <ac:spMk id="4" creationId="{E4A65129-73BD-0024-349B-205B1794F542}"/>
          </ac:spMkLst>
        </pc:spChg>
      </pc:sldChg>
      <pc:sldChg chg="modSp new mod">
        <pc:chgData name="Ishihara, Christopher H." userId="d4a91492-b143-4118-911a-f1a5914e0c7f" providerId="ADAL" clId="{D88C0821-D1EC-4516-9798-F1385ED410AD}" dt="2025-09-23T02:33:02.093" v="2675" actId="27636"/>
        <pc:sldMkLst>
          <pc:docMk/>
          <pc:sldMk cId="1283399745" sldId="417"/>
        </pc:sldMkLst>
        <pc:spChg chg="mod">
          <ac:chgData name="Ishihara, Christopher H." userId="d4a91492-b143-4118-911a-f1a5914e0c7f" providerId="ADAL" clId="{D88C0821-D1EC-4516-9798-F1385ED410AD}" dt="2025-09-16T18:21:37.112" v="1213" actId="20577"/>
          <ac:spMkLst>
            <pc:docMk/>
            <pc:sldMk cId="1283399745" sldId="417"/>
            <ac:spMk id="2" creationId="{49DC3A98-2663-40C6-9629-B6D5BB4825CF}"/>
          </ac:spMkLst>
        </pc:spChg>
        <pc:spChg chg="mod">
          <ac:chgData name="Ishihara, Christopher H." userId="d4a91492-b143-4118-911a-f1a5914e0c7f" providerId="ADAL" clId="{D88C0821-D1EC-4516-9798-F1385ED410AD}" dt="2025-09-23T02:33:02.093" v="2675" actId="27636"/>
          <ac:spMkLst>
            <pc:docMk/>
            <pc:sldMk cId="1283399745" sldId="417"/>
            <ac:spMk id="3" creationId="{DAACAF38-23CB-923F-5EE7-42A1B7AFA799}"/>
          </ac:spMkLst>
        </pc:spChg>
        <pc:spChg chg="mod">
          <ac:chgData name="Ishihara, Christopher H." userId="d4a91492-b143-4118-911a-f1a5914e0c7f" providerId="ADAL" clId="{D88C0821-D1EC-4516-9798-F1385ED410AD}" dt="2025-09-23T02:03:07.861" v="2542" actId="20577"/>
          <ac:spMkLst>
            <pc:docMk/>
            <pc:sldMk cId="1283399745" sldId="417"/>
            <ac:spMk id="4" creationId="{F839259C-B63F-5ED6-4713-F55EDC75DE76}"/>
          </ac:spMkLst>
        </pc:spChg>
      </pc:sldChg>
      <pc:sldChg chg="add del">
        <pc:chgData name="Ishihara, Christopher H." userId="d4a91492-b143-4118-911a-f1a5914e0c7f" providerId="ADAL" clId="{D88C0821-D1EC-4516-9798-F1385ED410AD}" dt="2025-09-16T18:21:29.530" v="1194" actId="2890"/>
        <pc:sldMkLst>
          <pc:docMk/>
          <pc:sldMk cId="1344617476" sldId="417"/>
        </pc:sldMkLst>
      </pc:sldChg>
      <pc:sldChg chg="del">
        <pc:chgData name="Ishihara, Christopher H." userId="d4a91492-b143-4118-911a-f1a5914e0c7f" providerId="ADAL" clId="{D88C0821-D1EC-4516-9798-F1385ED410AD}" dt="2025-09-16T18:06:29.795" v="38" actId="2696"/>
        <pc:sldMkLst>
          <pc:docMk/>
          <pc:sldMk cId="2925134777" sldId="417"/>
        </pc:sldMkLst>
      </pc:sldChg>
      <pc:sldChg chg="new del">
        <pc:chgData name="Ishihara, Christopher H." userId="d4a91492-b143-4118-911a-f1a5914e0c7f" providerId="ADAL" clId="{D88C0821-D1EC-4516-9798-F1385ED410AD}" dt="2025-09-16T20:11:32.208" v="1740" actId="680"/>
        <pc:sldMkLst>
          <pc:docMk/>
          <pc:sldMk cId="1738200996" sldId="418"/>
        </pc:sldMkLst>
      </pc:sldChg>
    </pc:docChg>
  </pc:docChgLst>
  <pc:docChgLst>
    <pc:chgData name="Ishihara, Christopher H." userId="d4a91492-b143-4118-911a-f1a5914e0c7f" providerId="ADAL" clId="{484BDB38-1F1F-4204-98B5-82909775C307}"/>
    <pc:docChg chg="undo custSel addSld delSld modSld sldOrd">
      <pc:chgData name="Ishihara, Christopher H." userId="d4a91492-b143-4118-911a-f1a5914e0c7f" providerId="ADAL" clId="{484BDB38-1F1F-4204-98B5-82909775C307}" dt="2025-09-15T19:40:21.923" v="3480" actId="14100"/>
      <pc:docMkLst>
        <pc:docMk/>
      </pc:docMkLst>
      <pc:sldChg chg="modSp mod">
        <pc:chgData name="Ishihara, Christopher H." userId="d4a91492-b143-4118-911a-f1a5914e0c7f" providerId="ADAL" clId="{484BDB38-1F1F-4204-98B5-82909775C307}" dt="2025-09-15T19:33:50.172" v="3371" actId="1076"/>
        <pc:sldMkLst>
          <pc:docMk/>
          <pc:sldMk cId="4261132419" sldId="398"/>
        </pc:sldMkLst>
      </pc:sldChg>
      <pc:sldChg chg="del">
        <pc:chgData name="Ishihara, Christopher H." userId="d4a91492-b143-4118-911a-f1a5914e0c7f" providerId="ADAL" clId="{484BDB38-1F1F-4204-98B5-82909775C307}" dt="2025-09-15T18:55:36.607" v="2326" actId="47"/>
        <pc:sldMkLst>
          <pc:docMk/>
          <pc:sldMk cId="752428618" sldId="403"/>
        </pc:sldMkLst>
      </pc:sldChg>
      <pc:sldChg chg="addSp delSp modSp mod modClrScheme chgLayout">
        <pc:chgData name="Ishihara, Christopher H." userId="d4a91492-b143-4118-911a-f1a5914e0c7f" providerId="ADAL" clId="{484BDB38-1F1F-4204-98B5-82909775C307}" dt="2025-09-15T19:33:31.651" v="3369" actId="14100"/>
        <pc:sldMkLst>
          <pc:docMk/>
          <pc:sldMk cId="1850768898" sldId="404"/>
        </pc:sldMkLst>
        <pc:spChg chg="mod">
          <ac:chgData name="Ishihara, Christopher H." userId="d4a91492-b143-4118-911a-f1a5914e0c7f" providerId="ADAL" clId="{484BDB38-1F1F-4204-98B5-82909775C307}" dt="2025-09-15T19:33:25.802" v="3368" actId="26606"/>
          <ac:spMkLst>
            <pc:docMk/>
            <pc:sldMk cId="1850768898" sldId="404"/>
            <ac:spMk id="2" creationId="{F0759DC4-8B30-98A0-5BAB-C78BA4A4AD55}"/>
          </ac:spMkLst>
        </pc:spChg>
        <pc:spChg chg="mod">
          <ac:chgData name="Ishihara, Christopher H." userId="d4a91492-b143-4118-911a-f1a5914e0c7f" providerId="ADAL" clId="{484BDB38-1F1F-4204-98B5-82909775C307}" dt="2025-09-15T19:33:25.802" v="3368" actId="26606"/>
          <ac:spMkLst>
            <pc:docMk/>
            <pc:sldMk cId="1850768898" sldId="404"/>
            <ac:spMk id="3" creationId="{4096FB3A-B62C-3DAB-4FD1-B4EBDD650AEF}"/>
          </ac:spMkLst>
        </pc:spChg>
        <pc:picChg chg="add mod">
          <ac:chgData name="Ishihara, Christopher H." userId="d4a91492-b143-4118-911a-f1a5914e0c7f" providerId="ADAL" clId="{484BDB38-1F1F-4204-98B5-82909775C307}" dt="2025-09-15T19:33:31.651" v="3369" actId="14100"/>
          <ac:picMkLst>
            <pc:docMk/>
            <pc:sldMk cId="1850768898" sldId="404"/>
            <ac:picMk id="5" creationId="{6F653F64-8224-4644-856F-8BE0442EFFDF}"/>
          </ac:picMkLst>
        </pc:picChg>
      </pc:sldChg>
      <pc:sldChg chg="del">
        <pc:chgData name="Ishihara, Christopher H." userId="d4a91492-b143-4118-911a-f1a5914e0c7f" providerId="ADAL" clId="{484BDB38-1F1F-4204-98B5-82909775C307}" dt="2025-09-15T18:55:19.737" v="2325" actId="47"/>
        <pc:sldMkLst>
          <pc:docMk/>
          <pc:sldMk cId="4127695141" sldId="405"/>
        </pc:sldMkLst>
      </pc:sldChg>
      <pc:sldChg chg="modSp mod">
        <pc:chgData name="Ishihara, Christopher H." userId="d4a91492-b143-4118-911a-f1a5914e0c7f" providerId="ADAL" clId="{484BDB38-1F1F-4204-98B5-82909775C307}" dt="2025-09-15T18:55:13.430" v="2324" actId="313"/>
        <pc:sldMkLst>
          <pc:docMk/>
          <pc:sldMk cId="298364507" sldId="406"/>
        </pc:sldMkLst>
        <pc:spChg chg="mod">
          <ac:chgData name="Ishihara, Christopher H." userId="d4a91492-b143-4118-911a-f1a5914e0c7f" providerId="ADAL" clId="{484BDB38-1F1F-4204-98B5-82909775C307}" dt="2025-09-15T18:51:21.885" v="1982" actId="20577"/>
          <ac:spMkLst>
            <pc:docMk/>
            <pc:sldMk cId="298364507" sldId="406"/>
            <ac:spMk id="2" creationId="{F52A871D-B15E-C971-7C85-0AF173E38781}"/>
          </ac:spMkLst>
        </pc:spChg>
        <pc:spChg chg="mod">
          <ac:chgData name="Ishihara, Christopher H." userId="d4a91492-b143-4118-911a-f1a5914e0c7f" providerId="ADAL" clId="{484BDB38-1F1F-4204-98B5-82909775C307}" dt="2025-09-15T18:55:13.430" v="2324" actId="313"/>
          <ac:spMkLst>
            <pc:docMk/>
            <pc:sldMk cId="298364507" sldId="406"/>
            <ac:spMk id="3" creationId="{34F2E863-4A4C-76FE-444A-083F93043389}"/>
          </ac:spMkLst>
        </pc:spChg>
      </pc:sldChg>
      <pc:sldChg chg="modSp mod">
        <pc:chgData name="Ishihara, Christopher H." userId="d4a91492-b143-4118-911a-f1a5914e0c7f" providerId="ADAL" clId="{484BDB38-1F1F-4204-98B5-82909775C307}" dt="2025-09-15T18:00:54.037" v="1125" actId="20577"/>
        <pc:sldMkLst>
          <pc:docMk/>
          <pc:sldMk cId="3088225330" sldId="407"/>
        </pc:sldMkLst>
        <pc:spChg chg="mod">
          <ac:chgData name="Ishihara, Christopher H." userId="d4a91492-b143-4118-911a-f1a5914e0c7f" providerId="ADAL" clId="{484BDB38-1F1F-4204-98B5-82909775C307}" dt="2025-09-15T17:59:27.167" v="1100" actId="1076"/>
          <ac:spMkLst>
            <pc:docMk/>
            <pc:sldMk cId="3088225330" sldId="407"/>
            <ac:spMk id="2" creationId="{60BD29B5-1B58-809F-FEA7-B82105E94664}"/>
          </ac:spMkLst>
        </pc:spChg>
        <pc:spChg chg="mod">
          <ac:chgData name="Ishihara, Christopher H." userId="d4a91492-b143-4118-911a-f1a5914e0c7f" providerId="ADAL" clId="{484BDB38-1F1F-4204-98B5-82909775C307}" dt="2025-09-15T18:00:54.037" v="1125" actId="20577"/>
          <ac:spMkLst>
            <pc:docMk/>
            <pc:sldMk cId="3088225330" sldId="407"/>
            <ac:spMk id="3" creationId="{8B599B60-BF79-A832-6AD4-6C6FC6CE4317}"/>
          </ac:spMkLst>
        </pc:spChg>
        <pc:spChg chg="mod">
          <ac:chgData name="Ishihara, Christopher H." userId="d4a91492-b143-4118-911a-f1a5914e0c7f" providerId="ADAL" clId="{484BDB38-1F1F-4204-98B5-82909775C307}" dt="2025-09-15T15:49:27.719" v="335" actId="20577"/>
          <ac:spMkLst>
            <pc:docMk/>
            <pc:sldMk cId="3088225330" sldId="407"/>
            <ac:spMk id="4" creationId="{07C3632C-2D2E-7026-33B8-EE42DA4BDB5C}"/>
          </ac:spMkLst>
        </pc:spChg>
      </pc:sldChg>
      <pc:sldChg chg="addSp">
        <pc:chgData name="Ishihara, Christopher H." userId="d4a91492-b143-4118-911a-f1a5914e0c7f" providerId="ADAL" clId="{484BDB38-1F1F-4204-98B5-82909775C307}" dt="2025-09-15T19:20:08.408" v="2452"/>
        <pc:sldMkLst>
          <pc:docMk/>
          <pc:sldMk cId="2249372667" sldId="409"/>
        </pc:sldMkLst>
      </pc:sldChg>
      <pc:sldChg chg="addSp modSp mod">
        <pc:chgData name="Ishihara, Christopher H." userId="d4a91492-b143-4118-911a-f1a5914e0c7f" providerId="ADAL" clId="{484BDB38-1F1F-4204-98B5-82909775C307}" dt="2025-09-15T19:35:02.505" v="3459" actId="20577"/>
        <pc:sldMkLst>
          <pc:docMk/>
          <pc:sldMk cId="3390304222" sldId="410"/>
        </pc:sldMkLst>
        <pc:spChg chg="mod">
          <ac:chgData name="Ishihara, Christopher H." userId="d4a91492-b143-4118-911a-f1a5914e0c7f" providerId="ADAL" clId="{484BDB38-1F1F-4204-98B5-82909775C307}" dt="2025-09-15T18:57:03.628" v="2450" actId="1076"/>
          <ac:spMkLst>
            <pc:docMk/>
            <pc:sldMk cId="3390304222" sldId="410"/>
            <ac:spMk id="2" creationId="{7AB1D9D6-2977-ABCD-FDF8-51AFA5064E54}"/>
          </ac:spMkLst>
        </pc:spChg>
      </pc:sldChg>
      <pc:sldChg chg="del">
        <pc:chgData name="Ishihara, Christopher H." userId="d4a91492-b143-4118-911a-f1a5914e0c7f" providerId="ADAL" clId="{484BDB38-1F1F-4204-98B5-82909775C307}" dt="2025-09-15T19:16:31.316" v="2451" actId="2696"/>
        <pc:sldMkLst>
          <pc:docMk/>
          <pc:sldMk cId="1937231403" sldId="413"/>
        </pc:sldMkLst>
      </pc:sldChg>
      <pc:sldChg chg="modSp add mod">
        <pc:chgData name="Ishihara, Christopher H." userId="d4a91492-b143-4118-911a-f1a5914e0c7f" providerId="ADAL" clId="{484BDB38-1F1F-4204-98B5-82909775C307}" dt="2025-09-15T18:46:48.677" v="1813" actId="20577"/>
        <pc:sldMkLst>
          <pc:docMk/>
          <pc:sldMk cId="3970159206" sldId="415"/>
        </pc:sldMkLst>
        <pc:spChg chg="mod">
          <ac:chgData name="Ishihara, Christopher H." userId="d4a91492-b143-4118-911a-f1a5914e0c7f" providerId="ADAL" clId="{484BDB38-1F1F-4204-98B5-82909775C307}" dt="2025-09-15T18:19:19.236" v="1141" actId="20577"/>
          <ac:spMkLst>
            <pc:docMk/>
            <pc:sldMk cId="3970159206" sldId="415"/>
            <ac:spMk id="2" creationId="{DAB49C8D-6FFC-E269-BCAE-95F979C08881}"/>
          </ac:spMkLst>
        </pc:spChg>
        <pc:spChg chg="mod">
          <ac:chgData name="Ishihara, Christopher H." userId="d4a91492-b143-4118-911a-f1a5914e0c7f" providerId="ADAL" clId="{484BDB38-1F1F-4204-98B5-82909775C307}" dt="2025-09-15T18:35:34.816" v="1641" actId="27636"/>
          <ac:spMkLst>
            <pc:docMk/>
            <pc:sldMk cId="3970159206" sldId="415"/>
            <ac:spMk id="3" creationId="{9D6F637A-0642-BEDB-B797-61ACC512CD7B}"/>
          </ac:spMkLst>
        </pc:spChg>
        <pc:spChg chg="mod">
          <ac:chgData name="Ishihara, Christopher H." userId="d4a91492-b143-4118-911a-f1a5914e0c7f" providerId="ADAL" clId="{484BDB38-1F1F-4204-98B5-82909775C307}" dt="2025-09-15T18:46:48.677" v="1813" actId="20577"/>
          <ac:spMkLst>
            <pc:docMk/>
            <pc:sldMk cId="3970159206" sldId="415"/>
            <ac:spMk id="4" creationId="{FDE8DC41-2182-4BCC-A40A-8876E66CFAD7}"/>
          </ac:spMkLst>
        </pc:spChg>
      </pc:sldChg>
      <pc:sldChg chg="addSp delSp modSp add del mod ord">
        <pc:chgData name="Ishihara, Christopher H." userId="d4a91492-b143-4118-911a-f1a5914e0c7f" providerId="ADAL" clId="{484BDB38-1F1F-4204-98B5-82909775C307}" dt="2025-09-15T19:40:21.923" v="3480" actId="14100"/>
        <pc:sldMkLst>
          <pc:docMk/>
          <pc:sldMk cId="2190307815" sldId="416"/>
        </pc:sldMkLst>
      </pc:sldChg>
      <pc:sldChg chg="addSp delSp modSp add mod">
        <pc:chgData name="Ishihara, Christopher H." userId="d4a91492-b143-4118-911a-f1a5914e0c7f" providerId="ADAL" clId="{484BDB38-1F1F-4204-98B5-82909775C307}" dt="2025-09-15T19:30:20.874" v="3088" actId="20577"/>
        <pc:sldMkLst>
          <pc:docMk/>
          <pc:sldMk cId="2925134777" sldId="4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9/23/2025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9/23/2025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AB32-981E-37FE-5C76-DE109621C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1C72C-115D-8AB1-C1FD-0695F2698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9D7A0-9486-360A-CB98-ACB138DBF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5AEDA4-5954-FDDA-D7D5-89C3226D7C54}"/>
              </a:ext>
            </a:extLst>
          </p:cNvPr>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59947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22128-DDFC-8E46-1AD2-F081E449E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FF963-1B88-199D-CE22-1B9C65C93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A0620-2BD3-72F8-4C2E-4295BB60C4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646AF8-C132-63DA-2F17-576401D2A0CB}"/>
              </a:ext>
            </a:extLst>
          </p:cNvPr>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71244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66FC-48E2-0AEA-4503-33C1621CF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B14BE-FAB2-0A80-D67D-1E651CAE4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898E8-20C5-1515-F83B-0047DEA7B8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35CBC-D6DC-5D68-2655-D895AE6610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52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9947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50116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maps-of-the-usa.com/usa/oregon/large-tourist-illustrated-map-of-oregon-stat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3726612" y="-163902"/>
            <a:ext cx="6922379" cy="4005243"/>
          </a:xfrm>
        </p:spPr>
        <p:txBody>
          <a:bodyPr/>
          <a:lstStyle/>
          <a:p>
            <a:r>
              <a:rPr lang="en-US" dirty="0"/>
              <a:t>Oregon Tax Update</a:t>
            </a:r>
          </a:p>
        </p:txBody>
      </p:sp>
      <p:sp>
        <p:nvSpPr>
          <p:cNvPr id="3" name="TextBox 2">
            <a:extLst>
              <a:ext uri="{FF2B5EF4-FFF2-40B4-BE49-F238E27FC236}">
                <a16:creationId xmlns:a16="http://schemas.microsoft.com/office/drawing/2014/main" id="{A3CE777D-BD7A-6FD3-4A18-2700D217F262}"/>
              </a:ext>
            </a:extLst>
          </p:cNvPr>
          <p:cNvSpPr txBox="1"/>
          <p:nvPr/>
        </p:nvSpPr>
        <p:spPr>
          <a:xfrm>
            <a:off x="6096000" y="4321834"/>
            <a:ext cx="4908431" cy="954107"/>
          </a:xfrm>
          <a:prstGeom prst="rect">
            <a:avLst/>
          </a:prstGeom>
          <a:noFill/>
        </p:spPr>
        <p:txBody>
          <a:bodyPr wrap="square" rtlCol="0">
            <a:spAutoFit/>
          </a:bodyPr>
          <a:lstStyle/>
          <a:p>
            <a:r>
              <a:rPr lang="en-US" sz="2000" dirty="0">
                <a:solidFill>
                  <a:schemeClr val="bg1"/>
                </a:solidFill>
              </a:rPr>
              <a:t>Christopher Ishihara</a:t>
            </a:r>
          </a:p>
          <a:p>
            <a:r>
              <a:rPr lang="en-US" dirty="0">
                <a:solidFill>
                  <a:schemeClr val="bg1"/>
                </a:solidFill>
              </a:rPr>
              <a:t>Stoel Rives</a:t>
            </a:r>
          </a:p>
          <a:p>
            <a:r>
              <a:rPr lang="en-US" dirty="0">
                <a:solidFill>
                  <a:schemeClr val="bg1"/>
                </a:solidFill>
              </a:rPr>
              <a:t>Christopher.Ishihara@stoel.com</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75310" y="278129"/>
            <a:ext cx="5063490" cy="2354026"/>
          </a:xfrm>
        </p:spPr>
        <p:txBody>
          <a:bodyPr/>
          <a:lstStyle/>
          <a:p>
            <a:r>
              <a:rPr lang="en-US" dirty="0"/>
              <a:t>Income Tax-Related</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93725" y="3279775"/>
            <a:ext cx="5045075" cy="2994025"/>
          </a:xfrm>
        </p:spPr>
        <p:txBody>
          <a:bodyPr>
            <a:normAutofit fontScale="92500" lnSpcReduction="20000"/>
          </a:bodyPr>
          <a:lstStyle/>
          <a:p>
            <a:pPr marL="342900" indent="-342900">
              <a:buFont typeface="Arial" panose="020B0604020202020204" pitchFamily="34" charset="0"/>
              <a:buChar char="•"/>
            </a:pPr>
            <a:r>
              <a:rPr lang="en-US" dirty="0"/>
              <a:t>Professional Employer Organization (PEO) may treat employees as employees of PEO or of the client employer for unemployment insurance purposes.  Oregon Laws 2025, chapter 280 (HB 2236).</a:t>
            </a:r>
          </a:p>
          <a:p>
            <a:pPr marL="342900" indent="-342900">
              <a:buFont typeface="Arial" panose="020B0604020202020204" pitchFamily="34" charset="0"/>
              <a:buChar char="•"/>
            </a:pPr>
            <a:r>
              <a:rPr lang="en-US" dirty="0"/>
              <a:t>Registered Tax Aides are a new tax professional certification, who will assist a tax consultant in the preparation of tax returns, but only under the supervision of a tax consultant.  Oregon Laws 2025, chapter 347 (HB 2338).</a:t>
            </a:r>
          </a:p>
          <a:p>
            <a:endParaRPr lang="en-US" dirty="0"/>
          </a:p>
        </p:txBody>
      </p:sp>
      <p:pic>
        <p:nvPicPr>
          <p:cNvPr id="5" name="Picture Placeholder 52" descr="Hanging lightbulbs">
            <a:extLst>
              <a:ext uri="{FF2B5EF4-FFF2-40B4-BE49-F238E27FC236}">
                <a16:creationId xmlns:a16="http://schemas.microsoft.com/office/drawing/2014/main" id="{F2B2501C-600C-11B3-1ECD-912D988906A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6" r="16"/>
          <a:stretch/>
        </p:blipFill>
        <p:spPr>
          <a:xfrm>
            <a:off x="6096000" y="0"/>
            <a:ext cx="6118225" cy="6858000"/>
          </a:xfrm>
        </p:spPr>
      </p:pic>
    </p:spTree>
    <p:extLst>
      <p:ext uri="{BB962C8B-B14F-4D97-AF65-F5344CB8AC3E}">
        <p14:creationId xmlns:p14="http://schemas.microsoft.com/office/powerpoint/2010/main" val="29836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Oregon Tax Court</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a:bodyPr>
          <a:lstStyle/>
          <a:p>
            <a:r>
              <a:rPr lang="en-US" dirty="0"/>
              <a:t>Oregon Laws 2025, chapter 250 (HB 2119)</a:t>
            </a:r>
          </a:p>
          <a:p>
            <a:r>
              <a:rPr lang="en-US" dirty="0"/>
              <a:t>Allows an association or organization to seek declaratory relief in the tax court if:</a:t>
            </a:r>
          </a:p>
          <a:p>
            <a:pPr lvl="1"/>
            <a:r>
              <a:rPr lang="en-US" dirty="0"/>
              <a:t>Member(s) of association or organization is adversely affected or aggrieved by subject of requested declaration;</a:t>
            </a:r>
          </a:p>
          <a:p>
            <a:pPr lvl="1"/>
            <a:r>
              <a:rPr lang="en-US" dirty="0"/>
              <a:t>Interests sought to protect germane to purpose; and </a:t>
            </a:r>
          </a:p>
          <a:p>
            <a:pPr lvl="1"/>
            <a:r>
              <a:rPr lang="en-US" dirty="0"/>
              <a:t>Nature of claim does not require that member(s) adversely affected or aggrieved participate</a:t>
            </a:r>
          </a:p>
          <a:p>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a:xfrm>
            <a:off x="6750206" y="3429000"/>
            <a:ext cx="4939666" cy="2542810"/>
          </a:xfrm>
        </p:spPr>
        <p:txBody>
          <a:bodyPr/>
          <a:lstStyle/>
          <a:p>
            <a:r>
              <a:rPr lang="en-US" dirty="0"/>
              <a:t>Employment &amp; Estate Tax Legislation</a:t>
            </a:r>
          </a:p>
        </p:txBody>
      </p:sp>
      <p:sp>
        <p:nvSpPr>
          <p:cNvPr id="4" name="Content Placeholder 3">
            <a:extLst>
              <a:ext uri="{FF2B5EF4-FFF2-40B4-BE49-F238E27FC236}">
                <a16:creationId xmlns:a16="http://schemas.microsoft.com/office/drawing/2014/main" id="{07C3632C-2D2E-7026-33B8-EE42DA4BDB5C}"/>
              </a:ext>
            </a:extLst>
          </p:cNvPr>
          <p:cNvSpPr>
            <a:spLocks noGrp="1"/>
          </p:cNvSpPr>
          <p:nvPr>
            <p:ph sz="quarter" idx="14"/>
          </p:nvPr>
        </p:nvSpPr>
        <p:spPr>
          <a:xfrm>
            <a:off x="594360" y="103518"/>
            <a:ext cx="5198269" cy="2305050"/>
          </a:xfrm>
        </p:spPr>
        <p:txBody>
          <a:bodyPr>
            <a:normAutofit lnSpcReduction="10000"/>
          </a:bodyPr>
          <a:lstStyle/>
          <a:p>
            <a:pPr marL="0" indent="0">
              <a:buNone/>
            </a:pPr>
            <a:r>
              <a:rPr lang="en-US" b="1" u="sng" dirty="0"/>
              <a:t>Employment Tax</a:t>
            </a:r>
            <a:r>
              <a:rPr lang="en-US" dirty="0"/>
              <a:t>:</a:t>
            </a:r>
          </a:p>
          <a:p>
            <a:pPr marL="0" indent="0">
              <a:buNone/>
            </a:pPr>
            <a:r>
              <a:rPr lang="en-US" dirty="0"/>
              <a:t>Unpaid Wages in Construction Contracts. Owner and direct contractor in construction contract are jointly and severally liable for unpaid wages to any unrepresented employees of the direct contractor or a subcontractor.  Oregon Laws 2025, chapter 287 (SB 426).</a:t>
            </a:r>
          </a:p>
        </p:txBody>
      </p:sp>
      <p:sp>
        <p:nvSpPr>
          <p:cNvPr id="3" name="Content Placeholder 2">
            <a:extLst>
              <a:ext uri="{FF2B5EF4-FFF2-40B4-BE49-F238E27FC236}">
                <a16:creationId xmlns:a16="http://schemas.microsoft.com/office/drawing/2014/main" id="{8B599B60-BF79-A832-6AD4-6C6FC6CE4317}"/>
              </a:ext>
            </a:extLst>
          </p:cNvPr>
          <p:cNvSpPr>
            <a:spLocks noGrp="1"/>
          </p:cNvSpPr>
          <p:nvPr>
            <p:ph sz="quarter" idx="15"/>
          </p:nvPr>
        </p:nvSpPr>
        <p:spPr>
          <a:xfrm>
            <a:off x="665358" y="2722964"/>
            <a:ext cx="5830333" cy="3677836"/>
          </a:xfrm>
        </p:spPr>
        <p:txBody>
          <a:bodyPr>
            <a:normAutofit fontScale="77500" lnSpcReduction="20000"/>
          </a:bodyPr>
          <a:lstStyle/>
          <a:p>
            <a:r>
              <a:rPr lang="en-US" b="1" u="sng" dirty="0"/>
              <a:t>Estate Tax</a:t>
            </a:r>
            <a:r>
              <a:rPr lang="en-US" dirty="0"/>
              <a:t>:</a:t>
            </a:r>
          </a:p>
          <a:p>
            <a:pPr lvl="1"/>
            <a:r>
              <a:rPr lang="en-US" dirty="0"/>
              <a:t>Natural Resource Exemption expanded to include interests owned by a trust or business entity. Also allows for 1031 like-kind exchanges.  Oregon Laws 2025, chapter 577 (HB 3630).</a:t>
            </a:r>
          </a:p>
          <a:p>
            <a:pPr lvl="1"/>
            <a:r>
              <a:rPr lang="en-US" dirty="0"/>
              <a:t>Small amounts of forestland (at least 10 acres, but not more than 5,000 acres) are now exempt from the Oregon estate tax, if certain requirements met.  Oregon Laws 2025, chapter 595 (SB 485).</a:t>
            </a:r>
          </a:p>
          <a:p>
            <a:pPr lvl="1"/>
            <a:r>
              <a:rPr lang="en-US" dirty="0"/>
              <a:t>Simple Estates allow streamlined option for estates with total value under $275,000 ($75,000 personal property + $200,000 real property). Rules changed to include value of manufactured homes under “real property” instead of personal property.  Oregon Laws 2025, chapter 342 (SB 15).</a:t>
            </a:r>
          </a:p>
          <a:p>
            <a:pPr lvl="1"/>
            <a:r>
              <a:rPr lang="en-US" dirty="0"/>
              <a:t>Initiative Petition 51</a:t>
            </a:r>
          </a:p>
        </p:txBody>
      </p:sp>
    </p:spTree>
    <p:extLst>
      <p:ext uri="{BB962C8B-B14F-4D97-AF65-F5344CB8AC3E}">
        <p14:creationId xmlns:p14="http://schemas.microsoft.com/office/powerpoint/2010/main" val="3088225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D84E8-640A-3775-1443-652A4618C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D69BC-5B70-AAAF-77FC-D6D925C10B30}"/>
              </a:ext>
            </a:extLst>
          </p:cNvPr>
          <p:cNvSpPr>
            <a:spLocks noGrp="1"/>
          </p:cNvSpPr>
          <p:nvPr>
            <p:ph type="title"/>
          </p:nvPr>
        </p:nvSpPr>
        <p:spPr>
          <a:xfrm>
            <a:off x="3661409" y="4661717"/>
            <a:ext cx="7936230" cy="1380760"/>
          </a:xfrm>
        </p:spPr>
        <p:txBody>
          <a:bodyPr anchor="b">
            <a:normAutofit/>
          </a:bodyPr>
          <a:lstStyle/>
          <a:p>
            <a:r>
              <a:rPr lang="en-US" dirty="0"/>
              <a:t>Portland Area Income Taxes</a:t>
            </a:r>
          </a:p>
        </p:txBody>
      </p:sp>
      <p:sp>
        <p:nvSpPr>
          <p:cNvPr id="3" name="Text Placeholder 2">
            <a:extLst>
              <a:ext uri="{FF2B5EF4-FFF2-40B4-BE49-F238E27FC236}">
                <a16:creationId xmlns:a16="http://schemas.microsoft.com/office/drawing/2014/main" id="{5328F057-B9A7-85F6-E91D-3C533DBCE759}"/>
              </a:ext>
            </a:extLst>
          </p:cNvPr>
          <p:cNvSpPr>
            <a:spLocks noGrp="1"/>
          </p:cNvSpPr>
          <p:nvPr>
            <p:ph sz="quarter" idx="14"/>
          </p:nvPr>
        </p:nvSpPr>
        <p:spPr>
          <a:xfrm>
            <a:off x="603885" y="584005"/>
            <a:ext cx="3746252" cy="3999060"/>
          </a:xfrm>
        </p:spPr>
        <p:txBody>
          <a:bodyPr>
            <a:normAutofit/>
          </a:bodyPr>
          <a:lstStyle/>
          <a:p>
            <a:pPr marL="342900" indent="-342900">
              <a:buFont typeface="Arial" panose="020B0604020202020204" pitchFamily="34" charset="0"/>
              <a:buChar char="•"/>
            </a:pPr>
            <a:r>
              <a:rPr lang="en-US" dirty="0"/>
              <a:t>Multnomah County Preschool for All Personal Income Tax</a:t>
            </a:r>
          </a:p>
          <a:p>
            <a:pPr marL="342900" indent="-342900">
              <a:buFont typeface="Arial" panose="020B0604020202020204" pitchFamily="34" charset="0"/>
              <a:buChar char="•"/>
            </a:pPr>
            <a:r>
              <a:rPr lang="en-US" dirty="0"/>
              <a:t>Metro Supportive Housing Services Personal Income Tax</a:t>
            </a:r>
          </a:p>
          <a:p>
            <a:pPr marL="342900" indent="-342900">
              <a:buFont typeface="Arial" panose="020B0604020202020204" pitchFamily="34" charset="0"/>
              <a:buChar char="•"/>
            </a:pPr>
            <a:r>
              <a:rPr lang="en-US" dirty="0"/>
              <a:t>Portland Business License Tax</a:t>
            </a:r>
          </a:p>
          <a:p>
            <a:pPr marL="342900" indent="-342900">
              <a:buFont typeface="Arial" panose="020B0604020202020204" pitchFamily="34" charset="0"/>
              <a:buChar char="•"/>
            </a:pPr>
            <a:r>
              <a:rPr lang="en-US" dirty="0"/>
              <a:t>Multnomah County Business Income Tax</a:t>
            </a:r>
          </a:p>
          <a:p>
            <a:pPr marL="342900" indent="-342900">
              <a:buFont typeface="Arial" panose="020B0604020202020204" pitchFamily="34" charset="0"/>
              <a:buChar char="•"/>
            </a:pPr>
            <a:r>
              <a:rPr lang="en-US" dirty="0"/>
              <a:t>Metro Supportive Housing Services Business Income Tax</a:t>
            </a:r>
          </a:p>
        </p:txBody>
      </p:sp>
      <p:pic>
        <p:nvPicPr>
          <p:cNvPr id="11" name="Picture Placeholder 10">
            <a:extLst>
              <a:ext uri="{FF2B5EF4-FFF2-40B4-BE49-F238E27FC236}">
                <a16:creationId xmlns:a16="http://schemas.microsoft.com/office/drawing/2014/main" id="{B32CA292-2A25-DF7C-C75F-C5838E315EC8}"/>
              </a:ext>
            </a:extLst>
          </p:cNvPr>
          <p:cNvPicPr>
            <a:picLocks noGrp="1" noChangeAspect="1"/>
          </p:cNvPicPr>
          <p:nvPr>
            <p:ph sz="quarter" idx="13"/>
          </p:nvPr>
        </p:nvPicPr>
        <p:blipFill>
          <a:blip r:embed="rId3"/>
          <a:srcRect t="15916" r="1" b="1"/>
          <a:stretch>
            <a:fillRect/>
          </a:stretch>
        </p:blipFill>
        <p:spPr>
          <a:xfrm>
            <a:off x="4350137" y="584005"/>
            <a:ext cx="7247502" cy="3656399"/>
          </a:xfrm>
          <a:prstGeom prst="rect">
            <a:avLst/>
          </a:prstGeom>
          <a:noFill/>
        </p:spPr>
      </p:pic>
    </p:spTree>
    <p:extLst>
      <p:ext uri="{BB962C8B-B14F-4D97-AF65-F5344CB8AC3E}">
        <p14:creationId xmlns:p14="http://schemas.microsoft.com/office/powerpoint/2010/main" val="133955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8"/>
            <a:ext cx="10972800" cy="1574317"/>
          </a:xfrm>
        </p:spPr>
        <p:txBody>
          <a:bodyPr/>
          <a:lstStyle/>
          <a:p>
            <a:r>
              <a:rPr lang="en-US" dirty="0"/>
              <a:t>Developments in Local Income Taxes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5746750" cy="3597470"/>
          </a:xfrm>
        </p:spPr>
        <p:txBody>
          <a:bodyPr/>
          <a:lstStyle/>
          <a:p>
            <a:pPr lvl="1"/>
            <a:r>
              <a:rPr lang="en-US" dirty="0"/>
              <a:t>Substantively: </a:t>
            </a:r>
          </a:p>
          <a:p>
            <a:pPr lvl="2"/>
            <a:r>
              <a:rPr lang="en-US" dirty="0"/>
              <a:t>Three cases have challenged the Metro Supportive Housing Services or Multnomah County Income Tax. Discussions regarding many more.</a:t>
            </a:r>
          </a:p>
          <a:p>
            <a:pPr lvl="1"/>
            <a:endParaRPr lang="en-US" dirty="0"/>
          </a:p>
          <a:p>
            <a:pPr lvl="1"/>
            <a:r>
              <a:rPr lang="en-US" dirty="0"/>
              <a:t>Administratively:</a:t>
            </a:r>
          </a:p>
          <a:p>
            <a:pPr lvl="2"/>
            <a:r>
              <a:rPr lang="en-US" dirty="0"/>
              <a:t>What’s going on within the Portland Revenue Bureau is increasingly important.</a:t>
            </a:r>
          </a:p>
          <a:p>
            <a:pPr lvl="2"/>
            <a:endParaRPr lang="en-US" dirty="0"/>
          </a:p>
          <a:p>
            <a:pPr lvl="2"/>
            <a:endParaRPr lang="en-US" dirty="0"/>
          </a:p>
        </p:txBody>
      </p:sp>
      <p:pic>
        <p:nvPicPr>
          <p:cNvPr id="5" name="Content Placeholder 4">
            <a:extLst>
              <a:ext uri="{FF2B5EF4-FFF2-40B4-BE49-F238E27FC236}">
                <a16:creationId xmlns:a16="http://schemas.microsoft.com/office/drawing/2014/main" id="{6F653F64-8224-4644-856F-8BE0442EFFDF}"/>
              </a:ext>
            </a:extLst>
          </p:cNvPr>
          <p:cNvPicPr>
            <a:picLocks noGrp="1" noChangeAspect="1"/>
          </p:cNvPicPr>
          <p:nvPr>
            <p:ph sz="quarter" idx="14"/>
          </p:nvPr>
        </p:nvPicPr>
        <p:blipFill>
          <a:blip r:embed="rId3"/>
          <a:stretch>
            <a:fillRect/>
          </a:stretch>
        </p:blipFill>
        <p:spPr>
          <a:xfrm>
            <a:off x="6621864" y="2803751"/>
            <a:ext cx="4944661" cy="2781371"/>
          </a:xfrm>
          <a:prstGeom prst="rect">
            <a:avLst/>
          </a:prstGeom>
        </p:spPr>
      </p:pic>
    </p:spTree>
    <p:extLst>
      <p:ext uri="{BB962C8B-B14F-4D97-AF65-F5344CB8AC3E}">
        <p14:creationId xmlns:p14="http://schemas.microsoft.com/office/powerpoint/2010/main" val="185076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CB1F6-FC26-3D9E-1EE3-85A092DFA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A17B2-AC9D-C4AB-2FD8-3A637BBFC87A}"/>
              </a:ext>
            </a:extLst>
          </p:cNvPr>
          <p:cNvSpPr>
            <a:spLocks noGrp="1"/>
          </p:cNvSpPr>
          <p:nvPr>
            <p:ph type="title"/>
          </p:nvPr>
        </p:nvSpPr>
        <p:spPr>
          <a:xfrm>
            <a:off x="594360" y="102875"/>
            <a:ext cx="10873740" cy="1680205"/>
          </a:xfrm>
        </p:spPr>
        <p:txBody>
          <a:bodyPr anchor="b">
            <a:normAutofit/>
          </a:bodyPr>
          <a:lstStyle/>
          <a:p>
            <a:r>
              <a:rPr lang="en-US" dirty="0"/>
              <a:t>2025 Regular Session</a:t>
            </a:r>
          </a:p>
        </p:txBody>
      </p:sp>
      <p:pic>
        <p:nvPicPr>
          <p:cNvPr id="6" name="Picture 5">
            <a:extLst>
              <a:ext uri="{FF2B5EF4-FFF2-40B4-BE49-F238E27FC236}">
                <a16:creationId xmlns:a16="http://schemas.microsoft.com/office/drawing/2014/main" id="{F1E38576-B492-3D3E-E98D-144DBBAD5277}"/>
              </a:ext>
            </a:extLst>
          </p:cNvPr>
          <p:cNvPicPr>
            <a:picLocks noChangeAspect="1"/>
          </p:cNvPicPr>
          <p:nvPr/>
        </p:nvPicPr>
        <p:blipFill>
          <a:blip r:embed="rId3"/>
          <a:stretch>
            <a:fillRect/>
          </a:stretch>
        </p:blipFill>
        <p:spPr>
          <a:xfrm>
            <a:off x="3657600" y="2706256"/>
            <a:ext cx="7810500" cy="2850832"/>
          </a:xfrm>
          <a:prstGeom prst="rect">
            <a:avLst/>
          </a:prstGeom>
          <a:noFill/>
        </p:spPr>
      </p:pic>
    </p:spTree>
    <p:extLst>
      <p:ext uri="{BB962C8B-B14F-4D97-AF65-F5344CB8AC3E}">
        <p14:creationId xmlns:p14="http://schemas.microsoft.com/office/powerpoint/2010/main" val="24634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7279A-330D-886F-340D-494A5005E5FC}"/>
              </a:ext>
            </a:extLst>
          </p:cNvPr>
          <p:cNvSpPr>
            <a:spLocks noGrp="1"/>
          </p:cNvSpPr>
          <p:nvPr>
            <p:ph type="ctrTitle"/>
          </p:nvPr>
        </p:nvSpPr>
        <p:spPr>
          <a:xfrm>
            <a:off x="8129222" y="0"/>
            <a:ext cx="3426006" cy="3291840"/>
          </a:xfrm>
        </p:spPr>
        <p:txBody>
          <a:bodyPr anchor="b">
            <a:normAutofit/>
          </a:bodyPr>
          <a:lstStyle/>
          <a:p>
            <a:r>
              <a:rPr lang="en-US" dirty="0"/>
              <a:t>State Taxes</a:t>
            </a:r>
          </a:p>
        </p:txBody>
      </p:sp>
      <p:pic>
        <p:nvPicPr>
          <p:cNvPr id="11" name="Picture Placeholder 10">
            <a:extLst>
              <a:ext uri="{FF2B5EF4-FFF2-40B4-BE49-F238E27FC236}">
                <a16:creationId xmlns:a16="http://schemas.microsoft.com/office/drawing/2014/main" id="{8DB431A1-9806-9CFE-0E5F-1A5611C2A66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4095" y="814253"/>
            <a:ext cx="7627297" cy="5229494"/>
          </a:xfrm>
          <a:noFill/>
        </p:spPr>
      </p:pic>
    </p:spTree>
    <p:extLst>
      <p:ext uri="{BB962C8B-B14F-4D97-AF65-F5344CB8AC3E}">
        <p14:creationId xmlns:p14="http://schemas.microsoft.com/office/powerpoint/2010/main" val="224937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EB66-A257-7C77-A61E-E525C2CAAF7D}"/>
              </a:ext>
            </a:extLst>
          </p:cNvPr>
          <p:cNvSpPr>
            <a:spLocks noGrp="1"/>
          </p:cNvSpPr>
          <p:nvPr>
            <p:ph type="ctrTitle"/>
          </p:nvPr>
        </p:nvSpPr>
        <p:spPr/>
        <p:txBody>
          <a:bodyPr/>
          <a:lstStyle/>
          <a:p>
            <a:r>
              <a:rPr lang="en-US" dirty="0"/>
              <a:t>Property Taxes</a:t>
            </a:r>
          </a:p>
        </p:txBody>
      </p:sp>
      <p:pic>
        <p:nvPicPr>
          <p:cNvPr id="5" name="Picture Placeholder 4">
            <a:extLst>
              <a:ext uri="{FF2B5EF4-FFF2-40B4-BE49-F238E27FC236}">
                <a16:creationId xmlns:a16="http://schemas.microsoft.com/office/drawing/2014/main" id="{7D89413E-3F6E-16FF-BD99-A0EEFC3F112C}"/>
              </a:ext>
            </a:extLst>
          </p:cNvPr>
          <p:cNvPicPr>
            <a:picLocks noGrp="1" noChangeAspect="1"/>
          </p:cNvPicPr>
          <p:nvPr>
            <p:ph type="pic" sz="quarter" idx="12"/>
          </p:nvPr>
        </p:nvPicPr>
        <p:blipFill>
          <a:blip r:embed="rId2"/>
          <a:srcRect t="1122" b="1122"/>
          <a:stretch>
            <a:fillRect/>
          </a:stretch>
        </p:blipFill>
        <p:spPr>
          <a:prstGeom prst="rect">
            <a:avLst/>
          </a:prstGeom>
        </p:spPr>
      </p:pic>
      <p:sp>
        <p:nvSpPr>
          <p:cNvPr id="4" name="Text Placeholder 3">
            <a:extLst>
              <a:ext uri="{FF2B5EF4-FFF2-40B4-BE49-F238E27FC236}">
                <a16:creationId xmlns:a16="http://schemas.microsoft.com/office/drawing/2014/main" id="{BAFF24B1-1A84-99FA-5280-F1C96ACF4D03}"/>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27031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dirty="0"/>
              <a:t>Property Tax Legislation</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4490827" cy="3597470"/>
          </a:xfrm>
        </p:spPr>
        <p:txBody>
          <a:bodyPr/>
          <a:lstStyle/>
          <a:p>
            <a:r>
              <a:rPr lang="en-US" dirty="0"/>
              <a:t>Property Tax Exemption Extenders:</a:t>
            </a:r>
          </a:p>
          <a:p>
            <a:pPr lvl="1"/>
            <a:r>
              <a:rPr lang="en-US" dirty="0"/>
              <a:t>Oregon Laws 2025, chapter 191 (HB 2074): Mixed use projects in a vertical housing development zone.</a:t>
            </a:r>
          </a:p>
          <a:p>
            <a:pPr lvl="1"/>
            <a:r>
              <a:rPr lang="en-US" dirty="0"/>
              <a:t>Oregon Laws 2025, chapter 192 (HB 2077): Low-income housing owned by a nonprofit corporation.</a:t>
            </a:r>
          </a:p>
          <a:p>
            <a:pPr lvl="1"/>
            <a:r>
              <a:rPr lang="en-US" dirty="0"/>
              <a:t>Oregon Laws 2025, chapter 193 (HB 2078): Newly constructed or rehabilitated multi-unit housing.</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881898" y="2676525"/>
            <a:ext cx="4490827" cy="3597470"/>
          </a:xfrm>
        </p:spPr>
        <p:txBody>
          <a:bodyPr>
            <a:normAutofit lnSpcReduction="10000"/>
          </a:bodyPr>
          <a:lstStyle/>
          <a:p>
            <a:pPr lvl="1"/>
            <a:r>
              <a:rPr lang="en-US" dirty="0"/>
              <a:t>Historic Property Special Assessment is now limited to commercial property.  Oregon Laws 2025, chapter 209 (HB 3190).</a:t>
            </a:r>
          </a:p>
          <a:p>
            <a:pPr lvl="1"/>
            <a:r>
              <a:rPr lang="en-US" dirty="0"/>
              <a:t>Homestead Property Tax Deferral Program.  Oregon Laws 2025, chapter 449 (HB 3712):</a:t>
            </a:r>
          </a:p>
          <a:p>
            <a:pPr lvl="2"/>
            <a:r>
              <a:rPr lang="en-US" dirty="0"/>
              <a:t>Household income limit increased to $70,000.</a:t>
            </a:r>
          </a:p>
          <a:p>
            <a:pPr lvl="2"/>
            <a:r>
              <a:rPr lang="en-US" dirty="0"/>
              <a:t>Real Market Value limit increased to 150% of county median RMV.</a:t>
            </a:r>
          </a:p>
        </p:txBody>
      </p:sp>
    </p:spTree>
    <p:extLst>
      <p:ext uri="{BB962C8B-B14F-4D97-AF65-F5344CB8AC3E}">
        <p14:creationId xmlns:p14="http://schemas.microsoft.com/office/powerpoint/2010/main" val="88848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3A98-2663-40C6-9629-B6D5BB4825CF}"/>
              </a:ext>
            </a:extLst>
          </p:cNvPr>
          <p:cNvSpPr>
            <a:spLocks noGrp="1"/>
          </p:cNvSpPr>
          <p:nvPr>
            <p:ph type="title"/>
          </p:nvPr>
        </p:nvSpPr>
        <p:spPr/>
        <p:txBody>
          <a:bodyPr/>
          <a:lstStyle/>
          <a:p>
            <a:r>
              <a:rPr lang="en-US" dirty="0"/>
              <a:t>Property Tax Cases</a:t>
            </a:r>
          </a:p>
        </p:txBody>
      </p:sp>
      <p:sp>
        <p:nvSpPr>
          <p:cNvPr id="3" name="Content Placeholder 2">
            <a:extLst>
              <a:ext uri="{FF2B5EF4-FFF2-40B4-BE49-F238E27FC236}">
                <a16:creationId xmlns:a16="http://schemas.microsoft.com/office/drawing/2014/main" id="{DAACAF38-23CB-923F-5EE7-42A1B7AFA799}"/>
              </a:ext>
            </a:extLst>
          </p:cNvPr>
          <p:cNvSpPr>
            <a:spLocks noGrp="1"/>
          </p:cNvSpPr>
          <p:nvPr>
            <p:ph sz="quarter" idx="15"/>
          </p:nvPr>
        </p:nvSpPr>
        <p:spPr>
          <a:xfrm>
            <a:off x="594360" y="2676524"/>
            <a:ext cx="4728138" cy="3903345"/>
          </a:xfrm>
        </p:spPr>
        <p:txBody>
          <a:bodyPr>
            <a:normAutofit/>
          </a:bodyPr>
          <a:lstStyle/>
          <a:p>
            <a:pPr marL="342900" indent="-342900">
              <a:buFont typeface="Arial" panose="020B0604020202020204" pitchFamily="34" charset="0"/>
              <a:buChar char="•"/>
            </a:pPr>
            <a:r>
              <a:rPr lang="en-US" i="1" dirty="0"/>
              <a:t>Delta Air Lines, Inc. v. Dept. of Rev.</a:t>
            </a:r>
            <a:r>
              <a:rPr lang="en-US" dirty="0"/>
              <a:t>, 374 Or 58 (2025) – Delta argued that it is unconstitutional to tax the intangible property of centrally assessed taxpayers, but not to tax the intangible property of all other taxpayers. The Oregon Supreme Court concluded only taxing intangible property of centrally assessed taxpayers is rationally related to the legitimate government purpose of obtaining revenue, and therefore constitutional. </a:t>
            </a:r>
          </a:p>
        </p:txBody>
      </p:sp>
      <p:sp>
        <p:nvSpPr>
          <p:cNvPr id="4" name="Content Placeholder 3">
            <a:extLst>
              <a:ext uri="{FF2B5EF4-FFF2-40B4-BE49-F238E27FC236}">
                <a16:creationId xmlns:a16="http://schemas.microsoft.com/office/drawing/2014/main" id="{F839259C-B63F-5ED6-4713-F55EDC75DE76}"/>
              </a:ext>
            </a:extLst>
          </p:cNvPr>
          <p:cNvSpPr>
            <a:spLocks noGrp="1"/>
          </p:cNvSpPr>
          <p:nvPr>
            <p:ph sz="quarter" idx="16"/>
          </p:nvPr>
        </p:nvSpPr>
        <p:spPr>
          <a:xfrm>
            <a:off x="5881898" y="2676525"/>
            <a:ext cx="5261023" cy="3903346"/>
          </a:xfrm>
        </p:spPr>
        <p:txBody>
          <a:bodyPr>
            <a:normAutofit/>
          </a:bodyPr>
          <a:lstStyle/>
          <a:p>
            <a:r>
              <a:rPr lang="en-US" i="1" dirty="0"/>
              <a:t>PacifiCorp v. Dept. of Rev.</a:t>
            </a:r>
            <a:r>
              <a:rPr lang="en-US" dirty="0"/>
              <a:t>, 374 Or 189 (2025) – The Oregon Supreme Court considered the narrow question of whether the Oregon Tax Court must defer to the Department of Revenue’s administrative rule incorporating the Western States Association of Tax Administrators (WSATA) Appraisal Handbook. The Oregon Supreme Court concluded that the Oregon Tax Court must treat the department’s rule as law, but does not preclude a taxpayer from arguing that the WSATA Handbook as applied to the taxpayer produces an outcome contrary to the constitution or statute. </a:t>
            </a:r>
          </a:p>
        </p:txBody>
      </p:sp>
    </p:spTree>
    <p:extLst>
      <p:ext uri="{BB962C8B-B14F-4D97-AF65-F5344CB8AC3E}">
        <p14:creationId xmlns:p14="http://schemas.microsoft.com/office/powerpoint/2010/main" val="128339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title"/>
          </p:nvPr>
        </p:nvSpPr>
        <p:spPr>
          <a:xfrm>
            <a:off x="575310" y="278129"/>
            <a:ext cx="5063490" cy="2354026"/>
          </a:xfrm>
        </p:spPr>
        <p:txBody>
          <a:bodyPr anchor="b">
            <a:normAutofit/>
          </a:bodyPr>
          <a:lstStyle/>
          <a:p>
            <a:r>
              <a:rPr lang="en-US" dirty="0"/>
              <a:t>Income &amp; Excise Taxes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sz="quarter" idx="16"/>
          </p:nvPr>
        </p:nvSpPr>
        <p:spPr>
          <a:xfrm>
            <a:off x="594360" y="3279579"/>
            <a:ext cx="5044440" cy="2994415"/>
          </a:xfrm>
        </p:spPr>
        <p:txBody>
          <a:bodyPr>
            <a:normAutofit/>
          </a:bodyPr>
          <a:lstStyle/>
          <a:p>
            <a:pPr marL="342900" indent="-342900">
              <a:buFont typeface="Arial" panose="020B0604020202020204" pitchFamily="34" charset="0"/>
              <a:buChar char="•"/>
            </a:pPr>
            <a:r>
              <a:rPr lang="en-US" dirty="0"/>
              <a:t>Personal Income Tax</a:t>
            </a:r>
          </a:p>
          <a:p>
            <a:pPr marL="342900" indent="-342900">
              <a:buFont typeface="Arial" panose="020B0604020202020204" pitchFamily="34" charset="0"/>
              <a:buChar char="•"/>
            </a:pPr>
            <a:r>
              <a:rPr lang="en-US" dirty="0"/>
              <a:t>Corporation Excise Tax</a:t>
            </a:r>
          </a:p>
          <a:p>
            <a:pPr marL="342900" indent="-342900">
              <a:buFont typeface="Arial" panose="020B0604020202020204" pitchFamily="34" charset="0"/>
              <a:buChar char="•"/>
            </a:pPr>
            <a:r>
              <a:rPr lang="en-US" dirty="0"/>
              <a:t>Corporation Income Tax</a:t>
            </a:r>
          </a:p>
          <a:p>
            <a:pPr marL="342900" indent="-342900">
              <a:buFont typeface="Arial" panose="020B0604020202020204" pitchFamily="34" charset="0"/>
              <a:buChar char="•"/>
            </a:pPr>
            <a:r>
              <a:rPr lang="en-US" dirty="0"/>
              <a:t>Corporate Activity Tax</a:t>
            </a:r>
          </a:p>
        </p:txBody>
      </p:sp>
      <p:pic>
        <p:nvPicPr>
          <p:cNvPr id="8" name="Picture Placeholder 7">
            <a:extLst>
              <a:ext uri="{FF2B5EF4-FFF2-40B4-BE49-F238E27FC236}">
                <a16:creationId xmlns:a16="http://schemas.microsoft.com/office/drawing/2014/main" id="{F0F336FF-CB15-5CBE-D93B-798270034F97}"/>
              </a:ext>
            </a:extLst>
          </p:cNvPr>
          <p:cNvPicPr>
            <a:picLocks noGrp="1" noChangeAspect="1"/>
          </p:cNvPicPr>
          <p:nvPr>
            <p:ph type="pic" sz="quarter" idx="15"/>
          </p:nvPr>
        </p:nvPicPr>
        <p:blipFill>
          <a:blip r:embed="rId3"/>
          <a:srcRect r="8966"/>
          <a:stretch>
            <a:fillRect/>
          </a:stretch>
        </p:blipFill>
        <p:spPr>
          <a:xfrm>
            <a:off x="6096000" y="10"/>
            <a:ext cx="6118225" cy="6857990"/>
          </a:xfrm>
          <a:noFill/>
        </p:spPr>
      </p:pic>
    </p:spTree>
    <p:extLst>
      <p:ext uri="{BB962C8B-B14F-4D97-AF65-F5344CB8AC3E}">
        <p14:creationId xmlns:p14="http://schemas.microsoft.com/office/powerpoint/2010/main" val="144087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FC5F-E2F0-5FAD-4B5C-DAC08C16E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49C8D-6FFC-E269-BCAE-95F979C08881}"/>
              </a:ext>
            </a:extLst>
          </p:cNvPr>
          <p:cNvSpPr>
            <a:spLocks noGrp="1"/>
          </p:cNvSpPr>
          <p:nvPr>
            <p:ph type="title"/>
          </p:nvPr>
        </p:nvSpPr>
        <p:spPr>
          <a:xfrm>
            <a:off x="594360" y="278129"/>
            <a:ext cx="9778365" cy="1494596"/>
          </a:xfrm>
        </p:spPr>
        <p:txBody>
          <a:bodyPr/>
          <a:lstStyle/>
          <a:p>
            <a:r>
              <a:rPr lang="en-US" dirty="0"/>
              <a:t>Income Tax Extenders</a:t>
            </a:r>
          </a:p>
        </p:txBody>
      </p:sp>
      <p:sp>
        <p:nvSpPr>
          <p:cNvPr id="3" name="Content Placeholder 2">
            <a:extLst>
              <a:ext uri="{FF2B5EF4-FFF2-40B4-BE49-F238E27FC236}">
                <a16:creationId xmlns:a16="http://schemas.microsoft.com/office/drawing/2014/main" id="{9D6F637A-0642-BEDB-B797-61ACC512CD7B}"/>
              </a:ext>
            </a:extLst>
          </p:cNvPr>
          <p:cNvSpPr>
            <a:spLocks noGrp="1"/>
          </p:cNvSpPr>
          <p:nvPr>
            <p:ph sz="quarter" idx="15"/>
          </p:nvPr>
        </p:nvSpPr>
        <p:spPr>
          <a:xfrm>
            <a:off x="594360" y="2676525"/>
            <a:ext cx="4490827" cy="3597470"/>
          </a:xfrm>
        </p:spPr>
        <p:txBody>
          <a:bodyPr>
            <a:normAutofit fontScale="92500" lnSpcReduction="10000"/>
          </a:bodyPr>
          <a:lstStyle/>
          <a:p>
            <a:pPr lvl="1"/>
            <a:r>
              <a:rPr lang="en-US" dirty="0"/>
              <a:t>Earned income tax credit (ORS 315.266) extended to December 31, 2031. </a:t>
            </a:r>
          </a:p>
          <a:p>
            <a:pPr lvl="1"/>
            <a:r>
              <a:rPr lang="en-US" dirty="0"/>
              <a:t>The crop donation tax credit (ORS 315.156) extended to December 31, 2031.</a:t>
            </a:r>
          </a:p>
          <a:p>
            <a:pPr lvl="1"/>
            <a:r>
              <a:rPr lang="en-US" dirty="0"/>
              <a:t>Mobile home closure credit (ORS 316.090) extended to December 31, 2031</a:t>
            </a:r>
          </a:p>
          <a:p>
            <a:pPr lvl="1"/>
            <a:r>
              <a:rPr lang="en-US" dirty="0"/>
              <a:t>Corporation Excise Tax credit (ORS 317.097) expanded to lenders making mortgage loans to first-time homebuyers. </a:t>
            </a:r>
          </a:p>
          <a:p>
            <a:pPr lvl="1"/>
            <a:endParaRPr lang="en-US" dirty="0"/>
          </a:p>
          <a:p>
            <a:pPr lvl="1"/>
            <a:endParaRPr lang="en-US" dirty="0"/>
          </a:p>
        </p:txBody>
      </p:sp>
      <p:sp>
        <p:nvSpPr>
          <p:cNvPr id="4" name="Content Placeholder 3">
            <a:extLst>
              <a:ext uri="{FF2B5EF4-FFF2-40B4-BE49-F238E27FC236}">
                <a16:creationId xmlns:a16="http://schemas.microsoft.com/office/drawing/2014/main" id="{FDE8DC41-2182-4BCC-A40A-8876E66CFAD7}"/>
              </a:ext>
            </a:extLst>
          </p:cNvPr>
          <p:cNvSpPr>
            <a:spLocks noGrp="1"/>
          </p:cNvSpPr>
          <p:nvPr>
            <p:ph sz="quarter" idx="16"/>
          </p:nvPr>
        </p:nvSpPr>
        <p:spPr>
          <a:xfrm>
            <a:off x="5881898" y="2676525"/>
            <a:ext cx="4490827" cy="3597470"/>
          </a:xfrm>
        </p:spPr>
        <p:txBody>
          <a:bodyPr>
            <a:normAutofit fontScale="92500" lnSpcReduction="10000"/>
          </a:bodyPr>
          <a:lstStyle/>
          <a:p>
            <a:pPr lvl="1"/>
            <a:r>
              <a:rPr lang="en-US" dirty="0"/>
              <a:t>Tax credit for rural emergency medical services providers (ORS 315.622) increased to $1,000 and extended to December 31, 2029.</a:t>
            </a:r>
          </a:p>
          <a:p>
            <a:pPr lvl="1"/>
            <a:r>
              <a:rPr lang="en-US" dirty="0"/>
              <a:t>First time homebuyer savings account subtraction (ORS 316.798) extended to accounts opened by December 31, 2031. Oregon Laws 2025, chapter 562 (HB 2087).</a:t>
            </a:r>
          </a:p>
          <a:p>
            <a:pPr lvl="1"/>
            <a:r>
              <a:rPr lang="en-US" dirty="0"/>
              <a:t>Film production credit (ORS 315.514) increased to $20.6 million for fiscal year 2025-26, and $21.2 million in subsequent years.</a:t>
            </a:r>
          </a:p>
          <a:p>
            <a:pPr lvl="1"/>
            <a:endParaRPr lang="en-US" dirty="0"/>
          </a:p>
        </p:txBody>
      </p:sp>
    </p:spTree>
    <p:extLst>
      <p:ext uri="{BB962C8B-B14F-4D97-AF65-F5344CB8AC3E}">
        <p14:creationId xmlns:p14="http://schemas.microsoft.com/office/powerpoint/2010/main" val="397015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00F4-FC09-F67A-A34F-A734FC8BD88B}"/>
              </a:ext>
            </a:extLst>
          </p:cNvPr>
          <p:cNvSpPr>
            <a:spLocks noGrp="1"/>
          </p:cNvSpPr>
          <p:nvPr>
            <p:ph type="title"/>
          </p:nvPr>
        </p:nvSpPr>
        <p:spPr/>
        <p:txBody>
          <a:bodyPr/>
          <a:lstStyle/>
          <a:p>
            <a:r>
              <a:rPr lang="en-US" dirty="0"/>
              <a:t>Income Tax Cases	</a:t>
            </a:r>
          </a:p>
        </p:txBody>
      </p:sp>
      <p:sp>
        <p:nvSpPr>
          <p:cNvPr id="3" name="Content Placeholder 2">
            <a:extLst>
              <a:ext uri="{FF2B5EF4-FFF2-40B4-BE49-F238E27FC236}">
                <a16:creationId xmlns:a16="http://schemas.microsoft.com/office/drawing/2014/main" id="{062994B6-8EE7-B20A-0DEC-24CE74F60212}"/>
              </a:ext>
            </a:extLst>
          </p:cNvPr>
          <p:cNvSpPr>
            <a:spLocks noGrp="1"/>
          </p:cNvSpPr>
          <p:nvPr>
            <p:ph sz="quarter" idx="15"/>
          </p:nvPr>
        </p:nvSpPr>
        <p:spPr/>
        <p:txBody>
          <a:bodyPr/>
          <a:lstStyle/>
          <a:p>
            <a:pPr marL="342900" indent="-342900">
              <a:buFont typeface="Arial" panose="020B0604020202020204" pitchFamily="34" charset="0"/>
              <a:buChar char="•"/>
            </a:pPr>
            <a:r>
              <a:rPr lang="en-US" i="1" dirty="0"/>
              <a:t>Microsoft Corp. v. Dept. of Rev.</a:t>
            </a:r>
            <a:r>
              <a:rPr lang="en-US" dirty="0"/>
              <a:t>, TC 5413 (April 29, 2025) – TCJA deemed repatriated foreign income subpart F income. The Tax Court concluded that the repatriated amount should be included in the Oregon sales factor because the controlled foreign corporations and the parent were all engaged in a single unitary business (selling Microsoft software in the U.S. and abroad). </a:t>
            </a:r>
          </a:p>
        </p:txBody>
      </p:sp>
      <p:sp>
        <p:nvSpPr>
          <p:cNvPr id="4" name="Content Placeholder 3">
            <a:extLst>
              <a:ext uri="{FF2B5EF4-FFF2-40B4-BE49-F238E27FC236}">
                <a16:creationId xmlns:a16="http://schemas.microsoft.com/office/drawing/2014/main" id="{E4A65129-73BD-0024-349B-205B1794F542}"/>
              </a:ext>
            </a:extLst>
          </p:cNvPr>
          <p:cNvSpPr>
            <a:spLocks noGrp="1"/>
          </p:cNvSpPr>
          <p:nvPr>
            <p:ph sz="quarter" idx="16"/>
          </p:nvPr>
        </p:nvSpPr>
        <p:spPr/>
        <p:txBody>
          <a:bodyPr/>
          <a:lstStyle/>
          <a:p>
            <a:pPr marL="342900" indent="-342900">
              <a:buFont typeface="Arial" panose="020B0604020202020204" pitchFamily="34" charset="0"/>
              <a:buChar char="•"/>
            </a:pPr>
            <a:r>
              <a:rPr lang="en-US" i="1" dirty="0"/>
              <a:t>Chevron U.S.A. Inc. v. Dept. of Rev.</a:t>
            </a:r>
            <a:r>
              <a:rPr lang="en-US" dirty="0"/>
              <a:t>, TC 5461 (July 21, 2025) – Chevron wanted to include gross receipts from hedging transactions (oil and gas futures, options, and swap contracts) in its Oregon sales factor. The Tax Court concluded that the receipts from hedging transactions were should not be included in the </a:t>
            </a:r>
            <a:r>
              <a:rPr lang="en-US"/>
              <a:t>Oregon sales factor </a:t>
            </a:r>
            <a:r>
              <a:rPr lang="en-US" dirty="0"/>
              <a:t>because the gross receipts were separate from Chevron’s primary business activity.</a:t>
            </a:r>
          </a:p>
        </p:txBody>
      </p:sp>
    </p:spTree>
    <p:extLst>
      <p:ext uri="{BB962C8B-B14F-4D97-AF65-F5344CB8AC3E}">
        <p14:creationId xmlns:p14="http://schemas.microsoft.com/office/powerpoint/2010/main" val="3688538518"/>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1FFAC0-05A2-416A-B06C-C248395482C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{BE439B7E-9F75-4792-BDE9-855B50E97669}TFd3b75063-ff25-434d-b12c-efeaf07d16c3292f62b5_win32-75a75c970d8e</Template>
  <TotalTime>322</TotalTime>
  <Words>1059</Words>
  <Application>Microsoft Office PowerPoint</Application>
  <PresentationFormat>Widescreen</PresentationFormat>
  <Paragraphs>75</Paragraphs>
  <Slides>14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Franklin Gothic Book</vt:lpstr>
      <vt:lpstr>Franklin Gothic Demi</vt:lpstr>
      <vt:lpstr>Custom</vt:lpstr>
      <vt:lpstr>Oregon Tax Update</vt:lpstr>
      <vt:lpstr>2025 Regular Session</vt:lpstr>
      <vt:lpstr>State Taxes</vt:lpstr>
      <vt:lpstr>Property Taxes</vt:lpstr>
      <vt:lpstr>Property Tax Legislation</vt:lpstr>
      <vt:lpstr>Property Tax Cases</vt:lpstr>
      <vt:lpstr>Income &amp; Excise Taxes</vt:lpstr>
      <vt:lpstr>Income Tax Extenders</vt:lpstr>
      <vt:lpstr>Income Tax Cases </vt:lpstr>
      <vt:lpstr>Income Tax-Related</vt:lpstr>
      <vt:lpstr>Oregon Tax Court</vt:lpstr>
      <vt:lpstr>Employment &amp; Estate Tax Legislation</vt:lpstr>
      <vt:lpstr>Portland Area Income Taxes</vt:lpstr>
      <vt:lpstr>Developments in Local Income Taxes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Ishihara, Christopher H.</dc:creator>
  <cp:lastModifiedBy>Ishihara, Christopher H.</cp:lastModifiedBy>
  <cp:revision>1</cp:revision>
  <dcterms:created xsi:type="dcterms:W3CDTF">2025-09-11T23:53:33Z</dcterms:created>
  <dcterms:modified xsi:type="dcterms:W3CDTF">2025-09-23T14:50:57Z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