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2"/>
    <p:sldMasterId id="2147483775" r:id="rId3"/>
    <p:sldMasterId id="2147483787" r:id="rId4"/>
  </p:sldMasterIdLst>
  <p:notesMasterIdLst>
    <p:notesMasterId r:id="rId72"/>
  </p:notesMasterIdLst>
  <p:sldIdLst>
    <p:sldId id="688" r:id="rId5"/>
    <p:sldId id="571" r:id="rId6"/>
    <p:sldId id="609" r:id="rId7"/>
    <p:sldId id="747" r:id="rId8"/>
    <p:sldId id="768" r:id="rId9"/>
    <p:sldId id="769" r:id="rId10"/>
    <p:sldId id="719" r:id="rId11"/>
    <p:sldId id="279" r:id="rId12"/>
    <p:sldId id="321" r:id="rId13"/>
    <p:sldId id="734" r:id="rId14"/>
    <p:sldId id="735" r:id="rId15"/>
    <p:sldId id="736" r:id="rId16"/>
    <p:sldId id="737" r:id="rId17"/>
    <p:sldId id="738" r:id="rId18"/>
    <p:sldId id="739" r:id="rId19"/>
    <p:sldId id="772" r:id="rId20"/>
    <p:sldId id="740" r:id="rId21"/>
    <p:sldId id="741" r:id="rId22"/>
    <p:sldId id="742" r:id="rId23"/>
    <p:sldId id="750" r:id="rId24"/>
    <p:sldId id="751" r:id="rId25"/>
    <p:sldId id="752" r:id="rId26"/>
    <p:sldId id="753" r:id="rId27"/>
    <p:sldId id="756" r:id="rId28"/>
    <p:sldId id="771" r:id="rId29"/>
    <p:sldId id="748" r:id="rId30"/>
    <p:sldId id="575" r:id="rId31"/>
    <p:sldId id="692" r:id="rId32"/>
    <p:sldId id="691" r:id="rId33"/>
    <p:sldId id="577" r:id="rId34"/>
    <p:sldId id="690" r:id="rId35"/>
    <p:sldId id="619" r:id="rId36"/>
    <p:sldId id="465" r:id="rId37"/>
    <p:sldId id="709" r:id="rId38"/>
    <p:sldId id="608" r:id="rId39"/>
    <p:sldId id="773" r:id="rId40"/>
    <p:sldId id="758" r:id="rId41"/>
    <p:sldId id="725" r:id="rId42"/>
    <p:sldId id="723" r:id="rId43"/>
    <p:sldId id="717" r:id="rId44"/>
    <p:sldId id="603" r:id="rId45"/>
    <p:sldId id="604" r:id="rId46"/>
    <p:sldId id="666" r:id="rId47"/>
    <p:sldId id="759" r:id="rId48"/>
    <p:sldId id="763" r:id="rId49"/>
    <p:sldId id="764" r:id="rId50"/>
    <p:sldId id="765" r:id="rId51"/>
    <p:sldId id="766" r:id="rId52"/>
    <p:sldId id="767" r:id="rId53"/>
    <p:sldId id="760" r:id="rId54"/>
    <p:sldId id="761" r:id="rId55"/>
    <p:sldId id="770" r:id="rId56"/>
    <p:sldId id="560" r:id="rId57"/>
    <p:sldId id="258" r:id="rId58"/>
    <p:sldId id="743" r:id="rId59"/>
    <p:sldId id="744" r:id="rId60"/>
    <p:sldId id="745" r:id="rId61"/>
    <p:sldId id="746" r:id="rId62"/>
    <p:sldId id="754" r:id="rId63"/>
    <p:sldId id="755" r:id="rId64"/>
    <p:sldId id="757" r:id="rId65"/>
    <p:sldId id="731" r:id="rId66"/>
    <p:sldId id="732" r:id="rId67"/>
    <p:sldId id="733" r:id="rId68"/>
    <p:sldId id="615" r:id="rId69"/>
    <p:sldId id="616" r:id="rId70"/>
    <p:sldId id="61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73AD118-FB73-83A7-BB74-8484A287F7F7}" name="Black, Jenni" initials="JB" userId="S::jblack1@citrincooperman.com::50cb5cfc-e64a-498e-9ec3-5e454abfcd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89" autoAdjust="0"/>
  </p:normalViewPr>
  <p:slideViewPr>
    <p:cSldViewPr snapToGrid="0">
      <p:cViewPr varScale="1">
        <p:scale>
          <a:sx n="97" d="100"/>
          <a:sy n="97" d="100"/>
        </p:scale>
        <p:origin x="10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1.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 Jenni" userId="50cb5cfc-e64a-498e-9ec3-5e454abfcd94" providerId="ADAL" clId="{F86D278D-BECD-4707-869F-6ED8D0FF9D88}"/>
    <pc:docChg chg="undo custSel addSld delSld modSld sldOrd addMainMaster delMainMaster modMainMaster">
      <pc:chgData name="Black, Jenni" userId="50cb5cfc-e64a-498e-9ec3-5e454abfcd94" providerId="ADAL" clId="{F86D278D-BECD-4707-869F-6ED8D0FF9D88}" dt="2026-06-09T12:22:04.078" v="3997" actId="20577"/>
      <pc:docMkLst>
        <pc:docMk/>
      </pc:docMkLst>
      <pc:sldChg chg="modSp mod modClrScheme chgLayout">
        <pc:chgData name="Black, Jenni" userId="50cb5cfc-e64a-498e-9ec3-5e454abfcd94" providerId="ADAL" clId="{F86D278D-BECD-4707-869F-6ED8D0FF9D88}" dt="2026-06-09T12:22:04.078" v="3997" actId="20577"/>
        <pc:sldMkLst>
          <pc:docMk/>
          <pc:sldMk cId="2476553026" sldId="688"/>
        </pc:sldMkLst>
        <pc:spChg chg="mod ord">
          <ac:chgData name="Black, Jenni" userId="50cb5cfc-e64a-498e-9ec3-5e454abfcd94" providerId="ADAL" clId="{F86D278D-BECD-4707-869F-6ED8D0FF9D88}" dt="2026-06-09T12:22:04.078" v="3997" actId="20577"/>
          <ac:spMkLst>
            <pc:docMk/>
            <pc:sldMk cId="2476553026" sldId="688"/>
            <ac:spMk id="5" creationId="{BE505BC5-EF4F-6067-86F2-5AB82EAD24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CD702-EDD6-4FC0-829E-7347ABDF55A2}"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AEF2F-FAAC-45B5-9CAA-C1AEEFA7137E}" type="slidenum">
              <a:rPr lang="en-US" smtClean="0"/>
              <a:t>‹#›</a:t>
            </a:fld>
            <a:endParaRPr lang="en-US"/>
          </a:p>
        </p:txBody>
      </p:sp>
    </p:spTree>
    <p:extLst>
      <p:ext uri="{BB962C8B-B14F-4D97-AF65-F5344CB8AC3E}">
        <p14:creationId xmlns:p14="http://schemas.microsoft.com/office/powerpoint/2010/main" val="29872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63029B3-10D3-46CB-9913-CA1D563E00B7}"/>
              </a:ext>
            </a:extLst>
          </p:cNvPr>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42F0BB7-AFC2-4B2F-A5DD-6D0C662B6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Footer Placeholder 3">
            <a:extLst>
              <a:ext uri="{FF2B5EF4-FFF2-40B4-BE49-F238E27FC236}">
                <a16:creationId xmlns:a16="http://schemas.microsoft.com/office/drawing/2014/main" id="{9FA7189F-8880-4440-A89D-AF5A07808D58}"/>
              </a:ext>
            </a:extLst>
          </p:cNvPr>
          <p:cNvSpPr>
            <a:spLocks noGrp="1"/>
          </p:cNvSpPr>
          <p:nvPr>
            <p:ph type="ftr" sz="quarter" idx="4"/>
          </p:nvPr>
        </p:nvSpPr>
        <p:spPr/>
        <p:txBody>
          <a:bodyPr/>
          <a:lstStyle/>
          <a:p>
            <a:pPr>
              <a:defRPr/>
            </a:pPr>
            <a:endParaRPr lang="en-US"/>
          </a:p>
        </p:txBody>
      </p:sp>
      <p:sp>
        <p:nvSpPr>
          <p:cNvPr id="27653" name="Slide Number Placeholder 4">
            <a:extLst>
              <a:ext uri="{FF2B5EF4-FFF2-40B4-BE49-F238E27FC236}">
                <a16:creationId xmlns:a16="http://schemas.microsoft.com/office/drawing/2014/main" id="{AF57771D-405E-434E-BCFF-2FAE16063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BD56B3-E005-4B92-AD52-E54145881BD0}" type="slidenum">
              <a:rPr lang="en-US" altLang="en-US" smtClean="0"/>
              <a:t>33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lang="en-US" sz="1600" kern="1200" dirty="0">
                <a:solidFill>
                  <a:schemeClr val="tx1">
                    <a:tint val="75000"/>
                  </a:schemeClr>
                </a:solidFill>
                <a:latin typeface="+mn-lt"/>
                <a:ea typeface="+mn-ea"/>
                <a:cs typeface="+mn-cs"/>
              </a:defRPr>
            </a:lvl1pPr>
          </a:lstStyle>
          <a:p>
            <a:endParaRPr lang="en-US"/>
          </a:p>
        </p:txBody>
      </p:sp>
      <p:sp>
        <p:nvSpPr>
          <p:cNvPr id="4" name="Slide Number Placeholder 3"/>
          <p:cNvSpPr>
            <a:spLocks noGrp="1"/>
          </p:cNvSpPr>
          <p:nvPr>
            <p:ph type="sldNum" sz="quarter" idx="11"/>
          </p:nvPr>
        </p:nvSpPr>
        <p:spPr/>
        <p:txBody>
          <a:bodyPr vert="horz" lIns="91440" tIns="45720" rIns="0" bIns="45720" rtlCol="0" anchor="ctr"/>
          <a:lstStyle>
            <a:lvl1pPr>
              <a:defRPr lang="en-US" smtClean="0"/>
            </a:lvl1pPr>
          </a:lstStyle>
          <a:p>
            <a:fld id="{0B99CFF1-78AD-4CF8-B333-0C6EE400E1B4}" type="slidenum">
              <a:rPr lang="en-US" smtClean="0"/>
              <a:t>‹#›</a:t>
            </a:fld>
            <a:endParaRPr lang="en-US"/>
          </a:p>
        </p:txBody>
      </p:sp>
      <p:cxnSp>
        <p:nvCxnSpPr>
          <p:cNvPr id="10"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1"/>
          <p:cNvSpPr>
            <a:spLocks noGrp="1"/>
          </p:cNvSpPr>
          <p:nvPr>
            <p:ph idx="1"/>
          </p:nvPr>
        </p:nvSpPr>
        <p:spPr>
          <a:xfrm>
            <a:off x="609600" y="1295400"/>
            <a:ext cx="109728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pic>
        <p:nvPicPr>
          <p:cNvPr id="8"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0" y="6499061"/>
            <a:ext cx="1788160" cy="181140"/>
          </a:xfrm>
          <a:prstGeom prst="rect">
            <a:avLst/>
          </a:prstGeom>
        </p:spPr>
      </p:pic>
    </p:spTree>
    <p:extLst>
      <p:ext uri="{BB962C8B-B14F-4D97-AF65-F5344CB8AC3E}">
        <p14:creationId xmlns:p14="http://schemas.microsoft.com/office/powerpoint/2010/main" val="38047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F35A-964A-0CCA-FA8A-F2FCB91B423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4838A53-F08E-5D82-BD78-9F1D123CE5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737B97-AEBF-D387-4A95-0B5BA79FC1CF}"/>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38449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A23A-1769-AE39-0174-3A9C5D54E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DA519-1C3B-615D-2974-D3B5EFD62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91CD4-5F12-C8DB-10D3-0B8D7E91C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E03F1-C123-F87B-EC77-0802AC099D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35EC7DD-4979-992C-5FAD-BDC2867AA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ED77C-9BB0-C989-4695-3D178087F168}"/>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182960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BDBF-239D-8CB3-03C4-F3A2CAE5F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37DAE1-98E4-88BD-8BCA-FA2883FDA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D050E9-2120-D61A-3EFA-FAAF133B3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453B2-5187-5A03-0996-20C624A136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9A2F60-087E-A890-CB24-55E49A844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64181-FA14-164D-1588-FF66230DFC00}"/>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190947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B021-217F-1E9A-DAD2-3BDB9FD06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AC8F9-66B4-3A4B-829B-77F383E9F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9180B-20FE-82E6-1F9A-DCFE47FFF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4BF628-4A5D-C23F-FD18-A1B75FD29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0407C-D80B-4D32-825E-D6ECFFC7A011}"/>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4120511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3E0FF-3598-C139-931F-F0189F8E2E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27F0AF-458D-46E2-7901-38DD96A42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7C335-3265-1491-7739-26AD69F88E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19FAD4-F06A-DA73-20C9-18EFBE41A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766E3-B402-F904-5911-4332566A5D2B}"/>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186013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CF781-BC47-64A3-A64A-A74182A93D24}"/>
              </a:ext>
            </a:extLst>
          </p:cNvPr>
          <p:cNvSpPr txBox="1">
            <a:spLocks/>
          </p:cNvSpPr>
          <p:nvPr/>
        </p:nvSpPr>
        <p:spPr>
          <a:xfrm>
            <a:off x="0" y="2668883"/>
            <a:ext cx="12191999" cy="148898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b="1" spc="20" dirty="0">
                <a:solidFill>
                  <a:srgbClr val="FF0000"/>
                </a:solidFill>
                <a:latin typeface="Garamond" panose="02020404030301010803" pitchFamily="18" charset="0"/>
              </a:rPr>
              <a:t>Do not edit this template in Teams.</a:t>
            </a:r>
          </a:p>
          <a:p>
            <a:pPr algn="ctr">
              <a:lnSpc>
                <a:spcPct val="150000"/>
              </a:lnSpc>
            </a:pPr>
            <a:r>
              <a:rPr lang="en-US" sz="2400" b="1" spc="20" dirty="0">
                <a:solidFill>
                  <a:srgbClr val="FF0000"/>
                </a:solidFill>
                <a:latin typeface="Garamond" panose="02020404030301010803" pitchFamily="18" charset="0"/>
              </a:rPr>
              <a:t>Download a copy first and edit from there.</a:t>
            </a:r>
            <a:endParaRPr lang="en-US" sz="2400" spc="2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152885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151133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711614"/>
            <a:ext cx="12192000" cy="4127211"/>
          </a:xfrm>
          <a:prstGeom prst="rect">
            <a:avLst/>
          </a:prstGeom>
        </p:spPr>
        <p:txBody>
          <a:bodyPr/>
          <a:lstStyle/>
          <a:p>
            <a:r>
              <a:rPr lang="en-US"/>
              <a:t>Click icon to add picture</a:t>
            </a:r>
            <a:endParaRPr lang="id-ID" dirty="0"/>
          </a:p>
        </p:txBody>
      </p:sp>
    </p:spTree>
    <p:extLst>
      <p:ext uri="{BB962C8B-B14F-4D97-AF65-F5344CB8AC3E}">
        <p14:creationId xmlns:p14="http://schemas.microsoft.com/office/powerpoint/2010/main" val="3615889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68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39000" y="0"/>
            <a:ext cx="4953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248024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 2-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lang="en-US" sz="1600" kern="1200" dirty="0">
                <a:solidFill>
                  <a:schemeClr val="tx1">
                    <a:tint val="75000"/>
                  </a:schemeClr>
                </a:solidFill>
                <a:latin typeface="+mn-lt"/>
                <a:ea typeface="+mn-ea"/>
                <a:cs typeface="+mn-cs"/>
              </a:defRPr>
            </a:lvl1pPr>
          </a:lstStyle>
          <a:p>
            <a:endParaRPr lang="en-US"/>
          </a:p>
        </p:txBody>
      </p:sp>
      <p:sp>
        <p:nvSpPr>
          <p:cNvPr id="4" name="Slide Number Placeholder 3"/>
          <p:cNvSpPr>
            <a:spLocks noGrp="1"/>
          </p:cNvSpPr>
          <p:nvPr>
            <p:ph type="sldNum" sz="quarter" idx="11"/>
          </p:nvPr>
        </p:nvSpPr>
        <p:spPr/>
        <p:txBody>
          <a:bodyPr vert="horz" lIns="91440" tIns="45720" rIns="0" bIns="45720" rtlCol="0" anchor="ctr"/>
          <a:lstStyle>
            <a:lvl1pPr>
              <a:defRPr lang="en-US" smtClean="0"/>
            </a:lvl1pPr>
          </a:lstStyle>
          <a:p>
            <a:fld id="{0B99CFF1-78AD-4CF8-B333-0C6EE400E1B4}" type="slidenum">
              <a:rPr lang="en-US" smtClean="0"/>
              <a:t>‹#›</a:t>
            </a:fld>
            <a:endParaRPr lang="en-US"/>
          </a:p>
        </p:txBody>
      </p:sp>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idx="1"/>
          </p:nvPr>
        </p:nvSpPr>
        <p:spPr>
          <a:xfrm>
            <a:off x="609600" y="1295400"/>
            <a:ext cx="53848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sp>
        <p:nvSpPr>
          <p:cNvPr id="8" name="Text Placeholder 2"/>
          <p:cNvSpPr>
            <a:spLocks noGrp="1"/>
          </p:cNvSpPr>
          <p:nvPr>
            <p:ph idx="17"/>
          </p:nvPr>
        </p:nvSpPr>
        <p:spPr>
          <a:xfrm>
            <a:off x="6197600" y="1295400"/>
            <a:ext cx="53848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pic>
        <p:nvPicPr>
          <p:cNvPr id="9"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0" y="6499061"/>
            <a:ext cx="1788160" cy="181140"/>
          </a:xfrm>
          <a:prstGeom prst="rect">
            <a:avLst/>
          </a:prstGeom>
        </p:spPr>
      </p:pic>
    </p:spTree>
    <p:extLst>
      <p:ext uri="{BB962C8B-B14F-4D97-AF65-F5344CB8AC3E}">
        <p14:creationId xmlns:p14="http://schemas.microsoft.com/office/powerpoint/2010/main" val="817189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790700"/>
            <a:ext cx="6572250" cy="363855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316800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12192000" cy="474345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1949351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7" name="Google Shape;26;p3">
            <a:extLst>
              <a:ext uri="{FF2B5EF4-FFF2-40B4-BE49-F238E27FC236}">
                <a16:creationId xmlns:a16="http://schemas.microsoft.com/office/drawing/2014/main" id="{0426F629-C1A8-F5A9-A433-CFC962C8A874}"/>
              </a:ext>
            </a:extLst>
          </p:cNvPr>
          <p:cNvSpPr/>
          <p:nvPr/>
        </p:nvSpPr>
        <p:spPr>
          <a:xfrm>
            <a:off x="0" y="-680"/>
            <a:ext cx="647700" cy="6858680"/>
          </a:xfrm>
          <a:prstGeom prst="rect">
            <a:avLst/>
          </a:prstGeom>
          <a:gradFill>
            <a:gsLst>
              <a:gs pos="0">
                <a:srgbClr val="0B2032"/>
              </a:gs>
              <a:gs pos="100000">
                <a:srgbClr val="12121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7DFC4E02-2593-74F8-31B4-E5AF8DAA7BB7}"/>
              </a:ext>
            </a:extLst>
          </p:cNvPr>
          <p:cNvSpPr>
            <a:spLocks noGrp="1"/>
          </p:cNvSpPr>
          <p:nvPr>
            <p:ph type="title"/>
          </p:nvPr>
        </p:nvSpPr>
        <p:spPr>
          <a:xfrm>
            <a:off x="1177414" y="365125"/>
            <a:ext cx="10515600" cy="1325563"/>
          </a:xfrm>
        </p:spPr>
        <p:txBody>
          <a:bodyPr/>
          <a:lstStyle>
            <a:lvl1pPr>
              <a:defRPr b="0" i="0">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6E4C1D-A1AB-E110-9BC0-A21F64FEBA3C}"/>
              </a:ext>
            </a:extLst>
          </p:cNvPr>
          <p:cNvSpPr>
            <a:spLocks noGrp="1"/>
          </p:cNvSpPr>
          <p:nvPr>
            <p:ph sz="half" idx="1"/>
          </p:nvPr>
        </p:nvSpPr>
        <p:spPr>
          <a:xfrm>
            <a:off x="1177414"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2DD847-4E3C-26A0-FA1D-A58A59352D99}"/>
              </a:ext>
            </a:extLst>
          </p:cNvPr>
          <p:cNvSpPr>
            <a:spLocks noGrp="1"/>
          </p:cNvSpPr>
          <p:nvPr>
            <p:ph sz="half" idx="2"/>
          </p:nvPr>
        </p:nvSpPr>
        <p:spPr>
          <a:xfrm>
            <a:off x="6511414"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Shape, arrow&#10;&#10;Description automatically generated">
            <a:extLst>
              <a:ext uri="{FF2B5EF4-FFF2-40B4-BE49-F238E27FC236}">
                <a16:creationId xmlns:a16="http://schemas.microsoft.com/office/drawing/2014/main" id="{37295B0B-27B6-C39C-368C-0AC3B9EC96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86" y="303446"/>
            <a:ext cx="411728" cy="292411"/>
          </a:xfrm>
          <a:prstGeom prst="rect">
            <a:avLst/>
          </a:prstGeom>
        </p:spPr>
      </p:pic>
      <p:pic>
        <p:nvPicPr>
          <p:cNvPr id="16" name="Picture 15">
            <a:extLst>
              <a:ext uri="{FF2B5EF4-FFF2-40B4-BE49-F238E27FC236}">
                <a16:creationId xmlns:a16="http://schemas.microsoft.com/office/drawing/2014/main" id="{8DA732A0-55B7-8DA6-C0C7-751B50299B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657293" y="3195330"/>
            <a:ext cx="1940938" cy="520648"/>
          </a:xfrm>
          <a:prstGeom prst="rect">
            <a:avLst/>
          </a:prstGeom>
        </p:spPr>
      </p:pic>
      <p:cxnSp>
        <p:nvCxnSpPr>
          <p:cNvPr id="5" name="Straight Connector 4">
            <a:extLst>
              <a:ext uri="{FF2B5EF4-FFF2-40B4-BE49-F238E27FC236}">
                <a16:creationId xmlns:a16="http://schemas.microsoft.com/office/drawing/2014/main" id="{224A5DAF-E1A1-3233-F5D2-73BFB55A602E}"/>
              </a:ext>
            </a:extLst>
          </p:cNvPr>
          <p:cNvCxnSpPr/>
          <p:nvPr/>
        </p:nvCxnSpPr>
        <p:spPr>
          <a:xfrm>
            <a:off x="1354920" y="1450042"/>
            <a:ext cx="4659086" cy="0"/>
          </a:xfrm>
          <a:prstGeom prst="line">
            <a:avLst/>
          </a:prstGeom>
          <a:ln>
            <a:solidFill>
              <a:srgbClr val="30C3E5"/>
            </a:solidFill>
          </a:ln>
        </p:spPr>
        <p:style>
          <a:lnRef idx="3">
            <a:schemeClr val="accent1"/>
          </a:lnRef>
          <a:fillRef idx="0">
            <a:schemeClr val="accent1"/>
          </a:fillRef>
          <a:effectRef idx="2">
            <a:schemeClr val="accent1"/>
          </a:effectRef>
          <a:fontRef idx="minor">
            <a:schemeClr val="tx1"/>
          </a:fontRef>
        </p:style>
      </p:cxnSp>
      <p:sp>
        <p:nvSpPr>
          <p:cNvPr id="6" name="Text Placeholder 5">
            <a:extLst>
              <a:ext uri="{FF2B5EF4-FFF2-40B4-BE49-F238E27FC236}">
                <a16:creationId xmlns:a16="http://schemas.microsoft.com/office/drawing/2014/main" id="{3F5DF2A2-EE48-9C14-14E8-16C9AB5DBFC0}"/>
              </a:ext>
            </a:extLst>
          </p:cNvPr>
          <p:cNvSpPr>
            <a:spLocks noGrp="1"/>
          </p:cNvSpPr>
          <p:nvPr>
            <p:ph type="body" sz="quarter" idx="10" hasCustomPrompt="1"/>
          </p:nvPr>
        </p:nvSpPr>
        <p:spPr>
          <a:xfrm>
            <a:off x="117987" y="6470374"/>
            <a:ext cx="411728" cy="387626"/>
          </a:xfrm>
        </p:spPr>
        <p:txBody>
          <a:bodyPr>
            <a:noAutofit/>
          </a:bodyPr>
          <a:lstStyle>
            <a:lvl1pPr marL="0" indent="0" algn="ctr">
              <a:buNone/>
              <a:defRPr sz="1000" b="0" i="0">
                <a:solidFill>
                  <a:schemeClr val="bg1"/>
                </a:solidFill>
                <a:latin typeface="Arial" panose="020B0604020202020204" pitchFamily="34" charset="0"/>
                <a:cs typeface="Arial" panose="020B0604020202020204" pitchFamily="34" charset="0"/>
              </a:defRPr>
            </a:lvl1pPr>
            <a:lvl2pPr marL="457200" indent="0">
              <a:buNone/>
              <a:defRPr sz="1200" b="0" i="0">
                <a:latin typeface="Arial" panose="020B0604020202020204" pitchFamily="34" charset="0"/>
                <a:cs typeface="Arial" panose="020B0604020202020204" pitchFamily="34" charset="0"/>
              </a:defRPr>
            </a:lvl2pPr>
            <a:lvl3pPr marL="914400" indent="0">
              <a:buNone/>
              <a:defRPr sz="1200" b="0" i="0">
                <a:latin typeface="Arial" panose="020B0604020202020204" pitchFamily="34" charset="0"/>
                <a:cs typeface="Arial" panose="020B0604020202020204" pitchFamily="34" charset="0"/>
              </a:defRPr>
            </a:lvl3pPr>
            <a:lvl4pPr marL="1371600" indent="0">
              <a:buNone/>
              <a:defRPr sz="1200" b="0" i="0">
                <a:latin typeface="Arial" panose="020B0604020202020204" pitchFamily="34" charset="0"/>
                <a:cs typeface="Arial" panose="020B0604020202020204" pitchFamily="34" charset="0"/>
              </a:defRPr>
            </a:lvl4pPr>
            <a:lvl5pPr marL="1828800" indent="0">
              <a:buNone/>
              <a:defRPr sz="1200" b="0" i="0">
                <a:latin typeface="Arial" panose="020B0604020202020204" pitchFamily="34" charset="0"/>
                <a:cs typeface="Arial" panose="020B0604020202020204" pitchFamily="34" charset="0"/>
              </a:defRPr>
            </a:lvl5pPr>
          </a:lstStyle>
          <a:p>
            <a:pPr lvl="0"/>
            <a:fld id="{F06BD9BB-1D6E-0344-A33F-A30B6A668510}" type="slidenum">
              <a:rPr lang="en-US" smtClean="0"/>
              <a:t>‹#›</a:t>
            </a:fld>
            <a:endParaRPr lang="en-US" dirty="0"/>
          </a:p>
        </p:txBody>
      </p:sp>
    </p:spTree>
    <p:extLst>
      <p:ext uri="{BB962C8B-B14F-4D97-AF65-F5344CB8AC3E}">
        <p14:creationId xmlns:p14="http://schemas.microsoft.com/office/powerpoint/2010/main" val="3835520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7" name="Google Shape;26;p3">
            <a:extLst>
              <a:ext uri="{FF2B5EF4-FFF2-40B4-BE49-F238E27FC236}">
                <a16:creationId xmlns:a16="http://schemas.microsoft.com/office/drawing/2014/main" id="{0426F629-C1A8-F5A9-A433-CFC962C8A874}"/>
              </a:ext>
            </a:extLst>
          </p:cNvPr>
          <p:cNvSpPr/>
          <p:nvPr/>
        </p:nvSpPr>
        <p:spPr>
          <a:xfrm>
            <a:off x="0" y="-680"/>
            <a:ext cx="647700" cy="6858680"/>
          </a:xfrm>
          <a:prstGeom prst="rect">
            <a:avLst/>
          </a:prstGeom>
          <a:gradFill>
            <a:gsLst>
              <a:gs pos="0">
                <a:srgbClr val="0B2032"/>
              </a:gs>
              <a:gs pos="100000">
                <a:srgbClr val="12121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7DFC4E02-2593-74F8-31B4-E5AF8DAA7BB7}"/>
              </a:ext>
            </a:extLst>
          </p:cNvPr>
          <p:cNvSpPr>
            <a:spLocks noGrp="1"/>
          </p:cNvSpPr>
          <p:nvPr>
            <p:ph type="title"/>
          </p:nvPr>
        </p:nvSpPr>
        <p:spPr>
          <a:xfrm>
            <a:off x="1177414" y="365125"/>
            <a:ext cx="10515600" cy="1325563"/>
          </a:xfrm>
        </p:spPr>
        <p:txBody>
          <a:bodyPr/>
          <a:lstStyle>
            <a:lvl1pPr>
              <a:defRPr b="0" i="0">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6E4C1D-A1AB-E110-9BC0-A21F64FEBA3C}"/>
              </a:ext>
            </a:extLst>
          </p:cNvPr>
          <p:cNvSpPr>
            <a:spLocks noGrp="1"/>
          </p:cNvSpPr>
          <p:nvPr>
            <p:ph sz="half" idx="1"/>
          </p:nvPr>
        </p:nvSpPr>
        <p:spPr>
          <a:xfrm>
            <a:off x="1177413" y="1825625"/>
            <a:ext cx="10515599"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Shape, arrow&#10;&#10;Description automatically generated">
            <a:extLst>
              <a:ext uri="{FF2B5EF4-FFF2-40B4-BE49-F238E27FC236}">
                <a16:creationId xmlns:a16="http://schemas.microsoft.com/office/drawing/2014/main" id="{37295B0B-27B6-C39C-368C-0AC3B9EC96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86" y="303446"/>
            <a:ext cx="411728" cy="292411"/>
          </a:xfrm>
          <a:prstGeom prst="rect">
            <a:avLst/>
          </a:prstGeom>
        </p:spPr>
      </p:pic>
      <p:pic>
        <p:nvPicPr>
          <p:cNvPr id="16" name="Picture 15">
            <a:extLst>
              <a:ext uri="{FF2B5EF4-FFF2-40B4-BE49-F238E27FC236}">
                <a16:creationId xmlns:a16="http://schemas.microsoft.com/office/drawing/2014/main" id="{8DA732A0-55B7-8DA6-C0C7-751B50299B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657293" y="3195330"/>
            <a:ext cx="1940938" cy="520648"/>
          </a:xfrm>
          <a:prstGeom prst="rect">
            <a:avLst/>
          </a:prstGeom>
        </p:spPr>
      </p:pic>
      <p:cxnSp>
        <p:nvCxnSpPr>
          <p:cNvPr id="5" name="Straight Connector 4">
            <a:extLst>
              <a:ext uri="{FF2B5EF4-FFF2-40B4-BE49-F238E27FC236}">
                <a16:creationId xmlns:a16="http://schemas.microsoft.com/office/drawing/2014/main" id="{224A5DAF-E1A1-3233-F5D2-73BFB55A602E}"/>
              </a:ext>
            </a:extLst>
          </p:cNvPr>
          <p:cNvCxnSpPr/>
          <p:nvPr/>
        </p:nvCxnSpPr>
        <p:spPr>
          <a:xfrm>
            <a:off x="1354920" y="1450042"/>
            <a:ext cx="4659086" cy="0"/>
          </a:xfrm>
          <a:prstGeom prst="line">
            <a:avLst/>
          </a:prstGeom>
          <a:ln>
            <a:solidFill>
              <a:srgbClr val="30C3E5"/>
            </a:solidFill>
          </a:ln>
        </p:spPr>
        <p:style>
          <a:lnRef idx="3">
            <a:schemeClr val="accent1"/>
          </a:lnRef>
          <a:fillRef idx="0">
            <a:schemeClr val="accent1"/>
          </a:fillRef>
          <a:effectRef idx="2">
            <a:schemeClr val="accent1"/>
          </a:effectRef>
          <a:fontRef idx="minor">
            <a:schemeClr val="tx1"/>
          </a:fontRef>
        </p:style>
      </p:cxnSp>
      <p:sp>
        <p:nvSpPr>
          <p:cNvPr id="6" name="Text Placeholder 5">
            <a:extLst>
              <a:ext uri="{FF2B5EF4-FFF2-40B4-BE49-F238E27FC236}">
                <a16:creationId xmlns:a16="http://schemas.microsoft.com/office/drawing/2014/main" id="{3F5DF2A2-EE48-9C14-14E8-16C9AB5DBFC0}"/>
              </a:ext>
            </a:extLst>
          </p:cNvPr>
          <p:cNvSpPr>
            <a:spLocks noGrp="1"/>
          </p:cNvSpPr>
          <p:nvPr>
            <p:ph type="body" sz="quarter" idx="10" hasCustomPrompt="1"/>
          </p:nvPr>
        </p:nvSpPr>
        <p:spPr>
          <a:xfrm>
            <a:off x="117987" y="6470374"/>
            <a:ext cx="411728" cy="387626"/>
          </a:xfrm>
        </p:spPr>
        <p:txBody>
          <a:bodyPr>
            <a:noAutofit/>
          </a:bodyPr>
          <a:lstStyle>
            <a:lvl1pPr marL="0" indent="0" algn="ctr">
              <a:buNone/>
              <a:defRPr sz="1000" b="0" i="0">
                <a:solidFill>
                  <a:schemeClr val="bg1"/>
                </a:solidFill>
                <a:latin typeface="Arial" panose="020B0604020202020204" pitchFamily="34" charset="0"/>
                <a:cs typeface="Arial" panose="020B0604020202020204" pitchFamily="34" charset="0"/>
              </a:defRPr>
            </a:lvl1pPr>
            <a:lvl2pPr marL="457200" indent="0">
              <a:buNone/>
              <a:defRPr sz="1200" b="0" i="0">
                <a:latin typeface="Arial" panose="020B0604020202020204" pitchFamily="34" charset="0"/>
                <a:cs typeface="Arial" panose="020B0604020202020204" pitchFamily="34" charset="0"/>
              </a:defRPr>
            </a:lvl2pPr>
            <a:lvl3pPr marL="914400" indent="0">
              <a:buNone/>
              <a:defRPr sz="1200" b="0" i="0">
                <a:latin typeface="Arial" panose="020B0604020202020204" pitchFamily="34" charset="0"/>
                <a:cs typeface="Arial" panose="020B0604020202020204" pitchFamily="34" charset="0"/>
              </a:defRPr>
            </a:lvl3pPr>
            <a:lvl4pPr marL="1371600" indent="0">
              <a:buNone/>
              <a:defRPr sz="1200" b="0" i="0">
                <a:latin typeface="Arial" panose="020B0604020202020204" pitchFamily="34" charset="0"/>
                <a:cs typeface="Arial" panose="020B0604020202020204" pitchFamily="34" charset="0"/>
              </a:defRPr>
            </a:lvl4pPr>
            <a:lvl5pPr marL="1828800" indent="0">
              <a:buNone/>
              <a:defRPr sz="1200" b="0" i="0">
                <a:latin typeface="Arial" panose="020B0604020202020204" pitchFamily="34" charset="0"/>
                <a:cs typeface="Arial" panose="020B0604020202020204" pitchFamily="34" charset="0"/>
              </a:defRPr>
            </a:lvl5pPr>
          </a:lstStyle>
          <a:p>
            <a:pPr lvl="0"/>
            <a:fld id="{F06BD9BB-1D6E-0344-A33F-A30B6A668510}" type="slidenum">
              <a:rPr lang="en-US" smtClean="0"/>
              <a:t>‹#›</a:t>
            </a:fld>
            <a:endParaRPr lang="en-US" dirty="0"/>
          </a:p>
        </p:txBody>
      </p:sp>
    </p:spTree>
    <p:extLst>
      <p:ext uri="{BB962C8B-B14F-4D97-AF65-F5344CB8AC3E}">
        <p14:creationId xmlns:p14="http://schemas.microsoft.com/office/powerpoint/2010/main" val="45693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6" name="Google Shape;26;p3">
            <a:extLst>
              <a:ext uri="{FF2B5EF4-FFF2-40B4-BE49-F238E27FC236}">
                <a16:creationId xmlns:a16="http://schemas.microsoft.com/office/drawing/2014/main" id="{BF0F592E-B439-0F8C-5FA5-BF9206C90846}"/>
              </a:ext>
            </a:extLst>
          </p:cNvPr>
          <p:cNvSpPr/>
          <p:nvPr/>
        </p:nvSpPr>
        <p:spPr>
          <a:xfrm>
            <a:off x="0" y="0"/>
            <a:ext cx="647700" cy="6858680"/>
          </a:xfrm>
          <a:prstGeom prst="rect">
            <a:avLst/>
          </a:prstGeom>
          <a:gradFill>
            <a:gsLst>
              <a:gs pos="0">
                <a:srgbClr val="003A4F"/>
              </a:gs>
              <a:gs pos="100000">
                <a:srgbClr val="212121"/>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 name="Picture 8" descr="Shape, arrow&#10;&#10;Description automatically generated">
            <a:extLst>
              <a:ext uri="{FF2B5EF4-FFF2-40B4-BE49-F238E27FC236}">
                <a16:creationId xmlns:a16="http://schemas.microsoft.com/office/drawing/2014/main" id="{07C26619-76E1-2B3A-F00C-EA83209BD5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86" y="303446"/>
            <a:ext cx="411728" cy="292411"/>
          </a:xfrm>
          <a:prstGeom prst="rect">
            <a:avLst/>
          </a:prstGeom>
        </p:spPr>
      </p:pic>
      <p:pic>
        <p:nvPicPr>
          <p:cNvPr id="10" name="Picture 9">
            <a:extLst>
              <a:ext uri="{FF2B5EF4-FFF2-40B4-BE49-F238E27FC236}">
                <a16:creationId xmlns:a16="http://schemas.microsoft.com/office/drawing/2014/main" id="{39A5F38F-858D-053A-E0A5-5A29D2F870E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657293" y="3195330"/>
            <a:ext cx="1940938" cy="520648"/>
          </a:xfrm>
          <a:prstGeom prst="rect">
            <a:avLst/>
          </a:prstGeom>
        </p:spPr>
      </p:pic>
      <p:sp>
        <p:nvSpPr>
          <p:cNvPr id="2" name="Text Placeholder 5">
            <a:extLst>
              <a:ext uri="{FF2B5EF4-FFF2-40B4-BE49-F238E27FC236}">
                <a16:creationId xmlns:a16="http://schemas.microsoft.com/office/drawing/2014/main" id="{07DBE83F-88F5-41B6-23BB-174D916F28F6}"/>
              </a:ext>
            </a:extLst>
          </p:cNvPr>
          <p:cNvSpPr>
            <a:spLocks noGrp="1"/>
          </p:cNvSpPr>
          <p:nvPr>
            <p:ph type="body" sz="quarter" idx="10" hasCustomPrompt="1"/>
          </p:nvPr>
        </p:nvSpPr>
        <p:spPr>
          <a:xfrm>
            <a:off x="117987" y="6470374"/>
            <a:ext cx="411728" cy="387626"/>
          </a:xfrm>
        </p:spPr>
        <p:txBody>
          <a:bodyPr>
            <a:noAutofit/>
          </a:bodyPr>
          <a:lstStyle>
            <a:lvl1pPr marL="0" indent="0" algn="ctr">
              <a:buNone/>
              <a:defRPr sz="1000" b="0" i="0">
                <a:solidFill>
                  <a:schemeClr val="bg1"/>
                </a:solidFill>
                <a:latin typeface="Arial" panose="020B0604020202020204" pitchFamily="34" charset="0"/>
                <a:cs typeface="Arial" panose="020B0604020202020204" pitchFamily="34" charset="0"/>
              </a:defRPr>
            </a:lvl1pPr>
            <a:lvl2pPr marL="457200" indent="0">
              <a:buNone/>
              <a:defRPr sz="1200" b="0" i="0">
                <a:latin typeface="Arial" panose="020B0604020202020204" pitchFamily="34" charset="0"/>
                <a:cs typeface="Arial" panose="020B0604020202020204" pitchFamily="34" charset="0"/>
              </a:defRPr>
            </a:lvl2pPr>
            <a:lvl3pPr marL="914400" indent="0">
              <a:buNone/>
              <a:defRPr sz="1200" b="0" i="0">
                <a:latin typeface="Arial" panose="020B0604020202020204" pitchFamily="34" charset="0"/>
                <a:cs typeface="Arial" panose="020B0604020202020204" pitchFamily="34" charset="0"/>
              </a:defRPr>
            </a:lvl3pPr>
            <a:lvl4pPr marL="1371600" indent="0">
              <a:buNone/>
              <a:defRPr sz="1200" b="0" i="0">
                <a:latin typeface="Arial" panose="020B0604020202020204" pitchFamily="34" charset="0"/>
                <a:cs typeface="Arial" panose="020B0604020202020204" pitchFamily="34" charset="0"/>
              </a:defRPr>
            </a:lvl4pPr>
            <a:lvl5pPr marL="1828800" indent="0">
              <a:buNone/>
              <a:defRPr sz="1200" b="0" i="0">
                <a:latin typeface="Arial" panose="020B0604020202020204" pitchFamily="34" charset="0"/>
                <a:cs typeface="Arial" panose="020B0604020202020204" pitchFamily="34" charset="0"/>
              </a:defRPr>
            </a:lvl5pPr>
          </a:lstStyle>
          <a:p>
            <a:pPr lvl="0"/>
            <a:fld id="{F06BD9BB-1D6E-0344-A33F-A30B6A668510}" type="slidenum">
              <a:rPr lang="en-US" smtClean="0"/>
              <a:t>‹#›</a:t>
            </a:fld>
            <a:endParaRPr lang="en-US" dirty="0"/>
          </a:p>
        </p:txBody>
      </p:sp>
    </p:spTree>
    <p:extLst>
      <p:ext uri="{BB962C8B-B14F-4D97-AF65-F5344CB8AC3E}">
        <p14:creationId xmlns:p14="http://schemas.microsoft.com/office/powerpoint/2010/main" val="3760273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Google Shape;26;p3">
            <a:extLst>
              <a:ext uri="{FF2B5EF4-FFF2-40B4-BE49-F238E27FC236}">
                <a16:creationId xmlns:a16="http://schemas.microsoft.com/office/drawing/2014/main" id="{5DD41AF1-AB61-E755-0A6A-1D8E555869D8}"/>
              </a:ext>
            </a:extLst>
          </p:cNvPr>
          <p:cNvSpPr/>
          <p:nvPr/>
        </p:nvSpPr>
        <p:spPr>
          <a:xfrm>
            <a:off x="0" y="0"/>
            <a:ext cx="647700" cy="6858680"/>
          </a:xfrm>
          <a:prstGeom prst="rect">
            <a:avLst/>
          </a:prstGeom>
          <a:gradFill>
            <a:gsLst>
              <a:gs pos="0">
                <a:srgbClr val="0B2032"/>
              </a:gs>
              <a:gs pos="100000">
                <a:srgbClr val="12121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BDB5EDB7-399B-A5B4-D1FE-FE894399BD83}"/>
              </a:ext>
            </a:extLst>
          </p:cNvPr>
          <p:cNvSpPr>
            <a:spLocks noGrp="1"/>
          </p:cNvSpPr>
          <p:nvPr>
            <p:ph type="title"/>
          </p:nvPr>
        </p:nvSpPr>
        <p:spPr>
          <a:xfrm>
            <a:off x="1028700" y="365125"/>
            <a:ext cx="10515600" cy="1325563"/>
          </a:xfrm>
        </p:spPr>
        <p:txBody>
          <a:bodyPr/>
          <a:lstStyle>
            <a:lvl1pPr>
              <a:defRPr b="0" i="0">
                <a:latin typeface="Garamond" panose="02020404030301010803" pitchFamily="18" charset="0"/>
              </a:defRPr>
            </a:lvl1pPr>
          </a:lstStyle>
          <a:p>
            <a:r>
              <a:rPr lang="en-US"/>
              <a:t>Click to edit Master title style</a:t>
            </a:r>
          </a:p>
        </p:txBody>
      </p:sp>
      <p:pic>
        <p:nvPicPr>
          <p:cNvPr id="10" name="Picture 9" descr="Shape, arrow&#10;&#10;Description automatically generated">
            <a:extLst>
              <a:ext uri="{FF2B5EF4-FFF2-40B4-BE49-F238E27FC236}">
                <a16:creationId xmlns:a16="http://schemas.microsoft.com/office/drawing/2014/main" id="{6A24095C-E173-96D4-69C6-DEE200149A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86" y="303446"/>
            <a:ext cx="411728" cy="292411"/>
          </a:xfrm>
          <a:prstGeom prst="rect">
            <a:avLst/>
          </a:prstGeom>
        </p:spPr>
      </p:pic>
      <p:pic>
        <p:nvPicPr>
          <p:cNvPr id="12" name="Picture 11">
            <a:extLst>
              <a:ext uri="{FF2B5EF4-FFF2-40B4-BE49-F238E27FC236}">
                <a16:creationId xmlns:a16="http://schemas.microsoft.com/office/drawing/2014/main" id="{EE219559-D321-7CE9-523C-AE670CF56B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657293" y="3195330"/>
            <a:ext cx="1940938" cy="520648"/>
          </a:xfrm>
          <a:prstGeom prst="rect">
            <a:avLst/>
          </a:prstGeom>
        </p:spPr>
      </p:pic>
      <p:cxnSp>
        <p:nvCxnSpPr>
          <p:cNvPr id="3" name="Straight Connector 2">
            <a:extLst>
              <a:ext uri="{FF2B5EF4-FFF2-40B4-BE49-F238E27FC236}">
                <a16:creationId xmlns:a16="http://schemas.microsoft.com/office/drawing/2014/main" id="{412AF080-CE18-6FDD-AE6F-3996BB810452}"/>
              </a:ext>
            </a:extLst>
          </p:cNvPr>
          <p:cNvCxnSpPr/>
          <p:nvPr/>
        </p:nvCxnSpPr>
        <p:spPr>
          <a:xfrm>
            <a:off x="1158977" y="1450042"/>
            <a:ext cx="465908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 Placeholder 5">
            <a:extLst>
              <a:ext uri="{FF2B5EF4-FFF2-40B4-BE49-F238E27FC236}">
                <a16:creationId xmlns:a16="http://schemas.microsoft.com/office/drawing/2014/main" id="{59C8B480-30FA-1F17-4A41-C3F1BA8D1868}"/>
              </a:ext>
            </a:extLst>
          </p:cNvPr>
          <p:cNvSpPr>
            <a:spLocks noGrp="1"/>
          </p:cNvSpPr>
          <p:nvPr>
            <p:ph type="body" sz="quarter" idx="10" hasCustomPrompt="1"/>
          </p:nvPr>
        </p:nvSpPr>
        <p:spPr>
          <a:xfrm>
            <a:off x="117987" y="6470374"/>
            <a:ext cx="411728" cy="387626"/>
          </a:xfrm>
        </p:spPr>
        <p:txBody>
          <a:bodyPr>
            <a:noAutofit/>
          </a:bodyPr>
          <a:lstStyle>
            <a:lvl1pPr marL="0" indent="0" algn="ctr">
              <a:buNone/>
              <a:defRPr sz="1000" b="0" i="0">
                <a:solidFill>
                  <a:schemeClr val="bg1"/>
                </a:solidFill>
                <a:latin typeface="Arial" panose="020B0604020202020204" pitchFamily="34" charset="0"/>
                <a:cs typeface="Arial" panose="020B0604020202020204" pitchFamily="34" charset="0"/>
              </a:defRPr>
            </a:lvl1pPr>
            <a:lvl2pPr marL="457200" indent="0">
              <a:buNone/>
              <a:defRPr sz="1200" b="0" i="0">
                <a:latin typeface="Arial" panose="020B0604020202020204" pitchFamily="34" charset="0"/>
                <a:cs typeface="Arial" panose="020B0604020202020204" pitchFamily="34" charset="0"/>
              </a:defRPr>
            </a:lvl2pPr>
            <a:lvl3pPr marL="914400" indent="0">
              <a:buNone/>
              <a:defRPr sz="1200" b="0" i="0">
                <a:latin typeface="Arial" panose="020B0604020202020204" pitchFamily="34" charset="0"/>
                <a:cs typeface="Arial" panose="020B0604020202020204" pitchFamily="34" charset="0"/>
              </a:defRPr>
            </a:lvl3pPr>
            <a:lvl4pPr marL="1371600" indent="0">
              <a:buNone/>
              <a:defRPr sz="1200" b="0" i="0">
                <a:latin typeface="Arial" panose="020B0604020202020204" pitchFamily="34" charset="0"/>
                <a:cs typeface="Arial" panose="020B0604020202020204" pitchFamily="34" charset="0"/>
              </a:defRPr>
            </a:lvl4pPr>
            <a:lvl5pPr marL="1828800" indent="0">
              <a:buNone/>
              <a:defRPr sz="1200" b="0" i="0">
                <a:latin typeface="Arial" panose="020B0604020202020204" pitchFamily="34" charset="0"/>
                <a:cs typeface="Arial" panose="020B0604020202020204" pitchFamily="34" charset="0"/>
              </a:defRPr>
            </a:lvl5pPr>
          </a:lstStyle>
          <a:p>
            <a:pPr lvl="0"/>
            <a:fld id="{F06BD9BB-1D6E-0344-A33F-A30B6A668510}" type="slidenum">
              <a:rPr lang="en-US" smtClean="0"/>
              <a:t>‹#›</a:t>
            </a:fld>
            <a:endParaRPr lang="en-US" dirty="0"/>
          </a:p>
        </p:txBody>
      </p:sp>
    </p:spTree>
    <p:extLst>
      <p:ext uri="{BB962C8B-B14F-4D97-AF65-F5344CB8AC3E}">
        <p14:creationId xmlns:p14="http://schemas.microsoft.com/office/powerpoint/2010/main" val="2829904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21CF781-BC47-64A3-A64A-A74182A93D24}"/>
              </a:ext>
            </a:extLst>
          </p:cNvPr>
          <p:cNvSpPr txBox="1">
            <a:spLocks/>
          </p:cNvSpPr>
          <p:nvPr/>
        </p:nvSpPr>
        <p:spPr>
          <a:xfrm>
            <a:off x="0" y="2668883"/>
            <a:ext cx="12191999" cy="148898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b="1" spc="20" dirty="0">
                <a:solidFill>
                  <a:srgbClr val="FF0000"/>
                </a:solidFill>
                <a:latin typeface="Garamond" panose="02020404030301010803" pitchFamily="18" charset="0"/>
              </a:rPr>
              <a:t>Do not edit this template in Teams.</a:t>
            </a:r>
          </a:p>
          <a:p>
            <a:pPr algn="ctr">
              <a:lnSpc>
                <a:spcPct val="150000"/>
              </a:lnSpc>
            </a:pPr>
            <a:r>
              <a:rPr lang="en-US" sz="2400" b="1" spc="20" dirty="0">
                <a:solidFill>
                  <a:srgbClr val="FF0000"/>
                </a:solidFill>
                <a:latin typeface="Garamond" panose="02020404030301010803" pitchFamily="18" charset="0"/>
              </a:rPr>
              <a:t>Download a copy first and edit from there.</a:t>
            </a:r>
            <a:endParaRPr lang="en-US" sz="2400" spc="2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73606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DE61-4449-1A25-1E0B-7FB4D8E95463}"/>
              </a:ext>
            </a:extLst>
          </p:cNvPr>
          <p:cNvSpPr>
            <a:spLocks noGrp="1"/>
          </p:cNvSpPr>
          <p:nvPr>
            <p:ph type="ctrTitle"/>
          </p:nvPr>
        </p:nvSpPr>
        <p:spPr>
          <a:xfrm>
            <a:off x="1524000" y="1122363"/>
            <a:ext cx="9144000" cy="2387600"/>
          </a:xfrm>
          <a:prstGeom prst="rect">
            <a:avLst/>
          </a:prstGeom>
        </p:spPr>
        <p:txBody>
          <a:bodyPr anchor="b"/>
          <a:lstStyle>
            <a:lvl1pPr algn="ctr">
              <a:defRPr sz="6000" b="0" i="0">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CD9ED953-228C-1290-0298-6FB53F0F34A6}"/>
              </a:ext>
            </a:extLst>
          </p:cNvPr>
          <p:cNvSpPr>
            <a:spLocks noGrp="1"/>
          </p:cNvSpPr>
          <p:nvPr>
            <p:ph type="subTitle" idx="1" hasCustomPrompt="1"/>
          </p:nvPr>
        </p:nvSpPr>
        <p:spPr>
          <a:xfrm>
            <a:off x="1524000" y="3602038"/>
            <a:ext cx="9144000" cy="1655762"/>
          </a:xfrm>
          <a:prstGeom prst="rect">
            <a:avLst/>
          </a:prstGeom>
        </p:spPr>
        <p:txBody>
          <a:bodyPr>
            <a:normAutofit/>
          </a:bodyPr>
          <a:lstStyle>
            <a:lvl1pPr marL="0" indent="0" algn="ctr">
              <a:buNone/>
              <a:defRPr sz="1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close-up of a logo&#10;&#10;Description automatically generated with low confidence">
            <a:extLst>
              <a:ext uri="{FF2B5EF4-FFF2-40B4-BE49-F238E27FC236}">
                <a16:creationId xmlns:a16="http://schemas.microsoft.com/office/drawing/2014/main" id="{345632FE-E5A2-A9C0-69BA-007AABD936C8}"/>
              </a:ext>
            </a:extLst>
          </p:cNvPr>
          <p:cNvPicPr>
            <a:picLocks noChangeAspect="1"/>
          </p:cNvPicPr>
          <p:nvPr/>
        </p:nvPicPr>
        <p:blipFill>
          <a:blip r:embed="rId2"/>
          <a:stretch>
            <a:fillRect/>
          </a:stretch>
        </p:blipFill>
        <p:spPr>
          <a:xfrm>
            <a:off x="4366102" y="776569"/>
            <a:ext cx="3459796" cy="507437"/>
          </a:xfrm>
          <a:prstGeom prst="rect">
            <a:avLst/>
          </a:prstGeom>
        </p:spPr>
      </p:pic>
      <p:sp>
        <p:nvSpPr>
          <p:cNvPr id="6" name="Text Placeholder 5">
            <a:extLst>
              <a:ext uri="{FF2B5EF4-FFF2-40B4-BE49-F238E27FC236}">
                <a16:creationId xmlns:a16="http://schemas.microsoft.com/office/drawing/2014/main" id="{ED3C51BD-C13D-E53F-B49F-DABEB4E5E599}"/>
              </a:ext>
            </a:extLst>
          </p:cNvPr>
          <p:cNvSpPr>
            <a:spLocks noGrp="1"/>
          </p:cNvSpPr>
          <p:nvPr>
            <p:ph type="body" sz="quarter" idx="10" hasCustomPrompt="1"/>
          </p:nvPr>
        </p:nvSpPr>
        <p:spPr>
          <a:xfrm>
            <a:off x="4158086" y="6369050"/>
            <a:ext cx="3700463" cy="488950"/>
          </a:xfrm>
          <a:prstGeom prst="rect">
            <a:avLst/>
          </a:prstGeom>
        </p:spPr>
        <p:txBody>
          <a:bodyPr>
            <a:noAutofit/>
          </a:bodyPr>
          <a:lstStyle>
            <a:lvl1pPr marL="0" indent="0" algn="ctr">
              <a:buNone/>
              <a:defRPr sz="1200" b="0" i="0">
                <a:latin typeface="Arial" panose="020B0604020202020204" pitchFamily="34" charset="0"/>
                <a:cs typeface="Arial" panose="020B0604020202020204" pitchFamily="34" charset="0"/>
              </a:defRPr>
            </a:lvl1pPr>
            <a:lvl2pPr marL="457200" indent="0">
              <a:buNone/>
              <a:defRPr sz="1200" b="0" i="0">
                <a:latin typeface="Arial" panose="020B0604020202020204" pitchFamily="34" charset="0"/>
                <a:cs typeface="Arial" panose="020B0604020202020204" pitchFamily="34" charset="0"/>
              </a:defRPr>
            </a:lvl2pPr>
            <a:lvl3pPr marL="914400" indent="0">
              <a:buNone/>
              <a:defRPr sz="1200" b="0" i="0">
                <a:latin typeface="Arial" panose="020B0604020202020204" pitchFamily="34" charset="0"/>
                <a:cs typeface="Arial" panose="020B0604020202020204" pitchFamily="34" charset="0"/>
              </a:defRPr>
            </a:lvl3pPr>
            <a:lvl4pPr marL="1371600" indent="0">
              <a:buNone/>
              <a:defRPr sz="1200" b="0" i="0">
                <a:latin typeface="Arial" panose="020B0604020202020204" pitchFamily="34" charset="0"/>
                <a:cs typeface="Arial" panose="020B0604020202020204" pitchFamily="34" charset="0"/>
              </a:defRPr>
            </a:lvl4pPr>
            <a:lvl5pPr marL="1828800" indent="0">
              <a:buNone/>
              <a:defRPr sz="1200" b="0" i="0">
                <a:latin typeface="Arial" panose="020B0604020202020204" pitchFamily="34" charset="0"/>
                <a:cs typeface="Arial" panose="020B0604020202020204" pitchFamily="34" charset="0"/>
              </a:defRPr>
            </a:lvl5pPr>
          </a:lstStyle>
          <a:p>
            <a:pPr lvl="0"/>
            <a:r>
              <a:rPr lang="en-US" dirty="0"/>
              <a:t>21.10.23</a:t>
            </a:r>
          </a:p>
        </p:txBody>
      </p:sp>
    </p:spTree>
    <p:extLst>
      <p:ext uri="{BB962C8B-B14F-4D97-AF65-F5344CB8AC3E}">
        <p14:creationId xmlns:p14="http://schemas.microsoft.com/office/powerpoint/2010/main" val="2856536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831F37-3CF7-E139-D08C-64865588C9A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71220A14-E554-E57D-F0D4-CF7A553C56F6}"/>
              </a:ext>
            </a:extLst>
          </p:cNvPr>
          <p:cNvSpPr/>
          <p:nvPr/>
        </p:nvSpPr>
        <p:spPr>
          <a:xfrm>
            <a:off x="-1" y="-2"/>
            <a:ext cx="12192000" cy="6858001"/>
          </a:xfrm>
          <a:prstGeom prst="rect">
            <a:avLst/>
          </a:prstGeom>
          <a:solidFill>
            <a:srgbClr val="212121">
              <a:alpha val="5725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ADE61-4449-1A25-1E0B-7FB4D8E95463}"/>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solidFill>
                  <a:schemeClr val="bg1"/>
                </a:solidFill>
                <a:latin typeface="Garamond" panose="02020404030301010803" pitchFamily="18" charset="0"/>
              </a:defRPr>
            </a:lvl1pPr>
          </a:lstStyle>
          <a:p>
            <a:r>
              <a:rPr lang="en-US" dirty="0"/>
              <a:t>Title Goes Here</a:t>
            </a:r>
          </a:p>
        </p:txBody>
      </p:sp>
      <p:sp>
        <p:nvSpPr>
          <p:cNvPr id="3" name="Subtitle 2">
            <a:extLst>
              <a:ext uri="{FF2B5EF4-FFF2-40B4-BE49-F238E27FC236}">
                <a16:creationId xmlns:a16="http://schemas.microsoft.com/office/drawing/2014/main" id="{CD9ED953-228C-1290-0298-6FB53F0F34A6}"/>
              </a:ext>
            </a:extLst>
          </p:cNvPr>
          <p:cNvSpPr>
            <a:spLocks noGrp="1"/>
          </p:cNvSpPr>
          <p:nvPr>
            <p:ph type="subTitle" idx="1" hasCustomPrompt="1"/>
          </p:nvPr>
        </p:nvSpPr>
        <p:spPr>
          <a:xfrm>
            <a:off x="1524000" y="3602038"/>
            <a:ext cx="9144000" cy="1655762"/>
          </a:xfrm>
          <a:prstGeom prst="rect">
            <a:avLst/>
          </a:prstGeom>
        </p:spPr>
        <p:txBody>
          <a:bodyPr>
            <a:normAutofit/>
          </a:bodyPr>
          <a:lstStyle>
            <a:lvl1pPr marL="0" indent="0" algn="ctr">
              <a:buNone/>
              <a:defRPr sz="2000" b="0" i="0">
                <a:solidFill>
                  <a:srgbClr val="30C3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4">
            <a:extLst>
              <a:ext uri="{FF2B5EF4-FFF2-40B4-BE49-F238E27FC236}">
                <a16:creationId xmlns:a16="http://schemas.microsoft.com/office/drawing/2014/main" id="{ACDE1AAF-2E8B-66C7-F871-14604301434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448936" y="759162"/>
            <a:ext cx="3294127" cy="634327"/>
          </a:xfrm>
          <a:prstGeom prst="rect">
            <a:avLst/>
          </a:prstGeom>
        </p:spPr>
      </p:pic>
    </p:spTree>
    <p:extLst>
      <p:ext uri="{BB962C8B-B14F-4D97-AF65-F5344CB8AC3E}">
        <p14:creationId xmlns:p14="http://schemas.microsoft.com/office/powerpoint/2010/main" val="59363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Google Shape;26;p3">
            <a:extLst>
              <a:ext uri="{FF2B5EF4-FFF2-40B4-BE49-F238E27FC236}">
                <a16:creationId xmlns:a16="http://schemas.microsoft.com/office/drawing/2014/main" id="{995D5F68-A601-AE0F-6913-5142D04889DE}"/>
              </a:ext>
            </a:extLst>
          </p:cNvPr>
          <p:cNvSpPr/>
          <p:nvPr/>
        </p:nvSpPr>
        <p:spPr>
          <a:xfrm>
            <a:off x="0" y="0"/>
            <a:ext cx="647700" cy="6858680"/>
          </a:xfrm>
          <a:prstGeom prst="rect">
            <a:avLst/>
          </a:prstGeom>
          <a:gradFill>
            <a:gsLst>
              <a:gs pos="0">
                <a:srgbClr val="0B2032"/>
              </a:gs>
              <a:gs pos="100000">
                <a:srgbClr val="12121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02F456ED-2CB0-E835-C950-FD8D55A236F1}"/>
              </a:ext>
            </a:extLst>
          </p:cNvPr>
          <p:cNvSpPr>
            <a:spLocks noGrp="1"/>
          </p:cNvSpPr>
          <p:nvPr>
            <p:ph type="title"/>
          </p:nvPr>
        </p:nvSpPr>
        <p:spPr>
          <a:xfrm>
            <a:off x="1257735" y="1709738"/>
            <a:ext cx="10515600" cy="2852737"/>
          </a:xfrm>
          <a:prstGeom prst="rect">
            <a:avLst/>
          </a:prstGeom>
        </p:spPr>
        <p:txBody>
          <a:bodyPr anchor="b"/>
          <a:lstStyle>
            <a:lvl1pPr>
              <a:defRPr sz="6000" b="0" i="0">
                <a:latin typeface="Garamond" panose="02020404030301010803"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364E3D31-C6CC-4CC8-5CC6-1B5FF5F1375D}"/>
              </a:ext>
            </a:extLst>
          </p:cNvPr>
          <p:cNvSpPr>
            <a:spLocks noGrp="1"/>
          </p:cNvSpPr>
          <p:nvPr>
            <p:ph type="body" idx="1"/>
          </p:nvPr>
        </p:nvSpPr>
        <p:spPr>
          <a:xfrm>
            <a:off x="1257735" y="4589463"/>
            <a:ext cx="10515600" cy="1500187"/>
          </a:xfrm>
          <a:prstGeom prst="rect">
            <a:avLst/>
          </a:prstGeom>
        </p:spPr>
        <p:txBody>
          <a:bodyPr>
            <a:normAutofit/>
          </a:bodyPr>
          <a:lstStyle>
            <a:lvl1pPr marL="0" indent="0">
              <a:buNone/>
              <a:defRPr sz="2000" b="0" i="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Shape, arrow&#10;&#10;Description automatically generated">
            <a:extLst>
              <a:ext uri="{FF2B5EF4-FFF2-40B4-BE49-F238E27FC236}">
                <a16:creationId xmlns:a16="http://schemas.microsoft.com/office/drawing/2014/main" id="{2948F3C4-208E-8BF9-C402-159B4BC76E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86" y="303446"/>
            <a:ext cx="411728" cy="292411"/>
          </a:xfrm>
          <a:prstGeom prst="rect">
            <a:avLst/>
          </a:prstGeom>
        </p:spPr>
      </p:pic>
      <p:pic>
        <p:nvPicPr>
          <p:cNvPr id="10" name="Picture 9">
            <a:extLst>
              <a:ext uri="{FF2B5EF4-FFF2-40B4-BE49-F238E27FC236}">
                <a16:creationId xmlns:a16="http://schemas.microsoft.com/office/drawing/2014/main" id="{68B29707-B241-987D-4C68-A486972CC91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6200000">
            <a:off x="-657293" y="3195330"/>
            <a:ext cx="1940938" cy="520648"/>
          </a:xfrm>
          <a:prstGeom prst="rect">
            <a:avLst/>
          </a:prstGeom>
        </p:spPr>
      </p:pic>
    </p:spTree>
    <p:extLst>
      <p:ext uri="{BB962C8B-B14F-4D97-AF65-F5344CB8AC3E}">
        <p14:creationId xmlns:p14="http://schemas.microsoft.com/office/powerpoint/2010/main" val="16386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 3-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lang="en-US" sz="1600" kern="1200" dirty="0">
                <a:solidFill>
                  <a:schemeClr val="tx1">
                    <a:tint val="75000"/>
                  </a:schemeClr>
                </a:solidFill>
                <a:latin typeface="+mn-lt"/>
                <a:ea typeface="+mn-ea"/>
                <a:cs typeface="+mn-cs"/>
              </a:defRPr>
            </a:lvl1pPr>
          </a:lstStyle>
          <a:p>
            <a:endParaRPr lang="en-US"/>
          </a:p>
        </p:txBody>
      </p:sp>
      <p:sp>
        <p:nvSpPr>
          <p:cNvPr id="4" name="Slide Number Placeholder 3"/>
          <p:cNvSpPr>
            <a:spLocks noGrp="1"/>
          </p:cNvSpPr>
          <p:nvPr>
            <p:ph type="sldNum" sz="quarter" idx="11"/>
          </p:nvPr>
        </p:nvSpPr>
        <p:spPr/>
        <p:txBody>
          <a:bodyPr vert="horz" lIns="91440" tIns="45720" rIns="0" bIns="45720" rtlCol="0" anchor="ctr"/>
          <a:lstStyle>
            <a:lvl1pPr>
              <a:defRPr lang="en-US" smtClean="0"/>
            </a:lvl1pPr>
          </a:lstStyle>
          <a:p>
            <a:fld id="{0B99CFF1-78AD-4CF8-B333-0C6EE400E1B4}" type="slidenum">
              <a:rPr lang="en-US" smtClean="0"/>
              <a:t>‹#›</a:t>
            </a:fld>
            <a:endParaRPr lang="en-US"/>
          </a:p>
        </p:txBody>
      </p:sp>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idx="1"/>
          </p:nvPr>
        </p:nvSpPr>
        <p:spPr>
          <a:xfrm>
            <a:off x="609600" y="1295400"/>
            <a:ext cx="34544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sp>
        <p:nvSpPr>
          <p:cNvPr id="8" name="Text Placeholder 2"/>
          <p:cNvSpPr>
            <a:spLocks noGrp="1"/>
          </p:cNvSpPr>
          <p:nvPr>
            <p:ph idx="16"/>
          </p:nvPr>
        </p:nvSpPr>
        <p:spPr>
          <a:xfrm>
            <a:off x="4368800" y="1311275"/>
            <a:ext cx="34544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sp>
        <p:nvSpPr>
          <p:cNvPr id="9" name="Text Placeholder 3"/>
          <p:cNvSpPr>
            <a:spLocks noGrp="1"/>
          </p:cNvSpPr>
          <p:nvPr>
            <p:ph idx="17"/>
          </p:nvPr>
        </p:nvSpPr>
        <p:spPr>
          <a:xfrm>
            <a:off x="8119193" y="1295400"/>
            <a:ext cx="3454400" cy="48768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None/>
            </a:pPr>
            <a:r>
              <a:rPr lang="en-US"/>
              <a:t>Click to edit Master text styles</a:t>
            </a:r>
          </a:p>
          <a:p>
            <a:pPr lvl="1">
              <a:buNone/>
            </a:pPr>
            <a:r>
              <a:rPr lang="en-US"/>
              <a:t>Second level</a:t>
            </a:r>
          </a:p>
          <a:p>
            <a:pPr lvl="2">
              <a:buNone/>
            </a:pPr>
            <a:r>
              <a:rPr lang="en-US"/>
              <a:t>Third level</a:t>
            </a:r>
          </a:p>
          <a:p>
            <a:pPr lvl="3">
              <a:buNone/>
            </a:pPr>
            <a:r>
              <a:rPr lang="en-US"/>
              <a:t>Fourth level</a:t>
            </a:r>
          </a:p>
          <a:p>
            <a:pPr lvl="4">
              <a:buNone/>
            </a:pPr>
            <a:r>
              <a:rPr lang="en-US"/>
              <a:t>Fifth level</a:t>
            </a:r>
            <a:endParaRPr lang="en-US" dirty="0"/>
          </a:p>
        </p:txBody>
      </p:sp>
      <p:pic>
        <p:nvPicPr>
          <p:cNvPr id="10"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0" y="6499061"/>
            <a:ext cx="1788160" cy="181140"/>
          </a:xfrm>
          <a:prstGeom prst="rect">
            <a:avLst/>
          </a:prstGeom>
        </p:spPr>
      </p:pic>
    </p:spTree>
    <p:extLst>
      <p:ext uri="{BB962C8B-B14F-4D97-AF65-F5344CB8AC3E}">
        <p14:creationId xmlns:p14="http://schemas.microsoft.com/office/powerpoint/2010/main" val="2260165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Google Shape;26;p3">
            <a:extLst>
              <a:ext uri="{FF2B5EF4-FFF2-40B4-BE49-F238E27FC236}">
                <a16:creationId xmlns:a16="http://schemas.microsoft.com/office/drawing/2014/main" id="{F6FD8576-F620-9057-6ECE-7E8D9187774A}"/>
              </a:ext>
            </a:extLst>
          </p:cNvPr>
          <p:cNvSpPr/>
          <p:nvPr/>
        </p:nvSpPr>
        <p:spPr>
          <a:xfrm>
            <a:off x="0" y="5412256"/>
            <a:ext cx="12192000" cy="1446423"/>
          </a:xfrm>
          <a:prstGeom prst="rect">
            <a:avLst/>
          </a:prstGeom>
          <a:gradFill>
            <a:gsLst>
              <a:gs pos="0">
                <a:srgbClr val="0B2032"/>
              </a:gs>
              <a:gs pos="100000">
                <a:srgbClr val="12121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5DEADE61-4449-1A25-1E0B-7FB4D8E95463}"/>
              </a:ext>
            </a:extLst>
          </p:cNvPr>
          <p:cNvSpPr>
            <a:spLocks noGrp="1"/>
          </p:cNvSpPr>
          <p:nvPr>
            <p:ph type="ctrTitle"/>
          </p:nvPr>
        </p:nvSpPr>
        <p:spPr>
          <a:xfrm>
            <a:off x="1524000" y="316254"/>
            <a:ext cx="9144000" cy="888025"/>
          </a:xfrm>
          <a:prstGeom prst="rect">
            <a:avLst/>
          </a:prstGeom>
        </p:spPr>
        <p:txBody>
          <a:bodyPr anchor="b"/>
          <a:lstStyle>
            <a:lvl1pPr algn="ctr">
              <a:defRPr sz="6000" b="0" i="0">
                <a:solidFill>
                  <a:schemeClr val="tx2"/>
                </a:solidFill>
                <a:latin typeface="Garamond" panose="02020404030301010803"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9ED953-228C-1290-0298-6FB53F0F34A6}"/>
              </a:ext>
            </a:extLst>
          </p:cNvPr>
          <p:cNvSpPr>
            <a:spLocks noGrp="1"/>
          </p:cNvSpPr>
          <p:nvPr>
            <p:ph type="subTitle" idx="1"/>
          </p:nvPr>
        </p:nvSpPr>
        <p:spPr>
          <a:xfrm>
            <a:off x="1524000" y="5721178"/>
            <a:ext cx="9144000" cy="1136822"/>
          </a:xfrm>
          <a:prstGeom prst="rect">
            <a:avLst/>
          </a:prstGeom>
        </p:spPr>
        <p:txBody>
          <a:bodyPr>
            <a:normAutofit/>
          </a:bodyPr>
          <a:lstStyle>
            <a:lvl1pPr marL="0" indent="0" algn="ctr">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2">
            <a:extLst>
              <a:ext uri="{FF2B5EF4-FFF2-40B4-BE49-F238E27FC236}">
                <a16:creationId xmlns:a16="http://schemas.microsoft.com/office/drawing/2014/main" id="{D7796FD8-FD18-861C-CF38-C1D2E40AE28B}"/>
              </a:ext>
            </a:extLst>
          </p:cNvPr>
          <p:cNvSpPr>
            <a:spLocks noGrp="1"/>
          </p:cNvSpPr>
          <p:nvPr>
            <p:ph type="pic" idx="13"/>
          </p:nvPr>
        </p:nvSpPr>
        <p:spPr>
          <a:xfrm>
            <a:off x="-91108" y="1369160"/>
            <a:ext cx="12374216" cy="40430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2037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 Empt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lang="en-US" sz="1600" kern="1200" dirty="0">
                <a:solidFill>
                  <a:schemeClr val="tx1">
                    <a:tint val="75000"/>
                  </a:schemeClr>
                </a:solidFill>
                <a:latin typeface="+mn-lt"/>
                <a:ea typeface="+mn-ea"/>
                <a:cs typeface="+mn-cs"/>
              </a:defRPr>
            </a:lvl1pPr>
          </a:lstStyle>
          <a:p>
            <a:endParaRPr lang="en-US"/>
          </a:p>
        </p:txBody>
      </p:sp>
      <p:sp>
        <p:nvSpPr>
          <p:cNvPr id="4" name="Slide Number Placeholder 3"/>
          <p:cNvSpPr>
            <a:spLocks noGrp="1"/>
          </p:cNvSpPr>
          <p:nvPr>
            <p:ph type="sldNum" sz="quarter" idx="11"/>
          </p:nvPr>
        </p:nvSpPr>
        <p:spPr/>
        <p:txBody>
          <a:bodyPr vert="horz" lIns="91440" tIns="45720" rIns="0" bIns="45720" rtlCol="0" anchor="ctr"/>
          <a:lstStyle>
            <a:lvl1pPr>
              <a:defRPr lang="en-US" smtClean="0"/>
            </a:lvl1pPr>
          </a:lstStyle>
          <a:p>
            <a:fld id="{0B99CFF1-78AD-4CF8-B333-0C6EE400E1B4}" type="slidenum">
              <a:rPr lang="en-US" smtClean="0"/>
              <a:t>‹#›</a:t>
            </a:fld>
            <a:endParaRPr lang="en-US"/>
          </a:p>
        </p:txBody>
      </p:sp>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920" y="6499061"/>
            <a:ext cx="1788160" cy="181140"/>
          </a:xfrm>
          <a:prstGeom prst="rect">
            <a:avLst/>
          </a:prstGeom>
        </p:spPr>
      </p:pic>
    </p:spTree>
    <p:extLst>
      <p:ext uri="{BB962C8B-B14F-4D97-AF65-F5344CB8AC3E}">
        <p14:creationId xmlns:p14="http://schemas.microsoft.com/office/powerpoint/2010/main" val="213168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 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lang="en-US" sz="1600" kern="1200" dirty="0">
                <a:solidFill>
                  <a:schemeClr val="tx1">
                    <a:tint val="75000"/>
                  </a:schemeClr>
                </a:solidFill>
                <a:latin typeface="+mn-lt"/>
                <a:ea typeface="+mn-ea"/>
                <a:cs typeface="+mn-cs"/>
              </a:defRPr>
            </a:lvl1pPr>
          </a:lstStyle>
          <a:p>
            <a:endParaRPr lang="en-US"/>
          </a:p>
        </p:txBody>
      </p:sp>
      <p:sp>
        <p:nvSpPr>
          <p:cNvPr id="4" name="Slide Number Placeholder 3"/>
          <p:cNvSpPr>
            <a:spLocks noGrp="1"/>
          </p:cNvSpPr>
          <p:nvPr>
            <p:ph type="sldNum" sz="quarter" idx="11"/>
          </p:nvPr>
        </p:nvSpPr>
        <p:spPr/>
        <p:txBody>
          <a:bodyPr vert="horz" lIns="91440" tIns="45720" rIns="0" bIns="45720" rtlCol="0" anchor="ctr"/>
          <a:lstStyle>
            <a:lvl1pPr>
              <a:defRPr lang="en-US" smtClean="0"/>
            </a:lvl1pPr>
          </a:lstStyle>
          <a:p>
            <a:fld id="{0B99CFF1-78AD-4CF8-B333-0C6EE400E1B4}" type="slidenum">
              <a:rPr lang="en-US" smtClean="0"/>
              <a:t>‹#›</a:t>
            </a:fld>
            <a:endParaRPr lang="en-US"/>
          </a:p>
        </p:txBody>
      </p:sp>
    </p:spTree>
    <p:extLst>
      <p:ext uri="{BB962C8B-B14F-4D97-AF65-F5344CB8AC3E}">
        <p14:creationId xmlns:p14="http://schemas.microsoft.com/office/powerpoint/2010/main" val="37009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9CFF1-78AD-4CF8-B333-0C6EE400E1B4}" type="slidenum">
              <a:rPr lang="en-US" smtClean="0"/>
              <a:t>‹#›</a:t>
            </a:fld>
            <a:endParaRPr lang="en-US" dirty="0"/>
          </a:p>
        </p:txBody>
      </p:sp>
    </p:spTree>
    <p:extLst>
      <p:ext uri="{BB962C8B-B14F-4D97-AF65-F5344CB8AC3E}">
        <p14:creationId xmlns:p14="http://schemas.microsoft.com/office/powerpoint/2010/main" val="27151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9CFF1-78AD-4CF8-B333-0C6EE400E1B4}" type="slidenum">
              <a:rPr lang="en-US" smtClean="0"/>
              <a:t>‹#›</a:t>
            </a:fld>
            <a:endParaRPr lang="en-US"/>
          </a:p>
        </p:txBody>
      </p:sp>
    </p:spTree>
    <p:extLst>
      <p:ext uri="{BB962C8B-B14F-4D97-AF65-F5344CB8AC3E}">
        <p14:creationId xmlns:p14="http://schemas.microsoft.com/office/powerpoint/2010/main" val="28023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V-WS]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47004E8-B9B0-4075-914C-DF071543F9DF}" type="slidenum">
              <a:rPr lang="en-US" smtClean="0"/>
              <a:pPr/>
              <a:t>‹#›</a:t>
            </a:fld>
            <a:endParaRPr lang="en-US" dirty="0"/>
          </a:p>
        </p:txBody>
      </p:sp>
      <p:cxnSp>
        <p:nvCxnSpPr>
          <p:cNvPr id="10" name="TitleHLine"/>
          <p:cNvCxnSpPr/>
          <p:nvPr userDrawn="1"/>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1"/>
          <p:cNvSpPr>
            <a:spLocks noGrp="1"/>
          </p:cNvSpPr>
          <p:nvPr>
            <p:ph idx="1"/>
          </p:nvPr>
        </p:nvSpPr>
        <p:spPr>
          <a:xfrm>
            <a:off x="609600" y="1260944"/>
            <a:ext cx="109728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2521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53A1-1767-DA45-3091-9140902F59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6714C8-CE50-EC1B-CCA5-AFBE2301EC5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E6FEE44-3855-CE00-E82B-3C294C48D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5CF12-C1B8-65D8-D88F-622F84E9E25B}"/>
              </a:ext>
            </a:extLst>
          </p:cNvPr>
          <p:cNvSpPr>
            <a:spLocks noGrp="1"/>
          </p:cNvSpPr>
          <p:nvPr>
            <p:ph type="sldNum" sz="quarter" idx="12"/>
          </p:nvPr>
        </p:nvSpPr>
        <p:spPr/>
        <p:txBody>
          <a:bodyPr/>
          <a:lstStyle/>
          <a:p>
            <a:fld id="{8E8D3555-9CCC-4537-B606-657C83BD2F59}" type="slidenum">
              <a:rPr lang="en-US" smtClean="0"/>
              <a:t>‹#›</a:t>
            </a:fld>
            <a:endParaRPr lang="en-US"/>
          </a:p>
        </p:txBody>
      </p:sp>
    </p:spTree>
    <p:extLst>
      <p:ext uri="{BB962C8B-B14F-4D97-AF65-F5344CB8AC3E}">
        <p14:creationId xmlns:p14="http://schemas.microsoft.com/office/powerpoint/2010/main" val="269610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0352"/>
            <a:ext cx="10972800" cy="61264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3962399"/>
          </a:xfrm>
          <a:prstGeom prst="rect">
            <a:avLst/>
          </a:prstGeom>
        </p:spPr>
        <p:txBody>
          <a:bodyPr vert="horz" lIns="91440" tIns="45720" rIns="91440" bIns="45720" rtlCol="0">
            <a:normAutofit/>
          </a:bodyPr>
          <a:lstStyle/>
          <a:p>
            <a:pPr marL="457189" lvl="0" indent="-228594" algn="l" defTabSz="914377" rtl="0" eaLnBrk="1" latinLnBrk="0" hangingPunct="1">
              <a:spcBef>
                <a:spcPct val="20000"/>
              </a:spcBef>
              <a:buClr>
                <a:srgbClr val="A0A0A0"/>
              </a:buClr>
              <a:buSzPct val="70000"/>
              <a:buFont typeface="Wingdings 2"/>
              <a:buNone/>
            </a:pPr>
            <a:r>
              <a:rPr lang="en-US" dirty="0"/>
              <a:t>Click to 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12" name="Footer Placeholder 11"/>
          <p:cNvSpPr>
            <a:spLocks noGrp="1"/>
          </p:cNvSpPr>
          <p:nvPr>
            <p:ph type="ftr" sz="quarter" idx="3"/>
          </p:nvPr>
        </p:nvSpPr>
        <p:spPr>
          <a:xfrm>
            <a:off x="609600" y="6356353"/>
            <a:ext cx="36576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13" name="Slide Number Placeholder 12"/>
          <p:cNvSpPr>
            <a:spLocks noGrp="1"/>
          </p:cNvSpPr>
          <p:nvPr>
            <p:ph type="sldNum" sz="quarter" idx="4"/>
          </p:nvPr>
        </p:nvSpPr>
        <p:spPr>
          <a:xfrm>
            <a:off x="8839200" y="6356353"/>
            <a:ext cx="2743200" cy="366183"/>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fld id="{0B99CFF1-78AD-4CF8-B333-0C6EE400E1B4}" type="slidenum">
              <a:rPr lang="en-US" smtClean="0"/>
              <a:t>‹#›</a:t>
            </a:fld>
            <a:endParaRPr lang="en-US"/>
          </a:p>
        </p:txBody>
      </p:sp>
    </p:spTree>
    <p:extLst>
      <p:ext uri="{BB962C8B-B14F-4D97-AF65-F5344CB8AC3E}">
        <p14:creationId xmlns:p14="http://schemas.microsoft.com/office/powerpoint/2010/main" val="36976508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 id="2147483689" r:id="rId8"/>
  </p:sldLayoutIdLst>
  <p:hf sldNum="0" hdr="0" ftr="0" dt="0"/>
  <p:txStyles>
    <p:titleStyle>
      <a:lvl1pPr algn="ctr" defTabSz="914377" rtl="0" eaLnBrk="1" latinLnBrk="0" hangingPunct="1">
        <a:spcBef>
          <a:spcPct val="0"/>
        </a:spcBef>
        <a:buNone/>
        <a:defRPr sz="3200" kern="1200" baseline="0">
          <a:solidFill>
            <a:srgbClr val="0F4859"/>
          </a:solidFill>
          <a:latin typeface="+mj-lt"/>
          <a:ea typeface="+mj-ea"/>
          <a:cs typeface="+mj-cs"/>
        </a:defRPr>
      </a:lvl1pPr>
    </p:titleStyle>
    <p:bodyStyle>
      <a:lvl1pPr marL="457189" indent="-228594" algn="l" defTabSz="914377" rtl="0" eaLnBrk="1" latinLnBrk="0" hangingPunct="1">
        <a:spcBef>
          <a:spcPct val="20000"/>
        </a:spcBef>
        <a:buClr>
          <a:srgbClr val="A0A0A0"/>
        </a:buClr>
        <a:buSzPct val="70000"/>
        <a:buFont typeface="Wingdings 2"/>
        <a:buChar char="¾"/>
        <a:defRPr sz="2933" b="0" kern="1200" baseline="0">
          <a:solidFill>
            <a:schemeClr val="tx1"/>
          </a:solidFill>
          <a:latin typeface="Arial"/>
          <a:ea typeface="+mn-ea"/>
          <a:cs typeface="+mn-cs"/>
        </a:defRPr>
      </a:lvl1pPr>
      <a:lvl2pPr marL="685783" indent="-228594" algn="l" defTabSz="914377" rtl="0" eaLnBrk="1" latinLnBrk="0" hangingPunct="1">
        <a:spcBef>
          <a:spcPct val="20000"/>
        </a:spcBef>
        <a:buClr>
          <a:srgbClr val="A0A0A0"/>
        </a:buClr>
        <a:buSzPct val="60000"/>
        <a:buFont typeface="Wingdings"/>
        <a:buChar char="l"/>
        <a:defRPr sz="2667" b="0" kern="1200" baseline="0">
          <a:solidFill>
            <a:schemeClr val="tx1"/>
          </a:solidFill>
          <a:latin typeface="+mn-lt"/>
          <a:ea typeface="+mn-ea"/>
          <a:cs typeface="+mn-cs"/>
        </a:defRPr>
      </a:lvl2pPr>
      <a:lvl3pPr marL="914377" indent="-228594" algn="l" defTabSz="914377" rtl="0" eaLnBrk="1" latinLnBrk="0" hangingPunct="1">
        <a:spcBef>
          <a:spcPct val="20000"/>
        </a:spcBef>
        <a:buClr>
          <a:srgbClr val="A0A0A0"/>
        </a:buClr>
        <a:buSzPct val="62000"/>
        <a:buFont typeface="Wingdings 2"/>
        <a:buChar char=""/>
        <a:defRPr sz="2400" b="0" kern="1200" baseline="0">
          <a:solidFill>
            <a:schemeClr val="tx1"/>
          </a:solidFill>
          <a:latin typeface="+mn-lt"/>
          <a:ea typeface="+mn-ea"/>
          <a:cs typeface="+mn-cs"/>
        </a:defRPr>
      </a:lvl3pPr>
      <a:lvl4pPr marL="1142971" indent="-228594" algn="l" defTabSz="914377" rtl="0" eaLnBrk="1" latinLnBrk="0" hangingPunct="1">
        <a:spcBef>
          <a:spcPct val="20000"/>
        </a:spcBef>
        <a:buClr>
          <a:srgbClr val="A0A0A0"/>
        </a:buClr>
        <a:buSzPct val="70000"/>
        <a:buFont typeface="Wingdings 2"/>
        <a:buChar char="¾"/>
        <a:defRPr sz="2400" b="0" kern="1200" baseline="0">
          <a:solidFill>
            <a:schemeClr val="tx1"/>
          </a:solidFill>
          <a:latin typeface="+mn-lt"/>
          <a:ea typeface="+mn-ea"/>
          <a:cs typeface="+mn-cs"/>
        </a:defRPr>
      </a:lvl4pPr>
      <a:lvl5pPr marL="1371566" indent="-228594" algn="l" defTabSz="914377" rtl="0" eaLnBrk="1" latinLnBrk="0" hangingPunct="1">
        <a:spcBef>
          <a:spcPct val="20000"/>
        </a:spcBef>
        <a:buClr>
          <a:srgbClr val="A0A0A0"/>
        </a:buClr>
        <a:buSzPct val="55000"/>
        <a:buFont typeface="Wingdings"/>
        <a:buChar char="l"/>
        <a:defRPr sz="2400" b="0" kern="1200" baseline="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11806-85D5-E110-75A8-23B8A44EE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960FF-6C03-EF56-6585-EDEC183F2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9FC31-17CC-1E1F-CF00-54471ACEF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4F0AAE13-20DC-C0FC-11C1-BDE20A49C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59B8AC-0AAD-7558-4FBF-2475958AE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8D3555-9CCC-4537-B606-657C83BD2F59}" type="slidenum">
              <a:rPr lang="en-US" smtClean="0"/>
              <a:t>‹#›</a:t>
            </a:fld>
            <a:endParaRPr lang="en-US"/>
          </a:p>
        </p:txBody>
      </p:sp>
    </p:spTree>
    <p:extLst>
      <p:ext uri="{BB962C8B-B14F-4D97-AF65-F5344CB8AC3E}">
        <p14:creationId xmlns:p14="http://schemas.microsoft.com/office/powerpoint/2010/main" val="36685275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45420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3" r:id="rId14"/>
    <p:sldLayoutId id="2147483804" r:id="rId15"/>
    <p:sldLayoutId id="2147483805"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otacke/12221292443" TargetMode="External"/><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https://svgsilh.com/image/147219.html" TargetMode="External"/><Relationship Id="rId2" Type="http://schemas.openxmlformats.org/officeDocument/2006/relationships/image" Target="../media/image15.sv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hyperlink" Target="https://unknowncystic.wordpress.com/2012/05/" TargetMode="External"/><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s://www.missbsresources.com/conferences/maths-mastery-celebrationofmaths" TargetMode="External"/><Relationship Id="rId2" Type="http://schemas.openxmlformats.org/officeDocument/2006/relationships/image" Target="../media/image18.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https://www.wallpaperflare.com/mathematics-wallpaper-qfdcg" TargetMode="External"/><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hyperlink" Target="https://www.wallpaperflare.com/black-and-brown-pen-near-gray-and-red-desktop-calculator-business-wallpaper-zjzsa" TargetMode="External"/><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0D52-886B-3ABB-CB4F-E659AB73C3FB}"/>
              </a:ext>
            </a:extLst>
          </p:cNvPr>
          <p:cNvSpPr>
            <a:spLocks noGrp="1"/>
          </p:cNvSpPr>
          <p:nvPr>
            <p:ph type="ctrTitle"/>
          </p:nvPr>
        </p:nvSpPr>
        <p:spPr/>
        <p:txBody>
          <a:bodyPr>
            <a:normAutofit/>
          </a:bodyPr>
          <a:lstStyle/>
          <a:p>
            <a:pPr algn="ctr"/>
            <a:r>
              <a:rPr lang="en-US" sz="3600" b="1" dirty="0">
                <a:latin typeface="Arial" panose="020B0604020202020204" pitchFamily="34" charset="0"/>
                <a:ea typeface="Noto serif" panose="02020600060500020200" pitchFamily="18" charset="0"/>
                <a:cs typeface="Arial" panose="020B0604020202020204" pitchFamily="34" charset="0"/>
              </a:rPr>
              <a:t>BBA: Planning for Controversy</a:t>
            </a:r>
          </a:p>
        </p:txBody>
      </p:sp>
      <p:sp>
        <p:nvSpPr>
          <p:cNvPr id="5" name="Text Placeholder 4">
            <a:extLst>
              <a:ext uri="{FF2B5EF4-FFF2-40B4-BE49-F238E27FC236}">
                <a16:creationId xmlns:a16="http://schemas.microsoft.com/office/drawing/2014/main" id="{BE505BC5-EF4F-6067-86F2-5AB82EAD24C2}"/>
              </a:ext>
            </a:extLst>
          </p:cNvPr>
          <p:cNvSpPr>
            <a:spLocks noGrp="1"/>
          </p:cNvSpPr>
          <p:nvPr>
            <p:ph type="subTitle" idx="1"/>
          </p:nvPr>
        </p:nvSpPr>
        <p:spPr/>
        <p:txBody>
          <a:bodyPr>
            <a:normAutofit/>
          </a:bodyPr>
          <a:lstStyle/>
          <a:p>
            <a:pPr marL="0" indent="0" algn="ctr">
              <a:buNone/>
            </a:pPr>
            <a:r>
              <a:rPr lang="en-US" dirty="0">
                <a:solidFill>
                  <a:schemeClr val="bg1"/>
                </a:solidFill>
                <a:latin typeface="Arial" panose="020B0604020202020204" pitchFamily="34" charset="0"/>
                <a:cs typeface="Arial" panose="020B0604020202020204" pitchFamily="34" charset="0"/>
              </a:rPr>
              <a:t>Portland Tax Forum</a:t>
            </a:r>
          </a:p>
          <a:p>
            <a:pPr marL="0" indent="0" algn="ctr">
              <a:buNone/>
            </a:pPr>
            <a:r>
              <a:rPr lang="en-US">
                <a:solidFill>
                  <a:schemeClr val="bg1"/>
                </a:solidFill>
                <a:latin typeface="Arial" panose="020B0604020202020204" pitchFamily="34" charset="0"/>
                <a:cs typeface="Arial" panose="020B0604020202020204" pitchFamily="34" charset="0"/>
              </a:rPr>
              <a:t>June 11, </a:t>
            </a:r>
            <a:r>
              <a:rPr lang="en-US" dirty="0">
                <a:solidFill>
                  <a:schemeClr val="bg1"/>
                </a:solidFill>
                <a:latin typeface="Arial" panose="020B0604020202020204" pitchFamily="34" charset="0"/>
                <a:cs typeface="Arial" panose="020B0604020202020204" pitchFamily="34" charset="0"/>
              </a:rPr>
              <a:t>2026</a:t>
            </a:r>
          </a:p>
        </p:txBody>
      </p:sp>
      <p:sp>
        <p:nvSpPr>
          <p:cNvPr id="6" name="Text Placeholder 5">
            <a:extLst>
              <a:ext uri="{FF2B5EF4-FFF2-40B4-BE49-F238E27FC236}">
                <a16:creationId xmlns:a16="http://schemas.microsoft.com/office/drawing/2014/main" id="{5387D5CE-2F0F-6CC0-A92C-FA503462500B}"/>
              </a:ext>
            </a:extLst>
          </p:cNvPr>
          <p:cNvSpPr>
            <a:spLocks noGrp="1"/>
          </p:cNvSpPr>
          <p:nvPr>
            <p:ph type="body" sz="quarter" idx="4294967295"/>
          </p:nvPr>
        </p:nvSpPr>
        <p:spPr>
          <a:xfrm>
            <a:off x="989816" y="4351338"/>
            <a:ext cx="10363200" cy="2506662"/>
          </a:xfrm>
          <a:prstGeom prst="rect">
            <a:avLst/>
          </a:prstGeom>
        </p:spPr>
        <p:txBody>
          <a:bodyPr>
            <a:noAutofit/>
          </a:bodyPr>
          <a:lstStyle/>
          <a:p>
            <a:pPr marL="0" indent="0" algn="ctr">
              <a:buNone/>
            </a:pPr>
            <a:r>
              <a:rPr lang="en-US" sz="2000" dirty="0">
                <a:solidFill>
                  <a:schemeClr val="bg1"/>
                </a:solidFill>
                <a:latin typeface="Arial" panose="020B0604020202020204" pitchFamily="34" charset="0"/>
                <a:ea typeface="Noto serif" panose="02020600060500020200" pitchFamily="18" charset="0"/>
                <a:cs typeface="Arial" panose="020B0604020202020204" pitchFamily="34" charset="0"/>
              </a:rPr>
              <a:t>Presented by:</a:t>
            </a:r>
          </a:p>
          <a:p>
            <a:pPr marL="0" indent="0" algn="ctr">
              <a:buNone/>
            </a:pPr>
            <a:r>
              <a:rPr lang="en-US" sz="2000" dirty="0">
                <a:solidFill>
                  <a:schemeClr val="bg1"/>
                </a:solidFill>
                <a:latin typeface="Arial" panose="020B0604020202020204" pitchFamily="34" charset="0"/>
                <a:ea typeface="Noto serif" panose="02020600060500020200" pitchFamily="18" charset="0"/>
                <a:cs typeface="Arial" panose="020B0604020202020204" pitchFamily="34" charset="0"/>
              </a:rPr>
              <a:t>Jenni Black, Citrin Cooperman Advisors LLC</a:t>
            </a:r>
          </a:p>
        </p:txBody>
      </p:sp>
    </p:spTree>
    <p:extLst>
      <p:ext uri="{BB962C8B-B14F-4D97-AF65-F5344CB8AC3E}">
        <p14:creationId xmlns:p14="http://schemas.microsoft.com/office/powerpoint/2010/main" val="247655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B12AA-3075-F4EE-67FA-94A7A6D9D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BB1DC-752F-8F74-F4D8-056B7A8E689F}"/>
              </a:ext>
            </a:extLst>
          </p:cNvPr>
          <p:cNvSpPr>
            <a:spLocks noGrp="1"/>
          </p:cNvSpPr>
          <p:nvPr>
            <p:ph type="title"/>
          </p:nvPr>
        </p:nvSpPr>
        <p:spPr/>
        <p:txBody>
          <a:bodyPr/>
          <a:lstStyle/>
          <a:p>
            <a:r>
              <a:rPr lang="en-US" dirty="0"/>
              <a:t>Examples of PRIs</a:t>
            </a:r>
          </a:p>
        </p:txBody>
      </p:sp>
      <p:sp>
        <p:nvSpPr>
          <p:cNvPr id="3" name="Content Placeholder 2">
            <a:extLst>
              <a:ext uri="{FF2B5EF4-FFF2-40B4-BE49-F238E27FC236}">
                <a16:creationId xmlns:a16="http://schemas.microsoft.com/office/drawing/2014/main" id="{551DC36C-90A1-07BB-DF8C-EE98BF6C7DD4}"/>
              </a:ext>
            </a:extLst>
          </p:cNvPr>
          <p:cNvSpPr>
            <a:spLocks noGrp="1"/>
          </p:cNvSpPr>
          <p:nvPr>
            <p:ph sz="half" idx="1"/>
          </p:nvPr>
        </p:nvSpPr>
        <p:spPr>
          <a:xfrm>
            <a:off x="1177413" y="1690688"/>
            <a:ext cx="10782215" cy="4999823"/>
          </a:xfrm>
        </p:spPr>
        <p:txBody>
          <a:bodyPr>
            <a:normAutofit fontScale="77500" lnSpcReduction="20000"/>
          </a:bodyPr>
          <a:lstStyle/>
          <a:p>
            <a:pPr>
              <a:buFont typeface="Arial" panose="020B0604020202020204" pitchFamily="34" charset="0"/>
              <a:buChar char="•"/>
            </a:pPr>
            <a:r>
              <a:rPr lang="en-US" dirty="0"/>
              <a:t>Character, timing, and source of the partnership’s income, gain, loss, deductions, or credits</a:t>
            </a:r>
          </a:p>
          <a:p>
            <a:pPr>
              <a:buFont typeface="Arial" panose="020B0604020202020204" pitchFamily="34" charset="0"/>
              <a:buChar char="•"/>
            </a:pPr>
            <a:r>
              <a:rPr lang="en-US" dirty="0"/>
              <a:t>Contributions to, and distributions from, the partnership, including value, amount, and character</a:t>
            </a:r>
          </a:p>
          <a:p>
            <a:pPr>
              <a:buFont typeface="Arial" panose="020B0604020202020204" pitchFamily="34" charset="0"/>
              <a:buChar char="•"/>
            </a:pPr>
            <a:r>
              <a:rPr lang="en-US" dirty="0"/>
              <a:t>Amount and character of liabilities</a:t>
            </a:r>
          </a:p>
          <a:p>
            <a:pPr>
              <a:buFont typeface="Arial" panose="020B0604020202020204" pitchFamily="34" charset="0"/>
              <a:buChar char="•"/>
            </a:pPr>
            <a:r>
              <a:rPr lang="en-US" dirty="0"/>
              <a:t>Partnership basis in assets, including character and value</a:t>
            </a:r>
          </a:p>
          <a:p>
            <a:pPr>
              <a:buFont typeface="Arial" panose="020B0604020202020204" pitchFamily="34" charset="0"/>
              <a:buChar char="•"/>
            </a:pPr>
            <a:r>
              <a:rPr lang="en-US" dirty="0"/>
              <a:t>Capital accounts</a:t>
            </a:r>
          </a:p>
          <a:p>
            <a:pPr>
              <a:buFont typeface="Arial" panose="020B0604020202020204" pitchFamily="34" charset="0"/>
              <a:buChar char="•"/>
            </a:pPr>
            <a:r>
              <a:rPr lang="en-US" dirty="0"/>
              <a:t>Elections made by the partnership</a:t>
            </a:r>
          </a:p>
          <a:p>
            <a:pPr>
              <a:buFont typeface="Arial" panose="020B0604020202020204" pitchFamily="34" charset="0"/>
              <a:buChar char="•"/>
            </a:pPr>
            <a:r>
              <a:rPr lang="en-US" dirty="0"/>
              <a:t>Identity of a person as a partner in the partnership</a:t>
            </a:r>
          </a:p>
        </p:txBody>
      </p:sp>
    </p:spTree>
    <p:extLst>
      <p:ext uri="{BB962C8B-B14F-4D97-AF65-F5344CB8AC3E}">
        <p14:creationId xmlns:p14="http://schemas.microsoft.com/office/powerpoint/2010/main" val="233430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3160-EB2D-ED3C-DE3B-7BA92A8EE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D8F22-53BB-10A9-B5DF-BB7830D2E5AE}"/>
              </a:ext>
            </a:extLst>
          </p:cNvPr>
          <p:cNvSpPr>
            <a:spLocks noGrp="1"/>
          </p:cNvSpPr>
          <p:nvPr>
            <p:ph type="title"/>
          </p:nvPr>
        </p:nvSpPr>
        <p:spPr/>
        <p:txBody>
          <a:bodyPr/>
          <a:lstStyle/>
          <a:p>
            <a:r>
              <a:rPr lang="en-US" dirty="0"/>
              <a:t>What is an Adjustment?</a:t>
            </a:r>
          </a:p>
        </p:txBody>
      </p:sp>
      <p:sp>
        <p:nvSpPr>
          <p:cNvPr id="3" name="Content Placeholder 2">
            <a:extLst>
              <a:ext uri="{FF2B5EF4-FFF2-40B4-BE49-F238E27FC236}">
                <a16:creationId xmlns:a16="http://schemas.microsoft.com/office/drawing/2014/main" id="{E546D8BC-E060-CDA8-9D6E-EF2C0CCC7A3E}"/>
              </a:ext>
            </a:extLst>
          </p:cNvPr>
          <p:cNvSpPr>
            <a:spLocks noGrp="1"/>
          </p:cNvSpPr>
          <p:nvPr>
            <p:ph sz="half" idx="1"/>
          </p:nvPr>
        </p:nvSpPr>
        <p:spPr>
          <a:xfrm>
            <a:off x="1000017" y="1423448"/>
            <a:ext cx="10959612" cy="5267064"/>
          </a:xfrm>
        </p:spPr>
        <p:txBody>
          <a:bodyPr>
            <a:normAutofit fontScale="62500" lnSpcReduction="20000"/>
          </a:bodyPr>
          <a:lstStyle/>
          <a:p>
            <a:pPr>
              <a:buFont typeface="Arial" panose="020B0604020202020204" pitchFamily="34" charset="0"/>
              <a:buChar char="•"/>
            </a:pPr>
            <a:r>
              <a:rPr lang="en-US" dirty="0"/>
              <a:t>A partnership adjustment is any change to a PRI.</a:t>
            </a:r>
          </a:p>
          <a:p>
            <a:pPr>
              <a:buFont typeface="Arial" panose="020B0604020202020204" pitchFamily="34" charset="0"/>
              <a:buChar char="•"/>
            </a:pPr>
            <a:r>
              <a:rPr lang="en-US" dirty="0"/>
              <a:t>What adjustments go into the computation of the IU?</a:t>
            </a:r>
          </a:p>
          <a:p>
            <a:pPr lvl="1"/>
            <a:r>
              <a:rPr lang="en-US" dirty="0"/>
              <a:t>Any change to a PRI that is “money number” </a:t>
            </a:r>
          </a:p>
          <a:p>
            <a:pPr lvl="2"/>
            <a:r>
              <a:rPr lang="en-US" dirty="0"/>
              <a:t>This includes:</a:t>
            </a:r>
          </a:p>
          <a:p>
            <a:pPr lvl="3"/>
            <a:r>
              <a:rPr lang="en-US" dirty="0"/>
              <a:t>Adjustments to “balance sheet” items such as Assets, Liabilities and Capital</a:t>
            </a:r>
          </a:p>
          <a:p>
            <a:pPr lvl="1"/>
            <a:r>
              <a:rPr lang="en-US" dirty="0"/>
              <a:t>It does not matter if the partners would have paid tax on that adjustment</a:t>
            </a:r>
          </a:p>
          <a:p>
            <a:pPr lvl="2"/>
            <a:r>
              <a:rPr lang="en-US" dirty="0"/>
              <a:t>Partner-level attributes come in during modification and push out</a:t>
            </a:r>
          </a:p>
          <a:p>
            <a:pPr lvl="1"/>
            <a:r>
              <a:rPr lang="en-US" dirty="0"/>
              <a:t>It does not matter if the item would “normally” be subject to tax</a:t>
            </a:r>
          </a:p>
          <a:p>
            <a:pPr>
              <a:buFont typeface="Arial" panose="020B0604020202020204" pitchFamily="34" charset="0"/>
              <a:buChar char="•"/>
            </a:pPr>
            <a:r>
              <a:rPr lang="en-US" dirty="0"/>
              <a:t>If it’s not a monetary number, you really can’t apply a tax rate to the adjustment, so it doesn’t really fit into the calculation</a:t>
            </a:r>
          </a:p>
          <a:p>
            <a:pPr lvl="1"/>
            <a:r>
              <a:rPr lang="en-US" dirty="0"/>
              <a:t>Kilowatt hours for energy credits</a:t>
            </a:r>
          </a:p>
          <a:p>
            <a:pPr lvl="1"/>
            <a:r>
              <a:rPr lang="en-US" dirty="0"/>
              <a:t>Elections</a:t>
            </a:r>
          </a:p>
          <a:p>
            <a:pPr lvl="1"/>
            <a:r>
              <a:rPr lang="en-US" dirty="0"/>
              <a:t>Still an adjustment </a:t>
            </a:r>
          </a:p>
        </p:txBody>
      </p:sp>
      <p:pic>
        <p:nvPicPr>
          <p:cNvPr id="4" name="Picture 3">
            <a:extLst>
              <a:ext uri="{FF2B5EF4-FFF2-40B4-BE49-F238E27FC236}">
                <a16:creationId xmlns:a16="http://schemas.microsoft.com/office/drawing/2014/main" id="{64042B26-A6CD-82A5-D3AE-76CD1E259892}"/>
              </a:ext>
            </a:extLst>
          </p:cNvPr>
          <p:cNvPicPr>
            <a:picLocks noChangeAspect="1"/>
          </p:cNvPicPr>
          <p:nvPr/>
        </p:nvPicPr>
        <p:blipFill>
          <a:blip r:embed="rId2"/>
          <a:stretch>
            <a:fillRect/>
          </a:stretch>
        </p:blipFill>
        <p:spPr>
          <a:xfrm>
            <a:off x="8204685" y="155215"/>
            <a:ext cx="2987299" cy="4261473"/>
          </a:xfrm>
          <a:prstGeom prst="rect">
            <a:avLst/>
          </a:prstGeom>
        </p:spPr>
      </p:pic>
    </p:spTree>
    <p:extLst>
      <p:ext uri="{BB962C8B-B14F-4D97-AF65-F5344CB8AC3E}">
        <p14:creationId xmlns:p14="http://schemas.microsoft.com/office/powerpoint/2010/main" val="135413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2B5E-6688-7569-C1C3-80B687CD5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64B4B-DF24-C488-2F40-82F82CA57054}"/>
              </a:ext>
            </a:extLst>
          </p:cNvPr>
          <p:cNvSpPr>
            <a:spLocks noGrp="1"/>
          </p:cNvSpPr>
          <p:nvPr>
            <p:ph type="title"/>
          </p:nvPr>
        </p:nvSpPr>
        <p:spPr/>
        <p:txBody>
          <a:bodyPr/>
          <a:lstStyle/>
          <a:p>
            <a:r>
              <a:rPr lang="en-US" dirty="0"/>
              <a:t>Positive/Negative Adjustments</a:t>
            </a:r>
          </a:p>
        </p:txBody>
      </p:sp>
      <p:sp>
        <p:nvSpPr>
          <p:cNvPr id="3" name="Content Placeholder 2">
            <a:extLst>
              <a:ext uri="{FF2B5EF4-FFF2-40B4-BE49-F238E27FC236}">
                <a16:creationId xmlns:a16="http://schemas.microsoft.com/office/drawing/2014/main" id="{30951273-4FC3-149C-182E-C5650396AC8A}"/>
              </a:ext>
            </a:extLst>
          </p:cNvPr>
          <p:cNvSpPr>
            <a:spLocks noGrp="1"/>
          </p:cNvSpPr>
          <p:nvPr>
            <p:ph sz="half" idx="1"/>
          </p:nvPr>
        </p:nvSpPr>
        <p:spPr>
          <a:xfrm>
            <a:off x="1000017" y="1423448"/>
            <a:ext cx="10959612" cy="5267064"/>
          </a:xfrm>
        </p:spPr>
        <p:txBody>
          <a:bodyPr>
            <a:normAutofit fontScale="70000" lnSpcReduction="20000"/>
          </a:bodyPr>
          <a:lstStyle/>
          <a:p>
            <a:pPr>
              <a:buFont typeface="Arial" panose="020B0604020202020204" pitchFamily="34" charset="0"/>
              <a:buChar char="•"/>
            </a:pPr>
            <a:r>
              <a:rPr lang="en-US" dirty="0"/>
              <a:t>Adjustments in BBA may be positive adjustments or negative adjustments</a:t>
            </a:r>
          </a:p>
          <a:p>
            <a:pPr lvl="1"/>
            <a:r>
              <a:rPr lang="en-US" dirty="0"/>
              <a:t>Negative adjustment – any adjustment that is a decrease in an item of income (or treated as one) or an increase in a credit</a:t>
            </a:r>
          </a:p>
          <a:p>
            <a:pPr lvl="1"/>
            <a:r>
              <a:rPr lang="en-US" dirty="0"/>
              <a:t>Examples:</a:t>
            </a:r>
          </a:p>
          <a:p>
            <a:pPr lvl="2"/>
            <a:r>
              <a:rPr lang="en-US" dirty="0"/>
              <a:t>Increase in an expense</a:t>
            </a:r>
          </a:p>
          <a:p>
            <a:pPr lvl="2"/>
            <a:r>
              <a:rPr lang="en-US" dirty="0"/>
              <a:t>Increase in a capital loss</a:t>
            </a:r>
          </a:p>
          <a:p>
            <a:pPr lvl="2"/>
            <a:r>
              <a:rPr lang="en-US" dirty="0"/>
              <a:t>Decrease in ordinary income</a:t>
            </a:r>
          </a:p>
          <a:p>
            <a:pPr>
              <a:buFont typeface="Arial" panose="020B0604020202020204" pitchFamily="34" charset="0"/>
              <a:buChar char="•"/>
            </a:pPr>
            <a:r>
              <a:rPr lang="en-US" dirty="0"/>
              <a:t>Positive adjustment – any adjustment that is not a negative adjustment</a:t>
            </a:r>
          </a:p>
          <a:p>
            <a:pPr lvl="1"/>
            <a:r>
              <a:rPr lang="en-US" dirty="0"/>
              <a:t>Examples:</a:t>
            </a:r>
          </a:p>
          <a:p>
            <a:pPr lvl="2"/>
            <a:r>
              <a:rPr lang="en-US" dirty="0"/>
              <a:t>Any adjustments to non-income items (e.g., assets, liabilities, etc.)</a:t>
            </a:r>
          </a:p>
          <a:p>
            <a:pPr lvl="2"/>
            <a:r>
              <a:rPr lang="en-US" dirty="0"/>
              <a:t>Decrease in an expense</a:t>
            </a:r>
          </a:p>
          <a:p>
            <a:pPr lvl="2"/>
            <a:r>
              <a:rPr lang="en-US" dirty="0"/>
              <a:t>Increase in income</a:t>
            </a:r>
          </a:p>
          <a:p>
            <a:r>
              <a:rPr lang="en-US" dirty="0"/>
              <a:t>Do not think of them as taxpayer favorable/unfavorable, you will get it wrong</a:t>
            </a:r>
          </a:p>
        </p:txBody>
      </p:sp>
      <p:pic>
        <p:nvPicPr>
          <p:cNvPr id="5" name="Picture 4">
            <a:extLst>
              <a:ext uri="{FF2B5EF4-FFF2-40B4-BE49-F238E27FC236}">
                <a16:creationId xmlns:a16="http://schemas.microsoft.com/office/drawing/2014/main" id="{E34ACBFD-1EB5-F235-EF2D-8AD1B3428982}"/>
              </a:ext>
            </a:extLst>
          </p:cNvPr>
          <p:cNvPicPr>
            <a:picLocks noChangeAspect="1"/>
          </p:cNvPicPr>
          <p:nvPr/>
        </p:nvPicPr>
        <p:blipFill>
          <a:blip r:embed="rId2"/>
          <a:stretch>
            <a:fillRect/>
          </a:stretch>
        </p:blipFill>
        <p:spPr>
          <a:xfrm>
            <a:off x="9250597" y="2812642"/>
            <a:ext cx="2442417" cy="2185755"/>
          </a:xfrm>
          <a:prstGeom prst="rect">
            <a:avLst/>
          </a:prstGeom>
        </p:spPr>
      </p:pic>
    </p:spTree>
    <p:extLst>
      <p:ext uri="{BB962C8B-B14F-4D97-AF65-F5344CB8AC3E}">
        <p14:creationId xmlns:p14="http://schemas.microsoft.com/office/powerpoint/2010/main" val="234816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95257-B20F-2E61-A19D-8FFB16D86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9BD9A-8818-0CAF-2DA2-66832C171EAB}"/>
              </a:ext>
            </a:extLst>
          </p:cNvPr>
          <p:cNvSpPr>
            <a:spLocks noGrp="1"/>
          </p:cNvSpPr>
          <p:nvPr>
            <p:ph type="title"/>
          </p:nvPr>
        </p:nvSpPr>
        <p:spPr>
          <a:xfrm>
            <a:off x="1281953" y="108811"/>
            <a:ext cx="10515600" cy="964054"/>
          </a:xfrm>
        </p:spPr>
        <p:txBody>
          <a:bodyPr/>
          <a:lstStyle/>
          <a:p>
            <a:r>
              <a:rPr lang="en-US" dirty="0"/>
              <a:t>Defining/Calculating the Imputed Underpayment</a:t>
            </a:r>
          </a:p>
        </p:txBody>
      </p:sp>
      <p:sp>
        <p:nvSpPr>
          <p:cNvPr id="3" name="Content Placeholder 2">
            <a:extLst>
              <a:ext uri="{FF2B5EF4-FFF2-40B4-BE49-F238E27FC236}">
                <a16:creationId xmlns:a16="http://schemas.microsoft.com/office/drawing/2014/main" id="{C34AB846-1ECB-5E73-01A7-F84F9CCC827A}"/>
              </a:ext>
            </a:extLst>
          </p:cNvPr>
          <p:cNvSpPr>
            <a:spLocks noGrp="1"/>
          </p:cNvSpPr>
          <p:nvPr>
            <p:ph sz="half" idx="1"/>
          </p:nvPr>
        </p:nvSpPr>
        <p:spPr>
          <a:xfrm>
            <a:off x="1000016" y="3511176"/>
            <a:ext cx="11103999" cy="3346824"/>
          </a:xfrm>
        </p:spPr>
        <p:txBody>
          <a:bodyPr>
            <a:normAutofit fontScale="55000" lnSpcReduction="20000"/>
          </a:bodyPr>
          <a:lstStyle/>
          <a:p>
            <a:pPr>
              <a:buFont typeface="Arial" panose="020B0604020202020204" pitchFamily="34" charset="0"/>
              <a:buChar char="•"/>
            </a:pPr>
            <a:r>
              <a:rPr lang="en-US" dirty="0"/>
              <a:t>Adjustments to distributive shares of partners are NOT netted.</a:t>
            </a:r>
          </a:p>
          <a:p>
            <a:pPr>
              <a:buFont typeface="Arial" panose="020B0604020202020204" pitchFamily="34" charset="0"/>
              <a:buChar char="•"/>
            </a:pPr>
            <a:r>
              <a:rPr lang="en-US" dirty="0"/>
              <a:t>No netting between taxable years</a:t>
            </a:r>
          </a:p>
          <a:p>
            <a:pPr>
              <a:buFont typeface="Arial" panose="020B0604020202020204" pitchFamily="34" charset="0"/>
              <a:buChar char="•"/>
            </a:pPr>
            <a:r>
              <a:rPr lang="en-US" dirty="0"/>
              <a:t>What does it mean to appropriately net adjustments?</a:t>
            </a:r>
          </a:p>
          <a:p>
            <a:pPr lvl="1"/>
            <a:r>
              <a:rPr lang="en-US" dirty="0"/>
              <a:t>Generally, if the adjustments would net on the partnership return, they will net in the calculation of the IU</a:t>
            </a:r>
          </a:p>
          <a:p>
            <a:pPr lvl="1"/>
            <a:r>
              <a:rPr lang="en-US" dirty="0"/>
              <a:t>If separately stated on the Schedule K, unlikely to net</a:t>
            </a:r>
          </a:p>
          <a:p>
            <a:pPr>
              <a:buFont typeface="Arial" panose="020B0604020202020204" pitchFamily="34" charset="0"/>
              <a:buChar char="•"/>
            </a:pPr>
            <a:r>
              <a:rPr lang="en-US" dirty="0"/>
              <a:t>Credits:  </a:t>
            </a:r>
          </a:p>
          <a:p>
            <a:pPr lvl="1"/>
            <a:r>
              <a:rPr lang="en-US" dirty="0"/>
              <a:t>Net positive adjustments to credits (reduction in credit) increase the IU</a:t>
            </a:r>
          </a:p>
          <a:p>
            <a:pPr lvl="1"/>
            <a:r>
              <a:rPr lang="en-US" dirty="0"/>
              <a:t>IRS has authority to allow net negative adjustment to credits (increase in credits) to reduce IU</a:t>
            </a:r>
          </a:p>
          <a:p>
            <a:pPr lvl="2"/>
            <a:r>
              <a:rPr lang="en-US" dirty="0"/>
              <a:t>Partnership cannot offset IU with increases to credits in an AAR</a:t>
            </a:r>
          </a:p>
        </p:txBody>
      </p:sp>
      <p:sp>
        <p:nvSpPr>
          <p:cNvPr id="4" name="Rectangle 3">
            <a:extLst>
              <a:ext uri="{FF2B5EF4-FFF2-40B4-BE49-F238E27FC236}">
                <a16:creationId xmlns:a16="http://schemas.microsoft.com/office/drawing/2014/main" id="{3F80105F-C275-F509-18CD-75D5ABFCE5DA}"/>
              </a:ext>
            </a:extLst>
          </p:cNvPr>
          <p:cNvSpPr/>
          <p:nvPr/>
        </p:nvSpPr>
        <p:spPr>
          <a:xfrm>
            <a:off x="2176182" y="2097743"/>
            <a:ext cx="1331259" cy="12490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359" dirty="0"/>
              <a:t>Appropriately net adjustments</a:t>
            </a:r>
          </a:p>
        </p:txBody>
      </p:sp>
      <p:sp>
        <p:nvSpPr>
          <p:cNvPr id="6" name="Rectangle 5">
            <a:extLst>
              <a:ext uri="{FF2B5EF4-FFF2-40B4-BE49-F238E27FC236}">
                <a16:creationId xmlns:a16="http://schemas.microsoft.com/office/drawing/2014/main" id="{E6A08D22-11CD-C134-C6E2-2ABFCC1B63C6}"/>
              </a:ext>
            </a:extLst>
          </p:cNvPr>
          <p:cNvSpPr/>
          <p:nvPr/>
        </p:nvSpPr>
        <p:spPr>
          <a:xfrm>
            <a:off x="4444253" y="2097743"/>
            <a:ext cx="1294279" cy="12490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359" dirty="0"/>
              <a:t>Highest effective individual or corporate tax rate</a:t>
            </a:r>
          </a:p>
        </p:txBody>
      </p:sp>
      <p:sp>
        <p:nvSpPr>
          <p:cNvPr id="7" name="Multiply 14">
            <a:extLst>
              <a:ext uri="{FF2B5EF4-FFF2-40B4-BE49-F238E27FC236}">
                <a16:creationId xmlns:a16="http://schemas.microsoft.com/office/drawing/2014/main" id="{1264E22F-F6E2-6041-D3DD-6F7612D1BB9B}"/>
              </a:ext>
            </a:extLst>
          </p:cNvPr>
          <p:cNvSpPr/>
          <p:nvPr/>
        </p:nvSpPr>
        <p:spPr>
          <a:xfrm>
            <a:off x="3655359" y="2422337"/>
            <a:ext cx="591671" cy="59167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p>
        </p:txBody>
      </p:sp>
      <p:sp>
        <p:nvSpPr>
          <p:cNvPr id="8" name="Plus 15">
            <a:extLst>
              <a:ext uri="{FF2B5EF4-FFF2-40B4-BE49-F238E27FC236}">
                <a16:creationId xmlns:a16="http://schemas.microsoft.com/office/drawing/2014/main" id="{935D8E3D-AF1E-710F-7DE1-8DF46B1F1713}"/>
              </a:ext>
            </a:extLst>
          </p:cNvPr>
          <p:cNvSpPr/>
          <p:nvPr/>
        </p:nvSpPr>
        <p:spPr>
          <a:xfrm>
            <a:off x="5874123" y="2163481"/>
            <a:ext cx="517712" cy="51771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p>
        </p:txBody>
      </p:sp>
      <p:sp>
        <p:nvSpPr>
          <p:cNvPr id="9" name="Rectangle 8">
            <a:extLst>
              <a:ext uri="{FF2B5EF4-FFF2-40B4-BE49-F238E27FC236}">
                <a16:creationId xmlns:a16="http://schemas.microsoft.com/office/drawing/2014/main" id="{1A276687-5BC7-0E85-6CAC-2648F2155F46}"/>
              </a:ext>
            </a:extLst>
          </p:cNvPr>
          <p:cNvSpPr/>
          <p:nvPr/>
        </p:nvSpPr>
        <p:spPr>
          <a:xfrm>
            <a:off x="6539753" y="2097743"/>
            <a:ext cx="1257300" cy="12490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359" dirty="0"/>
              <a:t>Net adjustment to credits</a:t>
            </a:r>
          </a:p>
        </p:txBody>
      </p:sp>
      <p:sp>
        <p:nvSpPr>
          <p:cNvPr id="10" name="Equal 17">
            <a:extLst>
              <a:ext uri="{FF2B5EF4-FFF2-40B4-BE49-F238E27FC236}">
                <a16:creationId xmlns:a16="http://schemas.microsoft.com/office/drawing/2014/main" id="{2AD922D1-F65C-B292-C419-7B685EB6EA21}"/>
              </a:ext>
            </a:extLst>
          </p:cNvPr>
          <p:cNvSpPr/>
          <p:nvPr/>
        </p:nvSpPr>
        <p:spPr>
          <a:xfrm>
            <a:off x="8018929" y="2496295"/>
            <a:ext cx="517712" cy="51771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solidFill>
                <a:schemeClr val="tx1"/>
              </a:solidFill>
            </a:endParaRPr>
          </a:p>
        </p:txBody>
      </p:sp>
      <p:sp>
        <p:nvSpPr>
          <p:cNvPr id="11" name="Rectangle 10">
            <a:extLst>
              <a:ext uri="{FF2B5EF4-FFF2-40B4-BE49-F238E27FC236}">
                <a16:creationId xmlns:a16="http://schemas.microsoft.com/office/drawing/2014/main" id="{D6F8C946-B087-7046-DD63-40D64CC4AA80}"/>
              </a:ext>
            </a:extLst>
          </p:cNvPr>
          <p:cNvSpPr/>
          <p:nvPr/>
        </p:nvSpPr>
        <p:spPr>
          <a:xfrm>
            <a:off x="8758518" y="2097742"/>
            <a:ext cx="1257300" cy="124908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262" dirty="0"/>
              <a:t>Imputed Underpayment</a:t>
            </a:r>
          </a:p>
        </p:txBody>
      </p:sp>
      <p:sp>
        <p:nvSpPr>
          <p:cNvPr id="12" name="Minus 22">
            <a:extLst>
              <a:ext uri="{FF2B5EF4-FFF2-40B4-BE49-F238E27FC236}">
                <a16:creationId xmlns:a16="http://schemas.microsoft.com/office/drawing/2014/main" id="{00F0957C-5B20-C372-A17F-F3CF1E32ABB9}"/>
              </a:ext>
            </a:extLst>
          </p:cNvPr>
          <p:cNvSpPr/>
          <p:nvPr/>
        </p:nvSpPr>
        <p:spPr>
          <a:xfrm>
            <a:off x="5911103" y="2796240"/>
            <a:ext cx="443753" cy="43553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p>
        </p:txBody>
      </p:sp>
    </p:spTree>
    <p:extLst>
      <p:ext uri="{BB962C8B-B14F-4D97-AF65-F5344CB8AC3E}">
        <p14:creationId xmlns:p14="http://schemas.microsoft.com/office/powerpoint/2010/main" val="232198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9309-D0E0-6571-903F-3A56462CC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349CE-A3D0-6C1C-88C0-8EB6B77A447C}"/>
              </a:ext>
            </a:extLst>
          </p:cNvPr>
          <p:cNvSpPr>
            <a:spLocks noGrp="1"/>
          </p:cNvSpPr>
          <p:nvPr>
            <p:ph type="title"/>
          </p:nvPr>
        </p:nvSpPr>
        <p:spPr/>
        <p:txBody>
          <a:bodyPr/>
          <a:lstStyle/>
          <a:p>
            <a:r>
              <a:rPr lang="en-US" dirty="0"/>
              <a:t>Treating Adjustments as Zero</a:t>
            </a:r>
          </a:p>
        </p:txBody>
      </p:sp>
      <p:sp>
        <p:nvSpPr>
          <p:cNvPr id="3" name="Content Placeholder 2">
            <a:extLst>
              <a:ext uri="{FF2B5EF4-FFF2-40B4-BE49-F238E27FC236}">
                <a16:creationId xmlns:a16="http://schemas.microsoft.com/office/drawing/2014/main" id="{B6C27817-383B-68D3-9062-B123C60B1530}"/>
              </a:ext>
            </a:extLst>
          </p:cNvPr>
          <p:cNvSpPr>
            <a:spLocks noGrp="1"/>
          </p:cNvSpPr>
          <p:nvPr>
            <p:ph sz="half" idx="1"/>
          </p:nvPr>
        </p:nvSpPr>
        <p:spPr>
          <a:xfrm>
            <a:off x="1000017" y="1690688"/>
            <a:ext cx="10959612" cy="4999824"/>
          </a:xfrm>
        </p:spPr>
        <p:txBody>
          <a:bodyPr>
            <a:normAutofit fontScale="70000" lnSpcReduction="20000"/>
          </a:bodyPr>
          <a:lstStyle/>
          <a:p>
            <a:pPr>
              <a:buFont typeface="Arial" panose="020B0604020202020204" pitchFamily="34" charset="0"/>
              <a:buChar char="•"/>
            </a:pPr>
            <a:r>
              <a:rPr lang="en-US" dirty="0"/>
              <a:t>First part - The IRS may treat an adjustment as zero solely for purposes of calculating the IU if the effect of the adjustment is reflected in another adjustment.</a:t>
            </a:r>
          </a:p>
          <a:p>
            <a:pPr lvl="1"/>
            <a:r>
              <a:rPr lang="en-US" dirty="0"/>
              <a:t>100% of the adjustment is still made, it is just treated as zero in the IU calculation.</a:t>
            </a:r>
          </a:p>
          <a:p>
            <a:pPr lvl="2"/>
            <a:r>
              <a:rPr lang="en-US" dirty="0"/>
              <a:t>The adjustment does not become an adjustment that does not result in an IU (ATDNR)</a:t>
            </a:r>
          </a:p>
          <a:p>
            <a:pPr lvl="1"/>
            <a:r>
              <a:rPr lang="en-US" dirty="0"/>
              <a:t>Example – Partnership expensed an item it should have capitalized. The reduction in expenses and increase in assets are both positive adjustments. The IRS can treat one as zero because one is sufficiently reflected in the other</a:t>
            </a:r>
          </a:p>
          <a:p>
            <a:pPr lvl="1"/>
            <a:r>
              <a:rPr lang="en-US" dirty="0"/>
              <a:t>Very broad authority</a:t>
            </a:r>
          </a:p>
          <a:p>
            <a:pPr lvl="1"/>
            <a:r>
              <a:rPr lang="en-US" dirty="0"/>
              <a:t>Discretionary on the part of the IRS</a:t>
            </a:r>
          </a:p>
          <a:p>
            <a:pPr>
              <a:buFont typeface="Arial" panose="020B0604020202020204" pitchFamily="34" charset="0"/>
              <a:buChar char="•"/>
            </a:pPr>
            <a:r>
              <a:rPr lang="en-US" dirty="0"/>
              <a:t>Two parts to this rule – this portion of the rule where the IRS has more discretion and the part on the next slide where the IRS arguably has less discretion.</a:t>
            </a:r>
          </a:p>
          <a:p>
            <a:pPr>
              <a:buFont typeface="Arial" panose="020B0604020202020204" pitchFamily="34" charset="0"/>
              <a:buChar char="•"/>
            </a:pPr>
            <a:r>
              <a:rPr lang="en-US" dirty="0"/>
              <a:t>Treas. Reg. 301.6225-1(b)(4)</a:t>
            </a:r>
          </a:p>
        </p:txBody>
      </p:sp>
    </p:spTree>
    <p:extLst>
      <p:ext uri="{BB962C8B-B14F-4D97-AF65-F5344CB8AC3E}">
        <p14:creationId xmlns:p14="http://schemas.microsoft.com/office/powerpoint/2010/main" val="165666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BA8ED-161A-F28D-FD23-A399EFB42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7BDA5-5987-6721-B17E-C5BB72DA0E9A}"/>
              </a:ext>
            </a:extLst>
          </p:cNvPr>
          <p:cNvSpPr>
            <a:spLocks noGrp="1"/>
          </p:cNvSpPr>
          <p:nvPr>
            <p:ph type="title"/>
          </p:nvPr>
        </p:nvSpPr>
        <p:spPr/>
        <p:txBody>
          <a:bodyPr/>
          <a:lstStyle/>
          <a:p>
            <a:r>
              <a:rPr lang="en-US" dirty="0"/>
              <a:t>Treating Adjustments as Zero (cont.)</a:t>
            </a:r>
          </a:p>
        </p:txBody>
      </p:sp>
      <p:sp>
        <p:nvSpPr>
          <p:cNvPr id="3" name="Content Placeholder 2">
            <a:extLst>
              <a:ext uri="{FF2B5EF4-FFF2-40B4-BE49-F238E27FC236}">
                <a16:creationId xmlns:a16="http://schemas.microsoft.com/office/drawing/2014/main" id="{82DC0551-6584-C4EE-7853-5DD0A4479866}"/>
              </a:ext>
            </a:extLst>
          </p:cNvPr>
          <p:cNvSpPr>
            <a:spLocks noGrp="1"/>
          </p:cNvSpPr>
          <p:nvPr>
            <p:ph sz="half" idx="1"/>
          </p:nvPr>
        </p:nvSpPr>
        <p:spPr>
          <a:xfrm>
            <a:off x="1000017" y="1423448"/>
            <a:ext cx="10959612" cy="5267064"/>
          </a:xfrm>
        </p:spPr>
        <p:txBody>
          <a:bodyPr>
            <a:normAutofit fontScale="92500" lnSpcReduction="10000"/>
          </a:bodyPr>
          <a:lstStyle/>
          <a:p>
            <a:pPr>
              <a:buFont typeface="Arial" panose="020B0604020202020204" pitchFamily="34" charset="0"/>
              <a:buChar char="•"/>
            </a:pPr>
            <a:r>
              <a:rPr lang="en-US" dirty="0"/>
              <a:t>Second part – if a positive adjustment is related to or results from a positive adjustment to another item, one of those positive adjustments will generally be treated as zero unless the IRS determines otherwise</a:t>
            </a:r>
          </a:p>
          <a:p>
            <a:pPr lvl="2"/>
            <a:r>
              <a:rPr lang="en-US" dirty="0"/>
              <a:t>Must have at least 2 positive adjustments. Cannot treat a negative adjustment as zero</a:t>
            </a:r>
          </a:p>
          <a:p>
            <a:pPr lvl="1"/>
            <a:r>
              <a:rPr lang="en-US" dirty="0"/>
              <a:t>Partnerships can utilize this when computing an IU as part of an AAR</a:t>
            </a:r>
          </a:p>
          <a:p>
            <a:pPr lvl="2"/>
            <a:r>
              <a:rPr lang="en-US" dirty="0"/>
              <a:t>Can treat more than one adjustment as zero. For example, if a $100 increase in ordinary income also results in a $100 increase to net earnings from self-employment (NESE) and a $50 increase to QBI under section 199A, the partnership can treat both the NESE and 199A adjustments as zero</a:t>
            </a:r>
          </a:p>
          <a:p>
            <a:pPr lvl="1"/>
            <a:r>
              <a:rPr lang="en-US" dirty="0"/>
              <a:t>Given it says “generally”, when can the IRS “determine otherwise”?</a:t>
            </a:r>
          </a:p>
          <a:p>
            <a:pPr>
              <a:buFont typeface="Arial" panose="020B0604020202020204" pitchFamily="34" charset="0"/>
              <a:buChar char="•"/>
            </a:pPr>
            <a:r>
              <a:rPr lang="en-US" dirty="0"/>
              <a:t>The adjustments do not have to be the exact same amount.</a:t>
            </a:r>
          </a:p>
        </p:txBody>
      </p:sp>
    </p:spTree>
    <p:extLst>
      <p:ext uri="{BB962C8B-B14F-4D97-AF65-F5344CB8AC3E}">
        <p14:creationId xmlns:p14="http://schemas.microsoft.com/office/powerpoint/2010/main" val="153050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4162-0220-D7D8-07C1-645F5A7DEA1C}"/>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EFDBAB4D-D635-4557-E4DE-3CEDE850F334}"/>
              </a:ext>
            </a:extLst>
          </p:cNvPr>
          <p:cNvSpPr>
            <a:spLocks noGrp="1"/>
          </p:cNvSpPr>
          <p:nvPr>
            <p:ph sz="half" idx="1"/>
          </p:nvPr>
        </p:nvSpPr>
        <p:spPr/>
        <p:txBody>
          <a:bodyPr/>
          <a:lstStyle/>
          <a:p>
            <a:r>
              <a:rPr lang="en-US" dirty="0"/>
              <a:t>If the IRS adjusts the basis of land owned by the partnership, the adjustment will result in an imputed underpayment unless the IRS chooses to treat it as zero.</a:t>
            </a:r>
          </a:p>
          <a:p>
            <a:pPr lvl="1"/>
            <a:r>
              <a:rPr lang="en-US" dirty="0"/>
              <a:t>True</a:t>
            </a:r>
          </a:p>
          <a:p>
            <a:pPr lvl="1"/>
            <a:r>
              <a:rPr lang="en-US" dirty="0"/>
              <a:t>False</a:t>
            </a:r>
          </a:p>
        </p:txBody>
      </p:sp>
      <p:sp>
        <p:nvSpPr>
          <p:cNvPr id="4" name="Text Placeholder 3">
            <a:extLst>
              <a:ext uri="{FF2B5EF4-FFF2-40B4-BE49-F238E27FC236}">
                <a16:creationId xmlns:a16="http://schemas.microsoft.com/office/drawing/2014/main" id="{625A3317-E94A-8F10-9C33-383A4AD7955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1431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D50C9-D366-8EC8-79EE-B9EBA9E04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85E6D-67CE-1AE8-7CFB-81C572DC956A}"/>
              </a:ext>
            </a:extLst>
          </p:cNvPr>
          <p:cNvSpPr>
            <a:spLocks noGrp="1"/>
          </p:cNvSpPr>
          <p:nvPr>
            <p:ph type="title"/>
          </p:nvPr>
        </p:nvSpPr>
        <p:spPr/>
        <p:txBody>
          <a:bodyPr/>
          <a:lstStyle/>
          <a:p>
            <a:r>
              <a:rPr lang="en-US" dirty="0"/>
              <a:t>Modification of the IU</a:t>
            </a:r>
          </a:p>
        </p:txBody>
      </p:sp>
      <p:sp>
        <p:nvSpPr>
          <p:cNvPr id="3" name="Content Placeholder 2">
            <a:extLst>
              <a:ext uri="{FF2B5EF4-FFF2-40B4-BE49-F238E27FC236}">
                <a16:creationId xmlns:a16="http://schemas.microsoft.com/office/drawing/2014/main" id="{458F62F0-9219-D6FD-E1B7-A858388EEC5E}"/>
              </a:ext>
            </a:extLst>
          </p:cNvPr>
          <p:cNvSpPr>
            <a:spLocks noGrp="1"/>
          </p:cNvSpPr>
          <p:nvPr>
            <p:ph sz="half" idx="1"/>
          </p:nvPr>
        </p:nvSpPr>
        <p:spPr>
          <a:xfrm>
            <a:off x="1000017" y="1423448"/>
            <a:ext cx="10959612" cy="5267064"/>
          </a:xfrm>
        </p:spPr>
        <p:txBody>
          <a:bodyPr>
            <a:normAutofit lnSpcReduction="10000"/>
          </a:bodyPr>
          <a:lstStyle/>
          <a:p>
            <a:pPr>
              <a:buFont typeface="Arial" panose="020B0604020202020204" pitchFamily="34" charset="0"/>
              <a:buChar char="•"/>
            </a:pPr>
            <a:r>
              <a:rPr lang="en-US" dirty="0"/>
              <a:t>Modification occurs after the NOPPA and before the FPA</a:t>
            </a:r>
          </a:p>
          <a:p>
            <a:pPr>
              <a:buFont typeface="Arial" panose="020B0604020202020204" pitchFamily="34" charset="0"/>
              <a:buChar char="•"/>
            </a:pPr>
            <a:r>
              <a:rPr lang="en-US" dirty="0"/>
              <a:t>Within 270 days (can be extended) after the issuance of the NOPPA, the partnership can request modification of the IU.</a:t>
            </a:r>
          </a:p>
          <a:p>
            <a:pPr lvl="1"/>
            <a:r>
              <a:rPr lang="en-US" dirty="0"/>
              <a:t>Only PR can request modification</a:t>
            </a:r>
          </a:p>
          <a:p>
            <a:pPr>
              <a:buFont typeface="Arial" panose="020B0604020202020204" pitchFamily="34" charset="0"/>
              <a:buChar char="•"/>
            </a:pPr>
            <a:r>
              <a:rPr lang="en-US" dirty="0"/>
              <a:t>Can modify the base amount of the adjustments to items of income, gain, loss, deduction, or credit used in calculating the IU</a:t>
            </a:r>
          </a:p>
          <a:p>
            <a:pPr lvl="1"/>
            <a:r>
              <a:rPr lang="en-US" dirty="0"/>
              <a:t>Example – partners file amended returns</a:t>
            </a:r>
          </a:p>
          <a:p>
            <a:pPr lvl="1"/>
            <a:r>
              <a:rPr lang="en-US" dirty="0"/>
              <a:t>Requires partner cooperation</a:t>
            </a:r>
          </a:p>
        </p:txBody>
      </p:sp>
    </p:spTree>
    <p:extLst>
      <p:ext uri="{BB962C8B-B14F-4D97-AF65-F5344CB8AC3E}">
        <p14:creationId xmlns:p14="http://schemas.microsoft.com/office/powerpoint/2010/main" val="404327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FD9A4-E048-E4E4-3DBB-FECA18409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986B4-9C4A-4271-E621-C3789940E274}"/>
              </a:ext>
            </a:extLst>
          </p:cNvPr>
          <p:cNvSpPr>
            <a:spLocks noGrp="1"/>
          </p:cNvSpPr>
          <p:nvPr>
            <p:ph type="title"/>
          </p:nvPr>
        </p:nvSpPr>
        <p:spPr/>
        <p:txBody>
          <a:bodyPr/>
          <a:lstStyle/>
          <a:p>
            <a:r>
              <a:rPr lang="en-US" dirty="0"/>
              <a:t>Modification of the IU (cont.)</a:t>
            </a:r>
          </a:p>
        </p:txBody>
      </p:sp>
      <p:sp>
        <p:nvSpPr>
          <p:cNvPr id="3" name="Content Placeholder 2">
            <a:extLst>
              <a:ext uri="{FF2B5EF4-FFF2-40B4-BE49-F238E27FC236}">
                <a16:creationId xmlns:a16="http://schemas.microsoft.com/office/drawing/2014/main" id="{F0D6F2FB-775E-0D65-5DB6-99B8F055D521}"/>
              </a:ext>
            </a:extLst>
          </p:cNvPr>
          <p:cNvSpPr>
            <a:spLocks noGrp="1"/>
          </p:cNvSpPr>
          <p:nvPr>
            <p:ph sz="half" idx="1"/>
          </p:nvPr>
        </p:nvSpPr>
        <p:spPr>
          <a:xfrm>
            <a:off x="1000017" y="1423448"/>
            <a:ext cx="10959612" cy="5267064"/>
          </a:xfrm>
        </p:spPr>
        <p:txBody>
          <a:bodyPr>
            <a:normAutofit lnSpcReduction="10000"/>
          </a:bodyPr>
          <a:lstStyle/>
          <a:p>
            <a:pPr>
              <a:buFont typeface="Arial" panose="020B0604020202020204" pitchFamily="34" charset="0"/>
              <a:buChar char="•"/>
            </a:pPr>
            <a:r>
              <a:rPr lang="en-US" dirty="0"/>
              <a:t>Can modify the rate used in calculating the IU</a:t>
            </a:r>
          </a:p>
          <a:p>
            <a:pPr>
              <a:buFont typeface="Arial" panose="020B0604020202020204" pitchFamily="34" charset="0"/>
              <a:buChar char="•"/>
            </a:pPr>
            <a:r>
              <a:rPr lang="en-US" dirty="0"/>
              <a:t>Must be electronically submitted using Form 8980. All information must be electronically submitted through a portal.</a:t>
            </a:r>
          </a:p>
          <a:p>
            <a:pPr lvl="1"/>
            <a:r>
              <a:rPr lang="en-US" dirty="0"/>
              <a:t>Cannot paper file a modification request for exam</a:t>
            </a:r>
          </a:p>
          <a:p>
            <a:pPr>
              <a:buFont typeface="Arial" panose="020B0604020202020204" pitchFamily="34" charset="0"/>
              <a:buChar char="•"/>
            </a:pPr>
            <a:r>
              <a:rPr lang="en-US" dirty="0"/>
              <a:t>If the modification is approved, the full adjustment is still made but the calculation of the IU is modified </a:t>
            </a:r>
          </a:p>
          <a:p>
            <a:pPr>
              <a:buFont typeface="Arial" panose="020B0604020202020204" pitchFamily="34" charset="0"/>
              <a:buChar char="•"/>
            </a:pPr>
            <a:r>
              <a:rPr lang="en-US" dirty="0"/>
              <a:t>If a modification is denied, the partnership can go to Appeals regarding the denial </a:t>
            </a:r>
          </a:p>
        </p:txBody>
      </p:sp>
    </p:spTree>
    <p:extLst>
      <p:ext uri="{BB962C8B-B14F-4D97-AF65-F5344CB8AC3E}">
        <p14:creationId xmlns:p14="http://schemas.microsoft.com/office/powerpoint/2010/main" val="49440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6548-C156-D98A-91DF-9F9D4117A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8B86F-17C2-F09C-F2D7-70224F985745}"/>
              </a:ext>
            </a:extLst>
          </p:cNvPr>
          <p:cNvSpPr>
            <a:spLocks noGrp="1"/>
          </p:cNvSpPr>
          <p:nvPr>
            <p:ph type="title"/>
          </p:nvPr>
        </p:nvSpPr>
        <p:spPr/>
        <p:txBody>
          <a:bodyPr/>
          <a:lstStyle/>
          <a:p>
            <a:r>
              <a:rPr lang="en-US" dirty="0"/>
              <a:t>Modification Types</a:t>
            </a:r>
          </a:p>
        </p:txBody>
      </p:sp>
      <p:sp>
        <p:nvSpPr>
          <p:cNvPr id="3" name="Content Placeholder 2">
            <a:extLst>
              <a:ext uri="{FF2B5EF4-FFF2-40B4-BE49-F238E27FC236}">
                <a16:creationId xmlns:a16="http://schemas.microsoft.com/office/drawing/2014/main" id="{A8BB56CE-C223-4D9D-32A5-CF8AA15E4A8A}"/>
              </a:ext>
            </a:extLst>
          </p:cNvPr>
          <p:cNvSpPr>
            <a:spLocks noGrp="1"/>
          </p:cNvSpPr>
          <p:nvPr>
            <p:ph sz="half" idx="1"/>
          </p:nvPr>
        </p:nvSpPr>
        <p:spPr>
          <a:xfrm>
            <a:off x="1028298" y="1819374"/>
            <a:ext cx="10959612" cy="4166648"/>
          </a:xfrm>
        </p:spPr>
        <p:txBody>
          <a:bodyPr>
            <a:normAutofit fontScale="70000" lnSpcReduction="20000"/>
          </a:bodyPr>
          <a:lstStyle/>
          <a:p>
            <a:pPr>
              <a:buFont typeface="Arial" panose="020B0604020202020204" pitchFamily="34" charset="0"/>
              <a:buChar char="•"/>
            </a:pPr>
            <a:r>
              <a:rPr lang="en-US" dirty="0"/>
              <a:t> Rate modification</a:t>
            </a:r>
          </a:p>
          <a:p>
            <a:pPr>
              <a:buFont typeface="Arial" panose="020B0604020202020204" pitchFamily="34" charset="0"/>
              <a:buChar char="•"/>
            </a:pPr>
            <a:r>
              <a:rPr lang="en-US" dirty="0"/>
              <a:t> Tax exempt modification (includes foreign partners)</a:t>
            </a:r>
          </a:p>
          <a:p>
            <a:pPr>
              <a:buFont typeface="Arial" panose="020B0604020202020204" pitchFamily="34" charset="0"/>
              <a:buChar char="•"/>
            </a:pPr>
            <a:r>
              <a:rPr lang="en-US" dirty="0"/>
              <a:t> Amended return / pull in modification</a:t>
            </a:r>
          </a:p>
          <a:p>
            <a:pPr>
              <a:buFont typeface="Arial" panose="020B0604020202020204" pitchFamily="34" charset="0"/>
              <a:buChar char="•"/>
            </a:pPr>
            <a:r>
              <a:rPr lang="en-US" dirty="0"/>
              <a:t> Number and composition of IU (slice and dice)</a:t>
            </a:r>
          </a:p>
          <a:p>
            <a:pPr>
              <a:buFont typeface="Arial" panose="020B0604020202020204" pitchFamily="34" charset="0"/>
              <a:buChar char="•"/>
            </a:pPr>
            <a:r>
              <a:rPr lang="en-US" dirty="0"/>
              <a:t> Specified passive activity losses</a:t>
            </a:r>
          </a:p>
          <a:p>
            <a:pPr>
              <a:buFont typeface="Arial" panose="020B0604020202020204" pitchFamily="34" charset="0"/>
              <a:buChar char="•"/>
            </a:pPr>
            <a:r>
              <a:rPr lang="en-US" dirty="0"/>
              <a:t> REITs/RICs</a:t>
            </a:r>
          </a:p>
          <a:p>
            <a:pPr>
              <a:buFont typeface="Arial" panose="020B0604020202020204" pitchFamily="34" charset="0"/>
              <a:buChar char="•"/>
            </a:pPr>
            <a:r>
              <a:rPr lang="en-US" dirty="0"/>
              <a:t> Treaty benefits</a:t>
            </a:r>
          </a:p>
          <a:p>
            <a:pPr>
              <a:buFont typeface="Arial" panose="020B0604020202020204" pitchFamily="34" charset="0"/>
              <a:buChar char="•"/>
            </a:pPr>
            <a:r>
              <a:rPr lang="en-US" dirty="0"/>
              <a:t> Other / closing agreements</a:t>
            </a:r>
          </a:p>
        </p:txBody>
      </p:sp>
    </p:spTree>
    <p:extLst>
      <p:ext uri="{BB962C8B-B14F-4D97-AF65-F5344CB8AC3E}">
        <p14:creationId xmlns:p14="http://schemas.microsoft.com/office/powerpoint/2010/main" val="94557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13CA-4011-4DF4-A884-94B4A3093BD8}"/>
              </a:ext>
            </a:extLst>
          </p:cNvPr>
          <p:cNvSpPr>
            <a:spLocks noGrp="1"/>
          </p:cNvSpPr>
          <p:nvPr>
            <p:ph type="title"/>
          </p:nvPr>
        </p:nvSpPr>
        <p:spPr/>
        <p:txBody>
          <a:bodyPr>
            <a:normAutofit/>
          </a:bodyPr>
          <a:lstStyle/>
          <a:p>
            <a:r>
              <a:rPr lang="en-US" sz="4000" dirty="0">
                <a:cs typeface="Arial" panose="020B0604020202020204" pitchFamily="34" charset="0"/>
              </a:rPr>
              <a:t>Polling Question</a:t>
            </a:r>
          </a:p>
        </p:txBody>
      </p:sp>
      <p:sp>
        <p:nvSpPr>
          <p:cNvPr id="3" name="Content Placeholder 2">
            <a:extLst>
              <a:ext uri="{FF2B5EF4-FFF2-40B4-BE49-F238E27FC236}">
                <a16:creationId xmlns:a16="http://schemas.microsoft.com/office/drawing/2014/main" id="{D826C92C-81FA-452B-A5D9-B27A77F8EC04}"/>
              </a:ext>
            </a:extLst>
          </p:cNvPr>
          <p:cNvSpPr>
            <a:spLocks noGrp="1"/>
          </p:cNvSpPr>
          <p:nvPr>
            <p:ph sz="half" idx="1"/>
          </p:nvPr>
        </p:nvSpPr>
        <p:spPr>
          <a:xfrm>
            <a:off x="1637756" y="1847850"/>
            <a:ext cx="9182644" cy="4351338"/>
          </a:xfrm>
        </p:spPr>
        <p:txBody>
          <a:bodyPr>
            <a:normAutofit/>
          </a:bodyPr>
          <a:lstStyle/>
          <a:p>
            <a:pPr>
              <a:lnSpc>
                <a:spcPct val="100000"/>
              </a:lnSpc>
            </a:pPr>
            <a:r>
              <a:rPr lang="en-US" sz="2800" dirty="0">
                <a:latin typeface="Arial" panose="020B0604020202020204" pitchFamily="34" charset="0"/>
                <a:ea typeface="Noto serif" panose="02020600060500020200" pitchFamily="18" charset="0"/>
                <a:cs typeface="Arial" panose="020B0604020202020204" pitchFamily="34" charset="0"/>
              </a:rPr>
              <a:t>Do I need to worry about BBA if the partnership isn</a:t>
            </a:r>
            <a:r>
              <a:rPr lang="en-US" dirty="0">
                <a:latin typeface="Arial" panose="020B0604020202020204" pitchFamily="34" charset="0"/>
                <a:ea typeface="Noto serif" panose="02020600060500020200" pitchFamily="18" charset="0"/>
                <a:cs typeface="Arial" panose="020B0604020202020204" pitchFamily="34" charset="0"/>
              </a:rPr>
              <a:t>’t under audit?</a:t>
            </a:r>
            <a:endParaRPr lang="en-US" sz="2800" dirty="0">
              <a:latin typeface="Arial" panose="020B0604020202020204" pitchFamily="34" charset="0"/>
              <a:ea typeface="Noto serif" panose="02020600060500020200" pitchFamily="18" charset="0"/>
              <a:cs typeface="Arial" panose="020B0604020202020204" pitchFamily="34" charset="0"/>
            </a:endParaRPr>
          </a:p>
          <a:p>
            <a:pPr lvl="1">
              <a:lnSpc>
                <a:spcPct val="100000"/>
              </a:lnSpc>
            </a:pPr>
            <a:r>
              <a:rPr lang="en-US" sz="2400" dirty="0">
                <a:latin typeface="Arial" panose="020B0604020202020204" pitchFamily="34" charset="0"/>
                <a:ea typeface="Noto serif" panose="02020600060500020200" pitchFamily="18" charset="0"/>
                <a:cs typeface="Arial" panose="020B0604020202020204" pitchFamily="34" charset="0"/>
              </a:rPr>
              <a:t>Yes</a:t>
            </a:r>
          </a:p>
          <a:p>
            <a:pPr lvl="1">
              <a:lnSpc>
                <a:spcPct val="100000"/>
              </a:lnSpc>
            </a:pPr>
            <a:r>
              <a:rPr lang="en-US" dirty="0">
                <a:latin typeface="Arial" panose="020B0604020202020204" pitchFamily="34" charset="0"/>
                <a:ea typeface="Noto serif" panose="02020600060500020200" pitchFamily="18" charset="0"/>
                <a:cs typeface="Arial" panose="020B0604020202020204" pitchFamily="34" charset="0"/>
              </a:rPr>
              <a:t>No</a:t>
            </a:r>
          </a:p>
          <a:p>
            <a:pPr lvl="1">
              <a:lnSpc>
                <a:spcPct val="100000"/>
              </a:lnSpc>
            </a:pPr>
            <a:r>
              <a:rPr lang="en-US" dirty="0">
                <a:latin typeface="Arial" panose="020B0604020202020204" pitchFamily="34" charset="0"/>
                <a:ea typeface="Noto serif" panose="02020600060500020200" pitchFamily="18" charset="0"/>
                <a:cs typeface="Arial" panose="020B0604020202020204" pitchFamily="34" charset="0"/>
              </a:rPr>
              <a:t>What’s BBA?</a:t>
            </a:r>
            <a:endParaRPr lang="en-US" sz="2400" dirty="0">
              <a:latin typeface="Arial" panose="020B0604020202020204" pitchFamily="34" charset="0"/>
              <a:ea typeface="Noto serif" panose="02020600060500020200" pitchFamily="18" charset="0"/>
              <a:cs typeface="Arial" panose="020B0604020202020204" pitchFamily="34" charset="0"/>
            </a:endParaRPr>
          </a:p>
          <a:p>
            <a:pPr lvl="1">
              <a:lnSpc>
                <a:spcPct val="100000"/>
              </a:lnSpc>
            </a:pPr>
            <a:endParaRPr lang="en-US" sz="2400" dirty="0">
              <a:latin typeface="Arial" panose="020B0604020202020204" pitchFamily="34" charset="0"/>
              <a:ea typeface="Noto serif" panose="02020600060500020200" pitchFamily="18" charset="0"/>
              <a:cs typeface="Arial" panose="020B0604020202020204" pitchFamily="34" charset="0"/>
            </a:endParaRPr>
          </a:p>
        </p:txBody>
      </p:sp>
      <p:sp>
        <p:nvSpPr>
          <p:cNvPr id="6" name="Text Placeholder 5">
            <a:extLst>
              <a:ext uri="{FF2B5EF4-FFF2-40B4-BE49-F238E27FC236}">
                <a16:creationId xmlns:a16="http://schemas.microsoft.com/office/drawing/2014/main" id="{6B09CB3F-DBF3-757C-B2E4-4C2F7BEA320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9976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79F5-CC1E-E7F6-7863-1C9C0D7F2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F5542-4E13-7FF0-9313-BA98258516AE}"/>
              </a:ext>
            </a:extLst>
          </p:cNvPr>
          <p:cNvSpPr>
            <a:spLocks noGrp="1"/>
          </p:cNvSpPr>
          <p:nvPr>
            <p:ph type="title"/>
          </p:nvPr>
        </p:nvSpPr>
        <p:spPr/>
        <p:txBody>
          <a:bodyPr/>
          <a:lstStyle/>
          <a:p>
            <a:r>
              <a:rPr lang="en-US" dirty="0"/>
              <a:t>Push Out – Making the Election</a:t>
            </a:r>
          </a:p>
        </p:txBody>
      </p:sp>
      <p:sp>
        <p:nvSpPr>
          <p:cNvPr id="3" name="Content Placeholder 2">
            <a:extLst>
              <a:ext uri="{FF2B5EF4-FFF2-40B4-BE49-F238E27FC236}">
                <a16:creationId xmlns:a16="http://schemas.microsoft.com/office/drawing/2014/main" id="{CE76504B-3B2D-5354-2727-F12008C3F748}"/>
              </a:ext>
            </a:extLst>
          </p:cNvPr>
          <p:cNvSpPr>
            <a:spLocks noGrp="1"/>
          </p:cNvSpPr>
          <p:nvPr>
            <p:ph sz="half" idx="1"/>
          </p:nvPr>
        </p:nvSpPr>
        <p:spPr>
          <a:xfrm>
            <a:off x="1028298" y="1819374"/>
            <a:ext cx="10959612" cy="3280527"/>
          </a:xfrm>
        </p:spPr>
        <p:txBody>
          <a:bodyPr>
            <a:normAutofit fontScale="70000" lnSpcReduction="20000"/>
          </a:bodyPr>
          <a:lstStyle/>
          <a:p>
            <a:pPr>
              <a:buFont typeface="Arial" panose="020B0604020202020204" pitchFamily="34" charset="0"/>
              <a:buChar char="•"/>
            </a:pPr>
            <a:r>
              <a:rPr lang="en-US" dirty="0"/>
              <a:t>Partnership may elect to push out the adjustments in the FPA to the partners of the reviewed year.</a:t>
            </a:r>
          </a:p>
          <a:p>
            <a:pPr lvl="1"/>
            <a:r>
              <a:rPr lang="en-US" dirty="0"/>
              <a:t>Push out adjustments, not the IU</a:t>
            </a:r>
          </a:p>
          <a:p>
            <a:pPr>
              <a:buFont typeface="Arial" panose="020B0604020202020204" pitchFamily="34" charset="0"/>
              <a:buChar char="•"/>
            </a:pPr>
            <a:r>
              <a:rPr lang="en-US" dirty="0"/>
              <a:t>The partnership is no longer liable for the imputed underpayment if this election is made and statements are properly furnished.</a:t>
            </a:r>
          </a:p>
          <a:p>
            <a:pPr>
              <a:buFont typeface="Arial" panose="020B0604020202020204" pitchFamily="34" charset="0"/>
              <a:buChar char="•"/>
            </a:pPr>
            <a:r>
              <a:rPr lang="en-US" dirty="0"/>
              <a:t>Election must be made no later than 45 days after the date of the FPA.  This is not extendable. Election is only revocable with the consent of the Secretary. Election made on Form 8988</a:t>
            </a:r>
          </a:p>
          <a:p>
            <a:pPr lvl="1"/>
            <a:r>
              <a:rPr lang="en-US" dirty="0"/>
              <a:t>Form 8988 submitted through portal</a:t>
            </a:r>
          </a:p>
        </p:txBody>
      </p:sp>
      <p:pic>
        <p:nvPicPr>
          <p:cNvPr id="4" name="Picture 3">
            <a:extLst>
              <a:ext uri="{FF2B5EF4-FFF2-40B4-BE49-F238E27FC236}">
                <a16:creationId xmlns:a16="http://schemas.microsoft.com/office/drawing/2014/main" id="{EB7C9175-DCF8-4599-B195-F1924E37443A}"/>
              </a:ext>
            </a:extLst>
          </p:cNvPr>
          <p:cNvPicPr>
            <a:picLocks noChangeAspect="1"/>
          </p:cNvPicPr>
          <p:nvPr/>
        </p:nvPicPr>
        <p:blipFill>
          <a:blip r:embed="rId2"/>
          <a:stretch>
            <a:fillRect/>
          </a:stretch>
        </p:blipFill>
        <p:spPr>
          <a:xfrm>
            <a:off x="6096000" y="4784488"/>
            <a:ext cx="3596952" cy="1841152"/>
          </a:xfrm>
          <a:prstGeom prst="rect">
            <a:avLst/>
          </a:prstGeom>
        </p:spPr>
      </p:pic>
    </p:spTree>
    <p:extLst>
      <p:ext uri="{BB962C8B-B14F-4D97-AF65-F5344CB8AC3E}">
        <p14:creationId xmlns:p14="http://schemas.microsoft.com/office/powerpoint/2010/main" val="291677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E223-7844-2E17-9121-188E1676D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7E855-F50A-075C-418A-632B9039D332}"/>
              </a:ext>
            </a:extLst>
          </p:cNvPr>
          <p:cNvSpPr>
            <a:spLocks noGrp="1"/>
          </p:cNvSpPr>
          <p:nvPr>
            <p:ph type="title"/>
          </p:nvPr>
        </p:nvSpPr>
        <p:spPr/>
        <p:txBody>
          <a:bodyPr/>
          <a:lstStyle/>
          <a:p>
            <a:r>
              <a:rPr lang="en-US" dirty="0"/>
              <a:t>Push Out – Making the Election (cont.)</a:t>
            </a:r>
          </a:p>
        </p:txBody>
      </p:sp>
      <p:sp>
        <p:nvSpPr>
          <p:cNvPr id="3" name="Content Placeholder 2">
            <a:extLst>
              <a:ext uri="{FF2B5EF4-FFF2-40B4-BE49-F238E27FC236}">
                <a16:creationId xmlns:a16="http://schemas.microsoft.com/office/drawing/2014/main" id="{1762057C-E27A-EA3D-B347-2D847A197AB9}"/>
              </a:ext>
            </a:extLst>
          </p:cNvPr>
          <p:cNvSpPr>
            <a:spLocks noGrp="1"/>
          </p:cNvSpPr>
          <p:nvPr>
            <p:ph sz="half" idx="1"/>
          </p:nvPr>
        </p:nvSpPr>
        <p:spPr>
          <a:xfrm>
            <a:off x="1028298" y="1819374"/>
            <a:ext cx="10959612" cy="4440024"/>
          </a:xfrm>
        </p:spPr>
        <p:txBody>
          <a:bodyPr>
            <a:normAutofit fontScale="77500" lnSpcReduction="20000"/>
          </a:bodyPr>
          <a:lstStyle/>
          <a:p>
            <a:pPr>
              <a:buFont typeface="Arial" panose="020B0604020202020204" pitchFamily="34" charset="0"/>
              <a:buChar char="•"/>
            </a:pPr>
            <a:r>
              <a:rPr lang="en-US" dirty="0"/>
              <a:t>If multiple IUs, the partnership can elect with respect to one or more IUs</a:t>
            </a:r>
          </a:p>
          <a:p>
            <a:pPr lvl="1"/>
            <a:r>
              <a:rPr lang="en-US" dirty="0"/>
              <a:t>The partnership can request adjustments be placed into separate IUs during modification – allows the partnership to pay for some adjustments while pushing out the rest</a:t>
            </a:r>
          </a:p>
          <a:p>
            <a:pPr>
              <a:buFont typeface="Arial" panose="020B0604020202020204" pitchFamily="34" charset="0"/>
              <a:buChar char="•"/>
            </a:pPr>
            <a:r>
              <a:rPr lang="en-US" dirty="0"/>
              <a:t>An election is only valid if the partnership furnishes statements to its reviewed year partners as required</a:t>
            </a:r>
          </a:p>
          <a:p>
            <a:pPr lvl="1"/>
            <a:r>
              <a:rPr lang="en-US" dirty="0"/>
              <a:t>Partnership must issue statements within 60 days of when the adjustments become finally determined</a:t>
            </a:r>
          </a:p>
          <a:p>
            <a:pPr lvl="1"/>
            <a:r>
              <a:rPr lang="en-US" dirty="0"/>
              <a:t>Election is valid unless/until the IRS determines otherwise</a:t>
            </a:r>
          </a:p>
          <a:p>
            <a:pPr>
              <a:buFont typeface="Arial" panose="020B0604020202020204" pitchFamily="34" charset="0"/>
              <a:buChar char="•"/>
            </a:pPr>
            <a:r>
              <a:rPr lang="en-US" dirty="0"/>
              <a:t>The statements are binding on partners, and the partners may not file inconsistently with the statements (exam only – AAR ok)</a:t>
            </a:r>
          </a:p>
        </p:txBody>
      </p:sp>
    </p:spTree>
    <p:extLst>
      <p:ext uri="{BB962C8B-B14F-4D97-AF65-F5344CB8AC3E}">
        <p14:creationId xmlns:p14="http://schemas.microsoft.com/office/powerpoint/2010/main" val="4984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A8037-0A74-67AF-39F2-7B3A03A8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FD2EA-BC66-8E05-7704-0415DB05A0B1}"/>
              </a:ext>
            </a:extLst>
          </p:cNvPr>
          <p:cNvSpPr>
            <a:spLocks noGrp="1"/>
          </p:cNvSpPr>
          <p:nvPr>
            <p:ph type="title"/>
          </p:nvPr>
        </p:nvSpPr>
        <p:spPr/>
        <p:txBody>
          <a:bodyPr/>
          <a:lstStyle/>
          <a:p>
            <a:r>
              <a:rPr lang="en-US" dirty="0"/>
              <a:t>Push Out – Partner Impact</a:t>
            </a:r>
          </a:p>
        </p:txBody>
      </p:sp>
      <p:sp>
        <p:nvSpPr>
          <p:cNvPr id="3" name="Content Placeholder 2">
            <a:extLst>
              <a:ext uri="{FF2B5EF4-FFF2-40B4-BE49-F238E27FC236}">
                <a16:creationId xmlns:a16="http://schemas.microsoft.com/office/drawing/2014/main" id="{7C8D927A-B3E0-D48E-41F1-9A484B2A1068}"/>
              </a:ext>
            </a:extLst>
          </p:cNvPr>
          <p:cNvSpPr>
            <a:spLocks noGrp="1"/>
          </p:cNvSpPr>
          <p:nvPr>
            <p:ph sz="half" idx="1"/>
          </p:nvPr>
        </p:nvSpPr>
        <p:spPr>
          <a:xfrm>
            <a:off x="1028298" y="1819374"/>
            <a:ext cx="10959612" cy="4440024"/>
          </a:xfrm>
        </p:spPr>
        <p:txBody>
          <a:bodyPr>
            <a:normAutofit fontScale="92500" lnSpcReduction="10000"/>
          </a:bodyPr>
          <a:lstStyle/>
          <a:p>
            <a:pPr>
              <a:buFont typeface="Arial" panose="020B0604020202020204" pitchFamily="34" charset="0"/>
              <a:buChar char="•"/>
            </a:pPr>
            <a:r>
              <a:rPr lang="en-US" dirty="0"/>
              <a:t>Partner uses the statement to calculate an increase or decrease to the partner’s chapter 1 tax on the partner’s tax return for the tax year that includes the date the statement is furnished to the partner (reporting year)</a:t>
            </a:r>
          </a:p>
          <a:p>
            <a:pPr lvl="2"/>
            <a:r>
              <a:rPr lang="en-US" dirty="0"/>
              <a:t>Change in tax called the “additional reporting year tax”</a:t>
            </a:r>
          </a:p>
          <a:p>
            <a:pPr lvl="1"/>
            <a:r>
              <a:rPr lang="en-US" dirty="0"/>
              <a:t>The partner’s tax cannot be reduced below zero</a:t>
            </a:r>
          </a:p>
          <a:p>
            <a:pPr lvl="1"/>
            <a:r>
              <a:rPr lang="en-US" dirty="0"/>
              <a:t>No ability to have the excess refunded or carried over in the reporting year</a:t>
            </a:r>
          </a:p>
          <a:p>
            <a:pPr lvl="1"/>
            <a:r>
              <a:rPr lang="en-US" dirty="0"/>
              <a:t>May want to do an amended return during modification if this is an issue</a:t>
            </a:r>
          </a:p>
          <a:p>
            <a:pPr lvl="2"/>
            <a:r>
              <a:rPr lang="en-US" dirty="0"/>
              <a:t>For AARs, partner can amend their return to file inconsistently with the original partnership return</a:t>
            </a:r>
          </a:p>
        </p:txBody>
      </p:sp>
    </p:spTree>
    <p:extLst>
      <p:ext uri="{BB962C8B-B14F-4D97-AF65-F5344CB8AC3E}">
        <p14:creationId xmlns:p14="http://schemas.microsoft.com/office/powerpoint/2010/main" val="37725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5CB7E-2EF3-B36C-F495-0EBEB66B2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8370D-5E99-E84A-097E-64B0B447D493}"/>
              </a:ext>
            </a:extLst>
          </p:cNvPr>
          <p:cNvSpPr>
            <a:spLocks noGrp="1"/>
          </p:cNvSpPr>
          <p:nvPr>
            <p:ph type="title"/>
          </p:nvPr>
        </p:nvSpPr>
        <p:spPr/>
        <p:txBody>
          <a:bodyPr>
            <a:normAutofit/>
          </a:bodyPr>
          <a:lstStyle/>
          <a:p>
            <a:r>
              <a:rPr lang="en-US" sz="4000" dirty="0">
                <a:cs typeface="Arial" panose="020B0604020202020204" pitchFamily="34" charset="0"/>
              </a:rPr>
              <a:t>Calculating the Additional Reporting Year Tax</a:t>
            </a:r>
          </a:p>
        </p:txBody>
      </p:sp>
      <p:sp>
        <p:nvSpPr>
          <p:cNvPr id="3" name="Content Placeholder 2">
            <a:extLst>
              <a:ext uri="{FF2B5EF4-FFF2-40B4-BE49-F238E27FC236}">
                <a16:creationId xmlns:a16="http://schemas.microsoft.com/office/drawing/2014/main" id="{4173BAD6-21B5-F4EA-E403-32A3611F90F5}"/>
              </a:ext>
            </a:extLst>
          </p:cNvPr>
          <p:cNvSpPr>
            <a:spLocks noGrp="1"/>
          </p:cNvSpPr>
          <p:nvPr>
            <p:ph sz="half" idx="1"/>
          </p:nvPr>
        </p:nvSpPr>
        <p:spPr>
          <a:xfrm>
            <a:off x="1177413" y="1517716"/>
            <a:ext cx="10515600" cy="3382008"/>
          </a:xfrm>
        </p:spPr>
        <p:txBody>
          <a:bodyPr>
            <a:normAutofit fontScale="62500" lnSpcReduction="20000"/>
          </a:bodyPr>
          <a:lstStyle/>
          <a:p>
            <a:pPr>
              <a:lnSpc>
                <a:spcPct val="120000"/>
              </a:lnSpc>
            </a:pPr>
            <a:r>
              <a:rPr lang="en-US" altLang="en-US" dirty="0">
                <a:latin typeface="Arial" panose="020B0604020202020204" pitchFamily="34" charset="0"/>
                <a:cs typeface="Arial" panose="020B0604020202020204" pitchFamily="34" charset="0"/>
              </a:rPr>
              <a:t>The additional reporting year tax is an increase/decrease in the partner’s chapter 1 tax in the reporting year</a:t>
            </a:r>
          </a:p>
          <a:p>
            <a:pPr lvl="1">
              <a:lnSpc>
                <a:spcPct val="120000"/>
              </a:lnSpc>
            </a:pPr>
            <a:r>
              <a:rPr lang="en-US" altLang="en-US" dirty="0">
                <a:latin typeface="Arial" panose="020B0604020202020204" pitchFamily="34" charset="0"/>
                <a:cs typeface="Arial" panose="020B0604020202020204" pitchFamily="34" charset="0"/>
              </a:rPr>
              <a:t>Not a collection of prior year tax</a:t>
            </a:r>
          </a:p>
          <a:p>
            <a:pPr lvl="1">
              <a:lnSpc>
                <a:spcPct val="120000"/>
              </a:lnSpc>
            </a:pPr>
            <a:r>
              <a:rPr lang="en-US" altLang="en-US" dirty="0">
                <a:latin typeface="Arial" panose="020B0604020202020204" pitchFamily="34" charset="0"/>
                <a:cs typeface="Arial" panose="020B0604020202020204" pitchFamily="34" charset="0"/>
              </a:rPr>
              <a:t>Part of regular tax liability which means it can impact AMT and credits in the reporting year</a:t>
            </a:r>
          </a:p>
          <a:p>
            <a:pPr>
              <a:lnSpc>
                <a:spcPct val="120000"/>
              </a:lnSpc>
            </a:pPr>
            <a:r>
              <a:rPr lang="en-US" altLang="en-US" dirty="0">
                <a:latin typeface="Arial" panose="020B0604020202020204" pitchFamily="34" charset="0"/>
                <a:cs typeface="Arial" panose="020B0604020202020204" pitchFamily="34" charset="0"/>
              </a:rPr>
              <a:t>The additional reporting year tax is the sum of any increases and decreases in tax for the tax year that includes the reviewed year of the partnership (first affected year) if the adjustments were properly taken into account to begin with plus any increase/decrease in tax for any year between the first affected year and the reporting year (intervening years) resulting from any changes to tax attributes that occurred because of the change to the first affected year</a:t>
            </a:r>
          </a:p>
          <a:p>
            <a:pPr lvl="1">
              <a:lnSpc>
                <a:spcPct val="120000"/>
              </a:lnSpc>
            </a:pPr>
            <a:r>
              <a:rPr lang="en-US" altLang="en-US" dirty="0">
                <a:latin typeface="Arial" panose="020B0604020202020204" pitchFamily="34" charset="0"/>
                <a:cs typeface="Arial" panose="020B0604020202020204" pitchFamily="34" charset="0"/>
              </a:rPr>
              <a:t>Does not include a change in tax from prior to the first affected year</a:t>
            </a:r>
          </a:p>
          <a:p>
            <a:pPr lvl="2">
              <a:lnSpc>
                <a:spcPct val="120000"/>
              </a:lnSpc>
            </a:pPr>
            <a:r>
              <a:rPr lang="en-US" altLang="en-US" dirty="0">
                <a:latin typeface="Arial" panose="020B0604020202020204" pitchFamily="34" charset="0"/>
                <a:cs typeface="Arial" panose="020B0604020202020204" pitchFamily="34" charset="0"/>
              </a:rPr>
              <a:t>The calculation for each year is the same as if the partner filed an amended return (chapter 1 only)</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43155DB-4B9B-08FE-EA0F-08359D4407A8}"/>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549498F7-3139-EB39-9DA2-B2BDD7802C08}"/>
              </a:ext>
            </a:extLst>
          </p:cNvPr>
          <p:cNvSpPr/>
          <p:nvPr/>
        </p:nvSpPr>
        <p:spPr>
          <a:xfrm>
            <a:off x="2806946" y="5169146"/>
            <a:ext cx="1553135" cy="118334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165" b="1" dirty="0">
                <a:solidFill>
                  <a:schemeClr val="tx1"/>
                </a:solidFill>
              </a:rPr>
              <a:t>Change in first affected year tax if adj. made in that year</a:t>
            </a:r>
          </a:p>
        </p:txBody>
      </p:sp>
      <p:sp>
        <p:nvSpPr>
          <p:cNvPr id="6" name="Plus 6">
            <a:extLst>
              <a:ext uri="{FF2B5EF4-FFF2-40B4-BE49-F238E27FC236}">
                <a16:creationId xmlns:a16="http://schemas.microsoft.com/office/drawing/2014/main" id="{6220B819-9CC2-F7BD-B378-90AC3811F566}"/>
              </a:ext>
            </a:extLst>
          </p:cNvPr>
          <p:cNvSpPr/>
          <p:nvPr/>
        </p:nvSpPr>
        <p:spPr>
          <a:xfrm>
            <a:off x="4439322" y="5417436"/>
            <a:ext cx="739588" cy="665629"/>
          </a:xfrm>
          <a:prstGeom prst="mathPlus">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solidFill>
                <a:schemeClr val="tx1"/>
              </a:solidFill>
            </a:endParaRPr>
          </a:p>
        </p:txBody>
      </p:sp>
      <p:sp>
        <p:nvSpPr>
          <p:cNvPr id="7" name="Rectangle 6">
            <a:extLst>
              <a:ext uri="{FF2B5EF4-FFF2-40B4-BE49-F238E27FC236}">
                <a16:creationId xmlns:a16="http://schemas.microsoft.com/office/drawing/2014/main" id="{D38CF4D3-33B6-729F-A2B1-BA7374435328}"/>
              </a:ext>
            </a:extLst>
          </p:cNvPr>
          <p:cNvSpPr/>
          <p:nvPr/>
        </p:nvSpPr>
        <p:spPr>
          <a:xfrm>
            <a:off x="5430371" y="5158580"/>
            <a:ext cx="1553135" cy="118334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165" b="1" dirty="0">
                <a:solidFill>
                  <a:schemeClr val="tx1"/>
                </a:solidFill>
              </a:rPr>
              <a:t>Any change in tax in years between first affected year and the reporting year based on changes to tax attributes </a:t>
            </a:r>
          </a:p>
        </p:txBody>
      </p:sp>
      <p:sp>
        <p:nvSpPr>
          <p:cNvPr id="8" name="Rectangle 7">
            <a:extLst>
              <a:ext uri="{FF2B5EF4-FFF2-40B4-BE49-F238E27FC236}">
                <a16:creationId xmlns:a16="http://schemas.microsoft.com/office/drawing/2014/main" id="{19A83C90-8872-68B4-04C7-4DFD7DBF6E03}"/>
              </a:ext>
            </a:extLst>
          </p:cNvPr>
          <p:cNvSpPr/>
          <p:nvPr/>
        </p:nvSpPr>
        <p:spPr>
          <a:xfrm>
            <a:off x="8166847" y="5169146"/>
            <a:ext cx="1553135" cy="118334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sz="1359" b="1" dirty="0">
                <a:solidFill>
                  <a:schemeClr val="tx1"/>
                </a:solidFill>
              </a:rPr>
              <a:t>Additional Reporting Year tax</a:t>
            </a:r>
          </a:p>
        </p:txBody>
      </p:sp>
      <p:sp>
        <p:nvSpPr>
          <p:cNvPr id="9" name="Equal 9">
            <a:extLst>
              <a:ext uri="{FF2B5EF4-FFF2-40B4-BE49-F238E27FC236}">
                <a16:creationId xmlns:a16="http://schemas.microsoft.com/office/drawing/2014/main" id="{30B9E620-7E4A-672A-5832-AC7073D8A9D8}"/>
              </a:ext>
            </a:extLst>
          </p:cNvPr>
          <p:cNvSpPr/>
          <p:nvPr/>
        </p:nvSpPr>
        <p:spPr>
          <a:xfrm>
            <a:off x="7245532" y="5471086"/>
            <a:ext cx="591671" cy="443753"/>
          </a:xfrm>
          <a:prstGeom prst="mathEqual">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solidFill>
                <a:schemeClr val="tx1"/>
              </a:solidFill>
            </a:endParaRPr>
          </a:p>
        </p:txBody>
      </p:sp>
      <p:sp>
        <p:nvSpPr>
          <p:cNvPr id="10" name="Minus 10">
            <a:extLst>
              <a:ext uri="{FF2B5EF4-FFF2-40B4-BE49-F238E27FC236}">
                <a16:creationId xmlns:a16="http://schemas.microsoft.com/office/drawing/2014/main" id="{FACEF590-D942-01B5-461B-0006C74CBE1B}"/>
              </a:ext>
            </a:extLst>
          </p:cNvPr>
          <p:cNvSpPr/>
          <p:nvPr/>
        </p:nvSpPr>
        <p:spPr>
          <a:xfrm>
            <a:off x="4587240" y="5916952"/>
            <a:ext cx="443753" cy="435535"/>
          </a:xfrm>
          <a:prstGeom prst="mathMinus">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595"/>
          </a:p>
        </p:txBody>
      </p:sp>
    </p:spTree>
    <p:extLst>
      <p:ext uri="{BB962C8B-B14F-4D97-AF65-F5344CB8AC3E}">
        <p14:creationId xmlns:p14="http://schemas.microsoft.com/office/powerpoint/2010/main" val="286814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468AB-5C05-F548-A164-F1E25B71F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2BA24-38B2-3DDC-2BF8-A4F3317651C1}"/>
              </a:ext>
            </a:extLst>
          </p:cNvPr>
          <p:cNvSpPr>
            <a:spLocks noGrp="1"/>
          </p:cNvSpPr>
          <p:nvPr>
            <p:ph type="title"/>
          </p:nvPr>
        </p:nvSpPr>
        <p:spPr/>
        <p:txBody>
          <a:bodyPr/>
          <a:lstStyle/>
          <a:p>
            <a:r>
              <a:rPr lang="en-US" dirty="0"/>
              <a:t>Push Out – Tiers</a:t>
            </a:r>
          </a:p>
        </p:txBody>
      </p:sp>
      <p:sp>
        <p:nvSpPr>
          <p:cNvPr id="3" name="Content Placeholder 2">
            <a:extLst>
              <a:ext uri="{FF2B5EF4-FFF2-40B4-BE49-F238E27FC236}">
                <a16:creationId xmlns:a16="http://schemas.microsoft.com/office/drawing/2014/main" id="{0DD66B33-C5BD-1343-71C7-5C096D91673E}"/>
              </a:ext>
            </a:extLst>
          </p:cNvPr>
          <p:cNvSpPr>
            <a:spLocks noGrp="1"/>
          </p:cNvSpPr>
          <p:nvPr>
            <p:ph sz="half" idx="1"/>
          </p:nvPr>
        </p:nvSpPr>
        <p:spPr>
          <a:xfrm>
            <a:off x="1028298" y="1690687"/>
            <a:ext cx="10972024" cy="5002343"/>
          </a:xfrm>
        </p:spPr>
        <p:txBody>
          <a:bodyPr>
            <a:normAutofit fontScale="55000" lnSpcReduction="20000"/>
          </a:bodyPr>
          <a:lstStyle/>
          <a:p>
            <a:pPr>
              <a:buFont typeface="Arial" panose="020B0604020202020204" pitchFamily="34" charset="0"/>
              <a:buChar char="•"/>
            </a:pPr>
            <a:r>
              <a:rPr lang="en-US" dirty="0"/>
              <a:t>Pass-through partners who receive a push out statement must file a partnership adjustment tracking report (Form 8985) and furnish statements (Form 8986) to flow through the adjustments to their owners from the reviewed year</a:t>
            </a:r>
          </a:p>
          <a:p>
            <a:pPr lvl="1"/>
            <a:r>
              <a:rPr lang="en-US" dirty="0"/>
              <a:t>Penalty for failing to timely file the partnership adjustment tracking report</a:t>
            </a:r>
          </a:p>
          <a:p>
            <a:pPr lvl="1"/>
            <a:r>
              <a:rPr lang="en-US" dirty="0"/>
              <a:t>For audits the Form 8985/8986s are filed through the portal</a:t>
            </a:r>
          </a:p>
          <a:p>
            <a:pPr lvl="1"/>
            <a:r>
              <a:rPr lang="en-US" dirty="0"/>
              <a:t>For AARs, the Form 8985/8986s are (currently) filed by fax</a:t>
            </a:r>
          </a:p>
          <a:p>
            <a:r>
              <a:rPr lang="en-US" dirty="0"/>
              <a:t>If the pass-through partner fails to furnish statements by the due date, the pass-through partner must pay an IU calculated on the adjustments allocable to the pass-through partner on the Form 8986 it received</a:t>
            </a:r>
          </a:p>
          <a:p>
            <a:pPr lvl="1"/>
            <a:r>
              <a:rPr lang="en-US" dirty="0"/>
              <a:t>If any modifications were approved with respect to the pass-through partner or its owners, those modifications may be taken into account in computing any IU</a:t>
            </a:r>
          </a:p>
          <a:p>
            <a:pPr lvl="2"/>
            <a:r>
              <a:rPr lang="en-US" dirty="0"/>
              <a:t>N/A for AARs</a:t>
            </a:r>
          </a:p>
          <a:p>
            <a:r>
              <a:rPr lang="en-US" dirty="0"/>
              <a:t>All statements and adjustment tracking reports must be filed and any IUs paid by the extended due date of the audited partnership’s adjustment year return (all tiers)</a:t>
            </a:r>
          </a:p>
          <a:p>
            <a:pPr lvl="1"/>
            <a:r>
              <a:rPr lang="en-US" dirty="0"/>
              <a:t>If an AAR is filed on 12/18/2024 (calendar year TP), ALL tiers must file their forms by 9/15/2025</a:t>
            </a:r>
          </a:p>
          <a:p>
            <a:endParaRPr lang="en-US" dirty="0"/>
          </a:p>
        </p:txBody>
      </p:sp>
    </p:spTree>
    <p:extLst>
      <p:ext uri="{BB962C8B-B14F-4D97-AF65-F5344CB8AC3E}">
        <p14:creationId xmlns:p14="http://schemas.microsoft.com/office/powerpoint/2010/main" val="314611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725F-39CD-CF6F-31DF-E5C5902E6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D8CD7-A94D-007E-0CAD-19E8178B6335}"/>
              </a:ext>
            </a:extLst>
          </p:cNvPr>
          <p:cNvSpPr>
            <a:spLocks noGrp="1"/>
          </p:cNvSpPr>
          <p:nvPr>
            <p:ph type="title"/>
          </p:nvPr>
        </p:nvSpPr>
        <p:spPr/>
        <p:txBody>
          <a:bodyPr/>
          <a:lstStyle/>
          <a:p>
            <a:r>
              <a:rPr lang="en-US" dirty="0"/>
              <a:t>Period of Limitations</a:t>
            </a:r>
          </a:p>
        </p:txBody>
      </p:sp>
      <p:sp>
        <p:nvSpPr>
          <p:cNvPr id="3" name="Content Placeholder 2">
            <a:extLst>
              <a:ext uri="{FF2B5EF4-FFF2-40B4-BE49-F238E27FC236}">
                <a16:creationId xmlns:a16="http://schemas.microsoft.com/office/drawing/2014/main" id="{F5D75F2E-5FE1-810B-A977-ABE856F580F5}"/>
              </a:ext>
            </a:extLst>
          </p:cNvPr>
          <p:cNvSpPr>
            <a:spLocks noGrp="1"/>
          </p:cNvSpPr>
          <p:nvPr>
            <p:ph sz="half" idx="1"/>
          </p:nvPr>
        </p:nvSpPr>
        <p:spPr>
          <a:xfrm>
            <a:off x="1028298" y="1690687"/>
            <a:ext cx="10972024" cy="5002343"/>
          </a:xfrm>
        </p:spPr>
        <p:txBody>
          <a:bodyPr>
            <a:normAutofit fontScale="62500" lnSpcReduction="20000"/>
          </a:bodyPr>
          <a:lstStyle/>
          <a:p>
            <a:pPr>
              <a:buFont typeface="Arial" panose="020B0604020202020204" pitchFamily="34" charset="0"/>
              <a:buChar char="•"/>
            </a:pPr>
            <a:r>
              <a:rPr lang="en-US" dirty="0"/>
              <a:t>Section 6235 is an independent period of limitations </a:t>
            </a:r>
          </a:p>
          <a:p>
            <a:pPr lvl="1"/>
            <a:r>
              <a:rPr lang="en-US" dirty="0"/>
              <a:t>For </a:t>
            </a:r>
            <a:r>
              <a:rPr lang="en-US" b="1" u="sng" dirty="0"/>
              <a:t>adjustments</a:t>
            </a:r>
            <a:r>
              <a:rPr lang="en-US" dirty="0"/>
              <a:t>, not assessment</a:t>
            </a:r>
          </a:p>
          <a:p>
            <a:pPr>
              <a:buFont typeface="Arial" panose="020B0604020202020204" pitchFamily="34" charset="0"/>
              <a:buChar char="•"/>
            </a:pPr>
            <a:r>
              <a:rPr lang="en-US" dirty="0"/>
              <a:t>No adjustment for any partnership taxable year may be made after the later of:</a:t>
            </a:r>
          </a:p>
          <a:p>
            <a:pPr marL="971550" lvl="1" indent="-514350">
              <a:buFont typeface="+mj-lt"/>
              <a:buAutoNum type="arabicPeriod"/>
            </a:pPr>
            <a:r>
              <a:rPr lang="en-US" dirty="0"/>
              <a:t> 3 years from the latest of:</a:t>
            </a:r>
          </a:p>
          <a:p>
            <a:pPr lvl="2"/>
            <a:r>
              <a:rPr lang="en-US" dirty="0"/>
              <a:t>When the partnership return is filed</a:t>
            </a:r>
          </a:p>
          <a:p>
            <a:pPr lvl="2"/>
            <a:r>
              <a:rPr lang="en-US" dirty="0" err="1"/>
              <a:t>Unextended</a:t>
            </a:r>
            <a:r>
              <a:rPr lang="en-US" dirty="0"/>
              <a:t> due date of the partnership return, or</a:t>
            </a:r>
          </a:p>
          <a:p>
            <a:pPr lvl="2"/>
            <a:r>
              <a:rPr lang="en-US" dirty="0"/>
              <a:t>When an AAR is filed</a:t>
            </a:r>
          </a:p>
          <a:p>
            <a:pPr marL="971550" lvl="1" indent="-514350">
              <a:buFont typeface="+mj-lt"/>
              <a:buAutoNum type="arabicPeriod"/>
            </a:pPr>
            <a:r>
              <a:rPr lang="en-US" dirty="0"/>
              <a:t> 270 days from when the partnership is required to submit all documentation for modification of the imputed underpayment</a:t>
            </a:r>
          </a:p>
          <a:p>
            <a:pPr marL="971550" lvl="1" indent="-514350">
              <a:buFont typeface="+mj-lt"/>
              <a:buAutoNum type="arabicPeriod"/>
            </a:pPr>
            <a:r>
              <a:rPr lang="en-US" dirty="0"/>
              <a:t> 330 days from when a NOPPA is issued</a:t>
            </a:r>
          </a:p>
          <a:p>
            <a:pPr lvl="2"/>
            <a:r>
              <a:rPr lang="en-US" dirty="0"/>
              <a:t>NOPPA must be issued within the 3-year period in #1 (with extensions and special rules)</a:t>
            </a:r>
          </a:p>
          <a:p>
            <a:pPr>
              <a:buFont typeface="Arial" panose="020B0604020202020204" pitchFamily="34" charset="0"/>
              <a:buChar char="•"/>
            </a:pPr>
            <a:r>
              <a:rPr lang="en-US" dirty="0"/>
              <a:t>Partnership can agree to extend the period of limitations</a:t>
            </a:r>
          </a:p>
          <a:p>
            <a:pPr>
              <a:buFont typeface="Arial" panose="020B0604020202020204" pitchFamily="34" charset="0"/>
              <a:buChar char="•"/>
            </a:pPr>
            <a:r>
              <a:rPr lang="en-US" dirty="0"/>
              <a:t>Special rules for fraud, substantial omission of income, and </a:t>
            </a:r>
            <a:r>
              <a:rPr lang="en-US" dirty="0" err="1"/>
              <a:t>nonfilers</a:t>
            </a:r>
            <a:endParaRPr lang="en-US" dirty="0"/>
          </a:p>
          <a:p>
            <a:endParaRPr lang="en-US" dirty="0"/>
          </a:p>
        </p:txBody>
      </p:sp>
    </p:spTree>
    <p:extLst>
      <p:ext uri="{BB962C8B-B14F-4D97-AF65-F5344CB8AC3E}">
        <p14:creationId xmlns:p14="http://schemas.microsoft.com/office/powerpoint/2010/main" val="794491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3E3F-05DE-E05A-9033-24EBA100BAFD}"/>
            </a:ext>
          </a:extLst>
        </p:cNvPr>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5483779F-7DAC-28AD-DA0B-67E50DCA8A9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FB24DDEF-713E-35C3-CD6E-0FCA044B7142}"/>
              </a:ext>
            </a:extLst>
          </p:cNvPr>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a:extLst>
              <a:ext uri="{FF2B5EF4-FFF2-40B4-BE49-F238E27FC236}">
                <a16:creationId xmlns:a16="http://schemas.microsoft.com/office/drawing/2014/main" id="{C6610301-7770-E91F-A1C3-405BE855D16B}"/>
              </a:ext>
            </a:extLst>
          </p:cNvPr>
          <p:cNvSpPr/>
          <p:nvPr/>
        </p:nvSpPr>
        <p:spPr>
          <a:xfrm>
            <a:off x="1942047" y="3236610"/>
            <a:ext cx="5011014" cy="584775"/>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Transactional Issues</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35357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9277-D82D-40AA-AC54-37E39A9A4B44}"/>
              </a:ext>
            </a:extLst>
          </p:cNvPr>
          <p:cNvSpPr>
            <a:spLocks noGrp="1"/>
          </p:cNvSpPr>
          <p:nvPr>
            <p:ph type="title"/>
          </p:nvPr>
        </p:nvSpPr>
        <p:spPr/>
        <p:txBody>
          <a:bodyPr>
            <a:noAutofit/>
          </a:bodyPr>
          <a:lstStyle/>
          <a:p>
            <a:r>
              <a:rPr lang="en-US" sz="4000" dirty="0">
                <a:cs typeface="Arial" panose="020B0604020202020204" pitchFamily="34" charset="0"/>
              </a:rPr>
              <a:t>Partnership Representative (PR)</a:t>
            </a:r>
          </a:p>
        </p:txBody>
      </p:sp>
      <p:sp>
        <p:nvSpPr>
          <p:cNvPr id="3" name="Content Placeholder 2">
            <a:extLst>
              <a:ext uri="{FF2B5EF4-FFF2-40B4-BE49-F238E27FC236}">
                <a16:creationId xmlns:a16="http://schemas.microsoft.com/office/drawing/2014/main" id="{3702F773-9516-4144-AF8E-8BDC04C90E5F}"/>
              </a:ext>
            </a:extLst>
          </p:cNvPr>
          <p:cNvSpPr>
            <a:spLocks noGrp="1"/>
          </p:cNvSpPr>
          <p:nvPr>
            <p:ph sz="half" idx="1"/>
          </p:nvPr>
        </p:nvSpPr>
        <p:spPr>
          <a:xfrm>
            <a:off x="1177414" y="1690688"/>
            <a:ext cx="7834611" cy="4964635"/>
          </a:xfrm>
        </p:spPr>
        <p:txBody>
          <a:bodyPr>
            <a:normAutofit fontScale="85000" lnSpcReduction="20000"/>
          </a:bodyPr>
          <a:lstStyle/>
          <a:p>
            <a:pPr>
              <a:lnSpc>
                <a:spcPct val="120000"/>
              </a:lnSpc>
            </a:pPr>
            <a:r>
              <a:rPr lang="en-US" altLang="en-US" sz="2800" dirty="0">
                <a:latin typeface="Arial" panose="020B0604020202020204" pitchFamily="34" charset="0"/>
                <a:ea typeface="Noto serif" panose="02020600060500020200" pitchFamily="18" charset="0"/>
                <a:cs typeface="Arial" panose="020B0604020202020204" pitchFamily="34" charset="0"/>
              </a:rPr>
              <a:t>Partnership must designate a partnership representative (PR) who has the sole authority to act on behalf of the partnership.</a:t>
            </a:r>
          </a:p>
          <a:p>
            <a:pPr lvl="1">
              <a:lnSpc>
                <a:spcPct val="120000"/>
              </a:lnSpc>
            </a:pPr>
            <a:r>
              <a:rPr lang="en-US" sz="2000" dirty="0">
                <a:latin typeface="Arial" panose="020B0604020202020204" pitchFamily="34" charset="0"/>
                <a:ea typeface="Noto serif" panose="02020600060500020200" pitchFamily="18" charset="0"/>
                <a:cs typeface="Arial" panose="020B0604020202020204" pitchFamily="34" charset="0"/>
              </a:rPr>
              <a:t>Some notices sent to PR and partnership; other notices sent only to PR</a:t>
            </a:r>
            <a:endParaRPr lang="en-US" altLang="en-US" sz="2000" dirty="0">
              <a:latin typeface="Arial" panose="020B0604020202020204" pitchFamily="34" charset="0"/>
              <a:ea typeface="Noto serif" panose="02020600060500020200" pitchFamily="18" charset="0"/>
              <a:cs typeface="Arial" panose="020B0604020202020204" pitchFamily="34" charset="0"/>
            </a:endParaRPr>
          </a:p>
          <a:p>
            <a:pPr lvl="1">
              <a:lnSpc>
                <a:spcPct val="120000"/>
              </a:lnSpc>
            </a:pPr>
            <a:r>
              <a:rPr lang="en-US" sz="2000" dirty="0">
                <a:latin typeface="Arial" panose="020B0604020202020204" pitchFamily="34" charset="0"/>
                <a:ea typeface="Noto serif" panose="02020600060500020200" pitchFamily="18" charset="0"/>
                <a:cs typeface="Arial" panose="020B0604020202020204" pitchFamily="34" charset="0"/>
              </a:rPr>
              <a:t>Can be a partner or any other person that has a substantial presence in the United States.</a:t>
            </a:r>
          </a:p>
          <a:p>
            <a:pPr lvl="1">
              <a:lnSpc>
                <a:spcPct val="120000"/>
              </a:lnSpc>
            </a:pPr>
            <a:r>
              <a:rPr lang="en-US" sz="2000" dirty="0">
                <a:latin typeface="Arial" panose="020B0604020202020204" pitchFamily="34" charset="0"/>
                <a:ea typeface="Noto serif" panose="02020600060500020200" pitchFamily="18" charset="0"/>
                <a:cs typeface="Arial" panose="020B0604020202020204" pitchFamily="34" charset="0"/>
              </a:rPr>
              <a:t>Year-by-year designation on the tax return</a:t>
            </a:r>
          </a:p>
          <a:p>
            <a:pPr>
              <a:lnSpc>
                <a:spcPct val="120000"/>
              </a:lnSpc>
            </a:pPr>
            <a:r>
              <a:rPr lang="en-US" altLang="en-US" sz="2800" dirty="0">
                <a:latin typeface="Arial" panose="020B0604020202020204" pitchFamily="34" charset="0"/>
                <a:ea typeface="Noto serif" panose="02020600060500020200" pitchFamily="18" charset="0"/>
                <a:cs typeface="Arial" panose="020B0604020202020204" pitchFamily="34" charset="0"/>
              </a:rPr>
              <a:t>The IRS can select a PR if there is no designation in effect.</a:t>
            </a:r>
          </a:p>
          <a:p>
            <a:pPr lvl="1">
              <a:lnSpc>
                <a:spcPct val="120000"/>
              </a:lnSpc>
            </a:pPr>
            <a:r>
              <a:rPr lang="en-US" altLang="en-US" dirty="0">
                <a:latin typeface="Arial" panose="020B0604020202020204" pitchFamily="34" charset="0"/>
                <a:ea typeface="Noto serif" panose="02020600060500020200" pitchFamily="18" charset="0"/>
                <a:cs typeface="Arial" panose="020B0604020202020204" pitchFamily="34" charset="0"/>
              </a:rPr>
              <a:t>If the IRS determines there is no PR in effect, the partnership has 30 days to designate one</a:t>
            </a:r>
          </a:p>
          <a:p>
            <a:pPr>
              <a:lnSpc>
                <a:spcPct val="120000"/>
              </a:lnSpc>
            </a:pPr>
            <a:r>
              <a:rPr lang="en-US" altLang="en-US" sz="2800" dirty="0">
                <a:latin typeface="Arial" panose="020B0604020202020204" pitchFamily="34" charset="0"/>
                <a:ea typeface="Noto serif" panose="02020600060500020200" pitchFamily="18" charset="0"/>
                <a:cs typeface="Arial" panose="020B0604020202020204" pitchFamily="34" charset="0"/>
              </a:rPr>
              <a:t>Partners and partnership are bound by actions taken by the PR.</a:t>
            </a:r>
          </a:p>
          <a:p>
            <a:pPr marL="0" indent="0">
              <a:lnSpc>
                <a:spcPct val="120000"/>
              </a:lnSpc>
              <a:buNone/>
            </a:pPr>
            <a:endParaRPr lang="en-US" altLang="en-US" sz="2800" dirty="0">
              <a:latin typeface="Arial" panose="020B0604020202020204" pitchFamily="34" charset="0"/>
              <a:ea typeface="Noto serif" panose="02020600060500020200" pitchFamily="18" charset="0"/>
              <a:cs typeface="Arial" panose="020B0604020202020204" pitchFamily="34" charset="0"/>
            </a:endParaRPr>
          </a:p>
          <a:p>
            <a:pPr marL="0" indent="0">
              <a:lnSpc>
                <a:spcPct val="100000"/>
              </a:lnSpc>
              <a:buNone/>
            </a:pPr>
            <a:endParaRPr lang="en-US" altLang="en-US" sz="2400" dirty="0">
              <a:latin typeface="Arial" panose="020B0604020202020204" pitchFamily="34" charset="0"/>
              <a:ea typeface="Noto serif" panose="02020600060500020200" pitchFamily="18" charset="0"/>
              <a:cs typeface="Arial" panose="020B0604020202020204" pitchFamily="34" charset="0"/>
            </a:endParaRPr>
          </a:p>
          <a:p>
            <a:pPr>
              <a:lnSpc>
                <a:spcPct val="100000"/>
              </a:lnSpc>
            </a:pPr>
            <a:endParaRPr lang="en-US" dirty="0">
              <a:latin typeface="Arial" panose="020B0604020202020204" pitchFamily="34" charset="0"/>
              <a:ea typeface="Noto serif" panose="02020600060500020200"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0CD65DED-63AC-3F42-2462-159760DBC49A}"/>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7DD624AE-591D-AF36-3C1D-7D2232B1F4A3}"/>
              </a:ext>
            </a:extLst>
          </p:cNvPr>
          <p:cNvPicPr>
            <a:picLocks noChangeAspect="1"/>
          </p:cNvPicPr>
          <p:nvPr/>
        </p:nvPicPr>
        <p:blipFill>
          <a:blip r:embed="rId2"/>
          <a:stretch>
            <a:fillRect/>
          </a:stretch>
        </p:blipFill>
        <p:spPr>
          <a:xfrm>
            <a:off x="9012025" y="2760235"/>
            <a:ext cx="2920237" cy="2072820"/>
          </a:xfrm>
          <a:prstGeom prst="rect">
            <a:avLst/>
          </a:prstGeom>
        </p:spPr>
      </p:pic>
    </p:spTree>
    <p:extLst>
      <p:ext uri="{BB962C8B-B14F-4D97-AF65-F5344CB8AC3E}">
        <p14:creationId xmlns:p14="http://schemas.microsoft.com/office/powerpoint/2010/main" val="340564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FD9E-8DB4-02B3-A87E-99B03D125FE2}"/>
              </a:ext>
            </a:extLst>
          </p:cNvPr>
          <p:cNvSpPr>
            <a:spLocks noGrp="1"/>
          </p:cNvSpPr>
          <p:nvPr>
            <p:ph type="title"/>
          </p:nvPr>
        </p:nvSpPr>
        <p:spPr/>
        <p:txBody>
          <a:bodyPr>
            <a:normAutofit/>
          </a:bodyPr>
          <a:lstStyle/>
          <a:p>
            <a:r>
              <a:rPr lang="en-US" sz="4000" dirty="0">
                <a:cs typeface="Arial" panose="020B0604020202020204" pitchFamily="34" charset="0"/>
              </a:rPr>
              <a:t>Eligibility</a:t>
            </a:r>
          </a:p>
        </p:txBody>
      </p:sp>
      <p:sp>
        <p:nvSpPr>
          <p:cNvPr id="3" name="Content Placeholder 2">
            <a:extLst>
              <a:ext uri="{FF2B5EF4-FFF2-40B4-BE49-F238E27FC236}">
                <a16:creationId xmlns:a16="http://schemas.microsoft.com/office/drawing/2014/main" id="{ED72448D-0D9E-7F9E-93E4-D77AD4903FF6}"/>
              </a:ext>
            </a:extLst>
          </p:cNvPr>
          <p:cNvSpPr>
            <a:spLocks noGrp="1"/>
          </p:cNvSpPr>
          <p:nvPr>
            <p:ph sz="half" idx="1"/>
          </p:nvPr>
        </p:nvSpPr>
        <p:spPr/>
        <p:txBody>
          <a:bodyPr>
            <a:normAutofit fontScale="77500" lnSpcReduction="20000"/>
          </a:bodyPr>
          <a:lstStyle/>
          <a:p>
            <a:pPr>
              <a:lnSpc>
                <a:spcPct val="120000"/>
              </a:lnSpc>
            </a:pPr>
            <a:r>
              <a:rPr lang="en-US" sz="3000" dirty="0">
                <a:latin typeface="Arial" panose="020B0604020202020204" pitchFamily="34" charset="0"/>
                <a:cs typeface="Arial" panose="020B0604020202020204" pitchFamily="34" charset="0"/>
              </a:rPr>
              <a:t>Must have “substantial presence” in the United States</a:t>
            </a:r>
          </a:p>
          <a:p>
            <a:pPr lvl="1">
              <a:lnSpc>
                <a:spcPct val="120000"/>
              </a:lnSpc>
            </a:pPr>
            <a:r>
              <a:rPr lang="en-US" sz="2200" dirty="0">
                <a:latin typeface="Arial" panose="020B0604020202020204" pitchFamily="34" charset="0"/>
                <a:cs typeface="Arial" panose="020B0604020202020204" pitchFamily="34" charset="0"/>
              </a:rPr>
              <a:t>Must be available to meet with the IRS in person in the United States at a reasonable time and place</a:t>
            </a:r>
          </a:p>
          <a:p>
            <a:pPr lvl="1">
              <a:lnSpc>
                <a:spcPct val="120000"/>
              </a:lnSpc>
            </a:pPr>
            <a:r>
              <a:rPr lang="en-US" sz="2200" dirty="0">
                <a:latin typeface="Arial" panose="020B0604020202020204" pitchFamily="34" charset="0"/>
                <a:cs typeface="Arial" panose="020B0604020202020204" pitchFamily="34" charset="0"/>
              </a:rPr>
              <a:t>Must have a U.S. street address and telephone number with a U.S. area code</a:t>
            </a:r>
          </a:p>
          <a:p>
            <a:pPr lvl="1">
              <a:lnSpc>
                <a:spcPct val="120000"/>
              </a:lnSpc>
            </a:pPr>
            <a:r>
              <a:rPr lang="en-US" sz="2200" dirty="0">
                <a:latin typeface="Arial" panose="020B0604020202020204" pitchFamily="34" charset="0"/>
                <a:cs typeface="Arial" panose="020B0604020202020204" pitchFamily="34" charset="0"/>
              </a:rPr>
              <a:t>Must have a U.S. taxpayer identification number</a:t>
            </a:r>
          </a:p>
          <a:p>
            <a:pPr>
              <a:lnSpc>
                <a:spcPct val="120000"/>
              </a:lnSpc>
            </a:pPr>
            <a:r>
              <a:rPr lang="en-US" sz="3000" dirty="0">
                <a:latin typeface="Arial" panose="020B0604020202020204" pitchFamily="34" charset="0"/>
                <a:cs typeface="Arial" panose="020B0604020202020204" pitchFamily="34" charset="0"/>
              </a:rPr>
              <a:t>The PR does not need:</a:t>
            </a:r>
          </a:p>
          <a:p>
            <a:pPr lvl="1">
              <a:lnSpc>
                <a:spcPct val="120000"/>
              </a:lnSpc>
            </a:pPr>
            <a:r>
              <a:rPr lang="en-US" sz="2200" dirty="0">
                <a:latin typeface="Arial" panose="020B0604020202020204" pitchFamily="34" charset="0"/>
                <a:cs typeface="Arial" panose="020B0604020202020204" pitchFamily="34" charset="0"/>
              </a:rPr>
              <a:t>To be a partner</a:t>
            </a:r>
          </a:p>
          <a:p>
            <a:pPr lvl="1">
              <a:lnSpc>
                <a:spcPct val="120000"/>
              </a:lnSpc>
            </a:pPr>
            <a:r>
              <a:rPr lang="en-US" sz="2200" dirty="0">
                <a:latin typeface="Arial" panose="020B0604020202020204" pitchFamily="34" charset="0"/>
                <a:cs typeface="Arial" panose="020B0604020202020204" pitchFamily="34" charset="0"/>
              </a:rPr>
              <a:t>To have any relationship to the partnership (employee, etc.)</a:t>
            </a:r>
          </a:p>
          <a:p>
            <a:pPr lvl="1">
              <a:lnSpc>
                <a:spcPct val="120000"/>
              </a:lnSpc>
            </a:pPr>
            <a:r>
              <a:rPr lang="en-US" sz="2200" dirty="0">
                <a:latin typeface="Arial" panose="020B0604020202020204" pitchFamily="34" charset="0"/>
                <a:cs typeface="Arial" panose="020B0604020202020204" pitchFamily="34" charset="0"/>
              </a:rPr>
              <a:t>To be able to bind the partnership under state law</a:t>
            </a:r>
          </a:p>
          <a:p>
            <a:pPr>
              <a:lnSpc>
                <a:spcPct val="120000"/>
              </a:lnSpc>
            </a:pPr>
            <a:r>
              <a:rPr lang="en-US" sz="3000" dirty="0">
                <a:latin typeface="Arial" panose="020B0604020202020204" pitchFamily="34" charset="0"/>
                <a:cs typeface="Arial" panose="020B0604020202020204" pitchFamily="34" charset="0"/>
              </a:rPr>
              <a:t>ONLY requirement is substantial presence</a:t>
            </a:r>
          </a:p>
          <a:p>
            <a:pPr>
              <a:lnSpc>
                <a:spcPct val="120000"/>
              </a:lnSpc>
            </a:pPr>
            <a:r>
              <a:rPr lang="en-US" sz="3000" dirty="0">
                <a:latin typeface="Arial" panose="020B0604020202020204" pitchFamily="34" charset="0"/>
                <a:cs typeface="Arial" panose="020B0604020202020204" pitchFamily="34" charset="0"/>
              </a:rPr>
              <a:t>May be an entity but then must name Designated Individual (DI) - same substantial presence requirement applies to DI</a:t>
            </a:r>
          </a:p>
          <a:p>
            <a:pPr lvl="1">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0E60E25-F62D-F0F9-F937-FEF1069C92E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0913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D025-5040-6093-4D64-1C71B2B3AE16}"/>
              </a:ext>
            </a:extLst>
          </p:cNvPr>
          <p:cNvSpPr>
            <a:spLocks noGrp="1"/>
          </p:cNvSpPr>
          <p:nvPr>
            <p:ph type="title"/>
          </p:nvPr>
        </p:nvSpPr>
        <p:spPr/>
        <p:txBody>
          <a:bodyPr>
            <a:normAutofit/>
          </a:bodyPr>
          <a:lstStyle/>
          <a:p>
            <a:r>
              <a:rPr lang="en-US" sz="4000" dirty="0">
                <a:cs typeface="Arial" panose="020B0604020202020204" pitchFamily="34" charset="0"/>
              </a:rPr>
              <a:t>Changing the PR</a:t>
            </a:r>
          </a:p>
        </p:txBody>
      </p:sp>
      <p:sp>
        <p:nvSpPr>
          <p:cNvPr id="3" name="Content Placeholder 2">
            <a:extLst>
              <a:ext uri="{FF2B5EF4-FFF2-40B4-BE49-F238E27FC236}">
                <a16:creationId xmlns:a16="http://schemas.microsoft.com/office/drawing/2014/main" id="{92250A8E-97B5-C3A0-2E38-46E90DE7938C}"/>
              </a:ext>
            </a:extLst>
          </p:cNvPr>
          <p:cNvSpPr>
            <a:spLocks noGrp="1"/>
          </p:cNvSpPr>
          <p:nvPr>
            <p:ph sz="half" idx="1"/>
          </p:nvPr>
        </p:nvSpPr>
        <p:spPr>
          <a:xfrm>
            <a:off x="1177413" y="1825625"/>
            <a:ext cx="10896600" cy="4848552"/>
          </a:xfrm>
        </p:spPr>
        <p:txBody>
          <a:bodyPr>
            <a:normAutofit fontScale="62500" lnSpcReduction="20000"/>
          </a:bodyPr>
          <a:lstStyle/>
          <a:p>
            <a:pPr>
              <a:lnSpc>
                <a:spcPct val="120000"/>
              </a:lnSpc>
            </a:pPr>
            <a:r>
              <a:rPr lang="en-US" sz="3400" dirty="0">
                <a:latin typeface="Arial" panose="020B0604020202020204" pitchFamily="34" charset="0"/>
                <a:cs typeface="Arial" panose="020B0604020202020204" pitchFamily="34" charset="0"/>
              </a:rPr>
              <a:t>Change / new designation allowed</a:t>
            </a:r>
          </a:p>
          <a:p>
            <a:pPr lvl="1">
              <a:lnSpc>
                <a:spcPct val="120000"/>
              </a:lnSpc>
            </a:pPr>
            <a:r>
              <a:rPr lang="en-US" sz="2300" dirty="0">
                <a:latin typeface="Arial" panose="020B0604020202020204" pitchFamily="34" charset="0"/>
                <a:cs typeface="Arial" panose="020B0604020202020204" pitchFamily="34" charset="0"/>
              </a:rPr>
              <a:t>After an audit has begun</a:t>
            </a:r>
          </a:p>
          <a:p>
            <a:pPr lvl="1">
              <a:lnSpc>
                <a:spcPct val="120000"/>
              </a:lnSpc>
            </a:pPr>
            <a:r>
              <a:rPr lang="en-US" sz="2300" dirty="0">
                <a:latin typeface="Arial" panose="020B0604020202020204" pitchFamily="34" charset="0"/>
                <a:cs typeface="Arial" panose="020B0604020202020204" pitchFamily="34" charset="0"/>
              </a:rPr>
              <a:t>When filing a valid Administrative Adjustment Request (AAR)</a:t>
            </a:r>
          </a:p>
          <a:p>
            <a:pPr lvl="2">
              <a:lnSpc>
                <a:spcPct val="120000"/>
              </a:lnSpc>
            </a:pPr>
            <a:r>
              <a:rPr lang="en-US" sz="2200" dirty="0">
                <a:latin typeface="Arial" panose="020B0604020202020204" pitchFamily="34" charset="0"/>
                <a:cs typeface="Arial" panose="020B0604020202020204" pitchFamily="34" charset="0"/>
              </a:rPr>
              <a:t>If requesting a change other than a change in the PR/DI</a:t>
            </a:r>
          </a:p>
          <a:p>
            <a:pPr lvl="1">
              <a:lnSpc>
                <a:spcPct val="120000"/>
              </a:lnSpc>
            </a:pPr>
            <a:r>
              <a:rPr lang="en-US" sz="2300" dirty="0">
                <a:latin typeface="Arial" panose="020B0604020202020204" pitchFamily="34" charset="0"/>
                <a:cs typeface="Arial" panose="020B0604020202020204" pitchFamily="34" charset="0"/>
              </a:rPr>
              <a:t>When IRS determines that no designation is in effect</a:t>
            </a:r>
          </a:p>
          <a:p>
            <a:pPr lvl="1">
              <a:lnSpc>
                <a:spcPct val="120000"/>
              </a:lnSpc>
            </a:pPr>
            <a:r>
              <a:rPr lang="en-US" sz="2300" dirty="0">
                <a:latin typeface="Arial" panose="020B0604020202020204" pitchFamily="34" charset="0"/>
                <a:cs typeface="Arial" panose="020B0604020202020204" pitchFamily="34" charset="0"/>
              </a:rPr>
              <a:t>See Form 8979 instructions generally whenever the PR would need to take an action – (e.g., sign the Form 8985)</a:t>
            </a:r>
          </a:p>
          <a:p>
            <a:pPr>
              <a:lnSpc>
                <a:spcPct val="120000"/>
              </a:lnSpc>
            </a:pPr>
            <a:r>
              <a:rPr lang="en-US" sz="3400" dirty="0">
                <a:latin typeface="Arial" panose="020B0604020202020204" pitchFamily="34" charset="0"/>
                <a:cs typeface="Arial" panose="020B0604020202020204" pitchFamily="34" charset="0"/>
              </a:rPr>
              <a:t>No ability to change at any other time</a:t>
            </a:r>
          </a:p>
          <a:p>
            <a:pPr>
              <a:lnSpc>
                <a:spcPct val="120000"/>
              </a:lnSpc>
            </a:pPr>
            <a:r>
              <a:rPr lang="en-US" sz="3400" dirty="0">
                <a:latin typeface="Arial" panose="020B0604020202020204" pitchFamily="34" charset="0"/>
                <a:cs typeface="Arial" panose="020B0604020202020204" pitchFamily="34" charset="0"/>
              </a:rPr>
              <a:t>Form 8979 </a:t>
            </a:r>
          </a:p>
          <a:p>
            <a:pPr lvl="1">
              <a:lnSpc>
                <a:spcPct val="120000"/>
              </a:lnSpc>
            </a:pPr>
            <a:r>
              <a:rPr lang="en-US" sz="2300" dirty="0">
                <a:latin typeface="Arial" panose="020B0604020202020204" pitchFamily="34" charset="0"/>
                <a:cs typeface="Arial" panose="020B0604020202020204" pitchFamily="34" charset="0"/>
              </a:rPr>
              <a:t>Must be signed by</a:t>
            </a:r>
          </a:p>
          <a:p>
            <a:pPr lvl="2">
              <a:lnSpc>
                <a:spcPct val="120000"/>
              </a:lnSpc>
            </a:pPr>
            <a:r>
              <a:rPr lang="en-US" sz="2300" dirty="0">
                <a:latin typeface="Arial" panose="020B0604020202020204" pitchFamily="34" charset="0"/>
                <a:cs typeface="Arial" panose="020B0604020202020204" pitchFamily="34" charset="0"/>
              </a:rPr>
              <a:t>A reviewed year partner</a:t>
            </a:r>
          </a:p>
          <a:p>
            <a:pPr lvl="4">
              <a:lnSpc>
                <a:spcPct val="120000"/>
              </a:lnSpc>
            </a:pPr>
            <a:r>
              <a:rPr lang="en-US" sz="2100" dirty="0">
                <a:latin typeface="Arial" panose="020B0604020202020204" pitchFamily="34" charset="0"/>
                <a:cs typeface="Arial" panose="020B0604020202020204" pitchFamily="34" charset="0"/>
              </a:rPr>
              <a:t>Reviewed year = year being adjusted</a:t>
            </a:r>
          </a:p>
          <a:p>
            <a:pPr lvl="2">
              <a:lnSpc>
                <a:spcPct val="120000"/>
              </a:lnSpc>
            </a:pPr>
            <a:r>
              <a:rPr lang="en-US" sz="2300" dirty="0">
                <a:latin typeface="Arial" panose="020B0604020202020204" pitchFamily="34" charset="0"/>
                <a:cs typeface="Arial" panose="020B0604020202020204" pitchFamily="34" charset="0"/>
              </a:rPr>
              <a:t>NOT a current partner and not anyone else authorized to act on behalf of the partnership</a:t>
            </a:r>
          </a:p>
          <a:p>
            <a:pPr lvl="1">
              <a:lnSpc>
                <a:spcPct val="120000"/>
              </a:lnSpc>
            </a:pPr>
            <a:r>
              <a:rPr lang="en-US" sz="2300" dirty="0">
                <a:latin typeface="Arial" panose="020B0604020202020204" pitchFamily="34" charset="0"/>
                <a:cs typeface="Arial" panose="020B0604020202020204" pitchFamily="34" charset="0"/>
              </a:rPr>
              <a:t>New PR is not designated by old PR</a:t>
            </a:r>
          </a:p>
          <a:p>
            <a:pPr lvl="1">
              <a:lnSpc>
                <a:spcPct val="120000"/>
              </a:lnSpc>
            </a:pPr>
            <a:r>
              <a:rPr lang="en-US" sz="2300" dirty="0">
                <a:latin typeface="Arial" panose="020B0604020202020204" pitchFamily="34" charset="0"/>
                <a:cs typeface="Arial" panose="020B0604020202020204" pitchFamily="34" charset="0"/>
              </a:rPr>
              <a:t>PR does not designate DI</a:t>
            </a:r>
          </a:p>
          <a:p>
            <a:pPr>
              <a:lnSpc>
                <a:spcPct val="110000"/>
              </a:lnSpc>
            </a:pPr>
            <a:endParaRPr lang="en-US" sz="3400" dirty="0">
              <a:latin typeface="Arial" panose="020B0604020202020204" pitchFamily="34" charset="0"/>
              <a:cs typeface="Arial" panose="020B0604020202020204" pitchFamily="34" charset="0"/>
            </a:endParaRPr>
          </a:p>
          <a:p>
            <a:pPr>
              <a:lnSpc>
                <a:spcPct val="110000"/>
              </a:lnSpc>
            </a:pPr>
            <a:endParaRPr lang="en-US" sz="3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EC3C331-34B1-F3A8-F096-54BA6BD2505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0660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4EAB-0AE9-8FA0-75FA-01AEBCCDCEC7}"/>
              </a:ext>
            </a:extLst>
          </p:cNvPr>
          <p:cNvSpPr>
            <a:spLocks noGrp="1"/>
          </p:cNvSpPr>
          <p:nvPr>
            <p:ph type="title"/>
          </p:nvPr>
        </p:nvSpPr>
        <p:spPr/>
        <p:txBody>
          <a:bodyPr>
            <a:normAutofit/>
          </a:bodyPr>
          <a:lstStyle/>
          <a:p>
            <a:pPr>
              <a:spcBef>
                <a:spcPts val="1000"/>
              </a:spcBef>
            </a:pPr>
            <a:r>
              <a:rPr lang="en-US" sz="4000" dirty="0">
                <a:ea typeface="Noto serif" panose="02020502060505020204" pitchFamily="18"/>
                <a:cs typeface="Arial" panose="020B0604020202020204" pitchFamily="34" charset="0"/>
              </a:rPr>
              <a:t>Agenda</a:t>
            </a:r>
          </a:p>
        </p:txBody>
      </p:sp>
      <p:sp>
        <p:nvSpPr>
          <p:cNvPr id="3" name="Content Placeholder 2">
            <a:extLst>
              <a:ext uri="{FF2B5EF4-FFF2-40B4-BE49-F238E27FC236}">
                <a16:creationId xmlns:a16="http://schemas.microsoft.com/office/drawing/2014/main" id="{87BB13B6-F28A-31C0-2829-C21342488C1C}"/>
              </a:ext>
            </a:extLst>
          </p:cNvPr>
          <p:cNvSpPr>
            <a:spLocks noGrp="1"/>
          </p:cNvSpPr>
          <p:nvPr>
            <p:ph sz="half" idx="1"/>
          </p:nvPr>
        </p:nvSpPr>
        <p:spPr>
          <a:xfrm>
            <a:off x="1177413" y="1760538"/>
            <a:ext cx="10515599" cy="4416425"/>
          </a:xfrm>
        </p:spPr>
        <p:txBody>
          <a:bodyPr>
            <a:normAutofit fontScale="92500" lnSpcReduction="10000"/>
          </a:bodyPr>
          <a:lstStyle/>
          <a:p>
            <a:pPr>
              <a:lnSpc>
                <a:spcPct val="100000"/>
              </a:lnSpc>
            </a:pPr>
            <a:r>
              <a:rPr lang="en-US" sz="3200" dirty="0">
                <a:latin typeface="Arial" panose="020B0604020202020204" pitchFamily="34" charset="0"/>
                <a:ea typeface="Noto serif" panose="02020600060500020200" pitchFamily="18" charset="0"/>
                <a:cs typeface="Arial" panose="020B0604020202020204" pitchFamily="34" charset="0"/>
              </a:rPr>
              <a:t>Overview</a:t>
            </a:r>
          </a:p>
          <a:p>
            <a:pPr lvl="1">
              <a:lnSpc>
                <a:spcPct val="100000"/>
              </a:lnSpc>
            </a:pPr>
            <a:r>
              <a:rPr lang="en-US" sz="2800" dirty="0">
                <a:latin typeface="Arial" panose="020B0604020202020204" pitchFamily="34" charset="0"/>
                <a:ea typeface="Noto serif" panose="02020600060500020200" pitchFamily="18" charset="0"/>
                <a:cs typeface="Arial" panose="020B0604020202020204" pitchFamily="34" charset="0"/>
              </a:rPr>
              <a:t>Partnership-Related Items</a:t>
            </a:r>
          </a:p>
          <a:p>
            <a:pPr lvl="1">
              <a:lnSpc>
                <a:spcPct val="100000"/>
              </a:lnSpc>
            </a:pPr>
            <a:r>
              <a:rPr lang="en-US" sz="2800" dirty="0">
                <a:latin typeface="Arial" panose="020B0604020202020204" pitchFamily="34" charset="0"/>
                <a:ea typeface="Noto serif" panose="02020600060500020200" pitchFamily="18" charset="0"/>
                <a:cs typeface="Arial" panose="020B0604020202020204" pitchFamily="34" charset="0"/>
              </a:rPr>
              <a:t>Imputed Underpayment</a:t>
            </a:r>
          </a:p>
          <a:p>
            <a:pPr lvl="1">
              <a:lnSpc>
                <a:spcPct val="100000"/>
              </a:lnSpc>
            </a:pPr>
            <a:r>
              <a:rPr lang="en-US" sz="2800" dirty="0">
                <a:latin typeface="Arial" panose="020B0604020202020204" pitchFamily="34" charset="0"/>
                <a:ea typeface="Noto serif" panose="02020600060500020200" pitchFamily="18" charset="0"/>
                <a:cs typeface="Arial" panose="020B0604020202020204" pitchFamily="34" charset="0"/>
              </a:rPr>
              <a:t>Modification</a:t>
            </a:r>
          </a:p>
          <a:p>
            <a:pPr lvl="1">
              <a:lnSpc>
                <a:spcPct val="100000"/>
              </a:lnSpc>
            </a:pPr>
            <a:r>
              <a:rPr lang="en-US" sz="2800" dirty="0">
                <a:latin typeface="Arial" panose="020B0604020202020204" pitchFamily="34" charset="0"/>
                <a:ea typeface="Noto serif" panose="02020600060500020200" pitchFamily="18" charset="0"/>
                <a:cs typeface="Arial" panose="020B0604020202020204" pitchFamily="34" charset="0"/>
              </a:rPr>
              <a:t>Push Out</a:t>
            </a:r>
          </a:p>
          <a:p>
            <a:pPr>
              <a:lnSpc>
                <a:spcPct val="100000"/>
              </a:lnSpc>
            </a:pPr>
            <a:r>
              <a:rPr lang="en-US" sz="3200" dirty="0">
                <a:latin typeface="Arial" panose="020B0604020202020204" pitchFamily="34" charset="0"/>
                <a:ea typeface="Noto serif" panose="02020600060500020200" pitchFamily="18" charset="0"/>
                <a:cs typeface="Arial" panose="020B0604020202020204" pitchFamily="34" charset="0"/>
              </a:rPr>
              <a:t>Transactional Issues</a:t>
            </a:r>
          </a:p>
          <a:p>
            <a:pPr lvl="1">
              <a:lnSpc>
                <a:spcPct val="100000"/>
              </a:lnSpc>
            </a:pPr>
            <a:r>
              <a:rPr lang="en-US" dirty="0">
                <a:latin typeface="Arial" panose="020B0604020202020204" pitchFamily="34" charset="0"/>
                <a:ea typeface="Noto serif" panose="02020600060500020200" pitchFamily="18" charset="0"/>
                <a:cs typeface="Arial" panose="020B0604020202020204" pitchFamily="34" charset="0"/>
              </a:rPr>
              <a:t>Partnership Representative (PR)</a:t>
            </a:r>
          </a:p>
          <a:p>
            <a:pPr lvl="1">
              <a:lnSpc>
                <a:spcPct val="100000"/>
              </a:lnSpc>
            </a:pPr>
            <a:r>
              <a:rPr lang="en-US" dirty="0">
                <a:latin typeface="Arial" panose="020B0604020202020204" pitchFamily="34" charset="0"/>
                <a:ea typeface="Noto serif" panose="02020600060500020200" pitchFamily="18" charset="0"/>
                <a:cs typeface="Arial" panose="020B0604020202020204" pitchFamily="34" charset="0"/>
              </a:rPr>
              <a:t>Partnership Agreements</a:t>
            </a:r>
          </a:p>
          <a:p>
            <a:pPr lvl="1">
              <a:lnSpc>
                <a:spcPct val="100000"/>
              </a:lnSpc>
            </a:pPr>
            <a:r>
              <a:rPr lang="en-US" dirty="0">
                <a:latin typeface="Arial" panose="020B0604020202020204" pitchFamily="34" charset="0"/>
                <a:ea typeface="Noto serif" panose="02020600060500020200" pitchFamily="18" charset="0"/>
                <a:cs typeface="Arial" panose="020B0604020202020204" pitchFamily="34" charset="0"/>
              </a:rPr>
              <a:t>Special Collection Tools</a:t>
            </a:r>
          </a:p>
          <a:p>
            <a:pPr>
              <a:lnSpc>
                <a:spcPct val="100000"/>
              </a:lnSpc>
            </a:pPr>
            <a:r>
              <a:rPr lang="en-US" sz="3200" dirty="0">
                <a:latin typeface="Arial" panose="020B0604020202020204" pitchFamily="34" charset="0"/>
                <a:ea typeface="Noto serif" panose="02020600060500020200" pitchFamily="18" charset="0"/>
                <a:cs typeface="Arial" panose="020B0604020202020204" pitchFamily="34" charset="0"/>
              </a:rPr>
              <a:t>Judicial Review</a:t>
            </a:r>
          </a:p>
          <a:p>
            <a:pPr lvl="1">
              <a:lnSpc>
                <a:spcPct val="100000"/>
              </a:lnSpc>
            </a:pPr>
            <a:endParaRPr lang="en-US" sz="2800" dirty="0">
              <a:latin typeface="Arial" panose="020B0604020202020204" pitchFamily="34" charset="0"/>
              <a:ea typeface="Noto serif" panose="02020600060500020200" pitchFamily="18" charset="0"/>
              <a:cs typeface="Arial" panose="020B0604020202020204" pitchFamily="34" charset="0"/>
            </a:endParaRPr>
          </a:p>
          <a:p>
            <a:pPr>
              <a:lnSpc>
                <a:spcPct val="100000"/>
              </a:lnSpc>
            </a:pPr>
            <a:endParaRPr lang="en-US" dirty="0">
              <a:latin typeface="Arial" panose="020B0604020202020204" pitchFamily="34" charset="0"/>
              <a:ea typeface="Noto serif" panose="02020600060500020200"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A0B96F0F-5072-9010-38D6-27F1D49AD72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8786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BBF7-CB3F-4FA1-9488-4D094D87CD8A}"/>
              </a:ext>
            </a:extLst>
          </p:cNvPr>
          <p:cNvSpPr>
            <a:spLocks noGrp="1"/>
          </p:cNvSpPr>
          <p:nvPr>
            <p:ph type="title"/>
          </p:nvPr>
        </p:nvSpPr>
        <p:spPr>
          <a:xfrm>
            <a:off x="1177413" y="500062"/>
            <a:ext cx="10515600" cy="1325563"/>
          </a:xfrm>
        </p:spPr>
        <p:txBody>
          <a:bodyPr>
            <a:normAutofit/>
          </a:bodyPr>
          <a:lstStyle/>
          <a:p>
            <a:r>
              <a:rPr lang="en-US" sz="4000" dirty="0">
                <a:cs typeface="Arial" panose="020B0604020202020204" pitchFamily="34" charset="0"/>
              </a:rPr>
              <a:t>PR as Decisionmaker vs. Scrivener</a:t>
            </a:r>
          </a:p>
        </p:txBody>
      </p:sp>
      <p:sp>
        <p:nvSpPr>
          <p:cNvPr id="3" name="Content Placeholder 2">
            <a:extLst>
              <a:ext uri="{FF2B5EF4-FFF2-40B4-BE49-F238E27FC236}">
                <a16:creationId xmlns:a16="http://schemas.microsoft.com/office/drawing/2014/main" id="{FC9EF52F-3564-4381-80CB-53637AB31178}"/>
              </a:ext>
            </a:extLst>
          </p:cNvPr>
          <p:cNvSpPr>
            <a:spLocks noGrp="1"/>
          </p:cNvSpPr>
          <p:nvPr>
            <p:ph sz="half" idx="1"/>
          </p:nvPr>
        </p:nvSpPr>
        <p:spPr/>
        <p:txBody>
          <a:bodyPr>
            <a:normAutofit fontScale="92500" lnSpcReduction="10000"/>
          </a:bodyPr>
          <a:lstStyle/>
          <a:p>
            <a:pPr>
              <a:lnSpc>
                <a:spcPct val="110000"/>
              </a:lnSpc>
            </a:pPr>
            <a:r>
              <a:rPr lang="en-US" sz="3000" dirty="0">
                <a:latin typeface="Arial" panose="020B0604020202020204" pitchFamily="34" charset="0"/>
                <a:ea typeface="Noto serif" panose="02020600060500020200" pitchFamily="18" charset="0"/>
                <a:cs typeface="Arial" panose="020B0604020202020204" pitchFamily="34" charset="0"/>
              </a:rPr>
              <a:t>Who has the power to make decisions?</a:t>
            </a:r>
          </a:p>
          <a:p>
            <a:pPr lvl="1">
              <a:lnSpc>
                <a:spcPct val="110000"/>
              </a:lnSpc>
            </a:pPr>
            <a:r>
              <a:rPr lang="en-US" sz="2200" dirty="0">
                <a:latin typeface="Arial" panose="020B0604020202020204" pitchFamily="34" charset="0"/>
                <a:ea typeface="Noto serif" panose="02020600060500020200" pitchFamily="18" charset="0"/>
                <a:cs typeface="Arial" panose="020B0604020202020204" pitchFamily="34" charset="0"/>
              </a:rPr>
              <a:t>Does not need to be the PR</a:t>
            </a:r>
          </a:p>
          <a:p>
            <a:pPr lvl="1">
              <a:lnSpc>
                <a:spcPct val="110000"/>
              </a:lnSpc>
            </a:pPr>
            <a:r>
              <a:rPr lang="en-US" sz="2200" dirty="0">
                <a:latin typeface="Arial" panose="020B0604020202020204" pitchFamily="34" charset="0"/>
                <a:ea typeface="Noto serif" panose="02020600060500020200" pitchFamily="18" charset="0"/>
                <a:cs typeface="Arial" panose="020B0604020202020204" pitchFamily="34" charset="0"/>
              </a:rPr>
              <a:t>Contractual limitations on PR are permitted</a:t>
            </a:r>
          </a:p>
          <a:p>
            <a:pPr lvl="1">
              <a:lnSpc>
                <a:spcPct val="110000"/>
              </a:lnSpc>
            </a:pPr>
            <a:r>
              <a:rPr lang="en-US" sz="2200" dirty="0">
                <a:latin typeface="Arial" panose="020B0604020202020204" pitchFamily="34" charset="0"/>
                <a:ea typeface="Noto serif" panose="02020600060500020200" pitchFamily="18" charset="0"/>
                <a:cs typeface="Arial" panose="020B0604020202020204" pitchFamily="34" charset="0"/>
              </a:rPr>
              <a:t>PR may act as a scrivener, with others (e.g., partners by majority vote) making decisions </a:t>
            </a:r>
          </a:p>
          <a:p>
            <a:pPr>
              <a:lnSpc>
                <a:spcPct val="110000"/>
              </a:lnSpc>
            </a:pPr>
            <a:r>
              <a:rPr lang="en-US" sz="3000" dirty="0">
                <a:latin typeface="Arial" panose="020B0604020202020204" pitchFamily="34" charset="0"/>
                <a:ea typeface="Noto serif" panose="02020600060500020200" pitchFamily="18" charset="0"/>
                <a:cs typeface="Arial" panose="020B0604020202020204" pitchFamily="34" charset="0"/>
              </a:rPr>
              <a:t>Contractual limitations do not affect the IRS</a:t>
            </a:r>
          </a:p>
          <a:p>
            <a:pPr>
              <a:lnSpc>
                <a:spcPct val="110000"/>
              </a:lnSpc>
            </a:pPr>
            <a:r>
              <a:rPr lang="en-US" sz="3000" dirty="0">
                <a:latin typeface="Arial" panose="020B0604020202020204" pitchFamily="34" charset="0"/>
                <a:ea typeface="Noto serif" panose="02020600060500020200" pitchFamily="18" charset="0"/>
                <a:cs typeface="Arial" panose="020B0604020202020204" pitchFamily="34" charset="0"/>
              </a:rPr>
              <a:t>If a PR takes an action that violates the partnership agreement or other applicable contract </a:t>
            </a:r>
          </a:p>
          <a:p>
            <a:pPr lvl="1">
              <a:lnSpc>
                <a:spcPct val="110000"/>
              </a:lnSpc>
            </a:pPr>
            <a:r>
              <a:rPr lang="en-US" sz="2200" dirty="0">
                <a:latin typeface="Arial" panose="020B0604020202020204" pitchFamily="34" charset="0"/>
                <a:ea typeface="Noto serif" panose="02020600060500020200" pitchFamily="18" charset="0"/>
                <a:cs typeface="Arial" panose="020B0604020202020204" pitchFamily="34" charset="0"/>
              </a:rPr>
              <a:t>The action is still valid and binding on the partnership, but</a:t>
            </a:r>
          </a:p>
          <a:p>
            <a:pPr lvl="1">
              <a:lnSpc>
                <a:spcPct val="110000"/>
              </a:lnSpc>
            </a:pPr>
            <a:r>
              <a:rPr lang="en-US" sz="2200" dirty="0">
                <a:latin typeface="Arial" panose="020B0604020202020204" pitchFamily="34" charset="0"/>
                <a:ea typeface="Noto serif" panose="02020600060500020200" pitchFamily="18" charset="0"/>
                <a:cs typeface="Arial" panose="020B0604020202020204" pitchFamily="34" charset="0"/>
              </a:rPr>
              <a:t>The PR may be sued for damages.  </a:t>
            </a:r>
          </a:p>
          <a:p>
            <a:pPr lvl="1">
              <a:lnSpc>
                <a:spcPct val="110000"/>
              </a:lnSpc>
            </a:pPr>
            <a:endParaRPr lang="en-US" dirty="0">
              <a:latin typeface="Arial" panose="020B0604020202020204" pitchFamily="34" charset="0"/>
              <a:ea typeface="Noto serif" panose="02020600060500020200" pitchFamily="18" charset="0"/>
              <a:cs typeface="Arial" panose="020B0604020202020204" pitchFamily="34" charset="0"/>
            </a:endParaRPr>
          </a:p>
          <a:p>
            <a:pPr>
              <a:lnSpc>
                <a:spcPct val="110000"/>
              </a:lnSpc>
            </a:pPr>
            <a:endParaRPr lang="en-US" dirty="0">
              <a:latin typeface="Arial" panose="020B0604020202020204" pitchFamily="34" charset="0"/>
              <a:ea typeface="Noto serif" panose="02020600060500020200"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867C0B6A-9CB8-F31F-9DD4-25EB05F82EA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5857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95CF-EED0-22FA-F2E2-C6B0A1BBC37D}"/>
              </a:ext>
            </a:extLst>
          </p:cNvPr>
          <p:cNvSpPr>
            <a:spLocks noGrp="1"/>
          </p:cNvSpPr>
          <p:nvPr>
            <p:ph type="title"/>
          </p:nvPr>
        </p:nvSpPr>
        <p:spPr/>
        <p:txBody>
          <a:bodyPr>
            <a:normAutofit/>
          </a:bodyPr>
          <a:lstStyle/>
          <a:p>
            <a:r>
              <a:rPr lang="en-US" sz="4000" dirty="0">
                <a:cs typeface="Arial" panose="020B0604020202020204" pitchFamily="34" charset="0"/>
              </a:rPr>
              <a:t>Common Limitations on the Partnership Representative</a:t>
            </a:r>
          </a:p>
        </p:txBody>
      </p:sp>
      <p:sp>
        <p:nvSpPr>
          <p:cNvPr id="3" name="Content Placeholder 2">
            <a:extLst>
              <a:ext uri="{FF2B5EF4-FFF2-40B4-BE49-F238E27FC236}">
                <a16:creationId xmlns:a16="http://schemas.microsoft.com/office/drawing/2014/main" id="{BB031E81-20CE-AC3C-3B0C-ECCB7C98EF39}"/>
              </a:ext>
            </a:extLst>
          </p:cNvPr>
          <p:cNvSpPr>
            <a:spLocks noGrp="1"/>
          </p:cNvSpPr>
          <p:nvPr>
            <p:ph sz="half" idx="1"/>
          </p:nvPr>
        </p:nvSpPr>
        <p:spPr/>
        <p:txBody>
          <a:bodyPr>
            <a:normAutofit lnSpcReduction="10000"/>
          </a:bodyPr>
          <a:lstStyle/>
          <a:p>
            <a:pPr>
              <a:lnSpc>
                <a:spcPct val="110000"/>
              </a:lnSpc>
            </a:pPr>
            <a:r>
              <a:rPr lang="en-US" sz="2800" dirty="0">
                <a:latin typeface="Arial" panose="020B0604020202020204" pitchFamily="34" charset="0"/>
                <a:cs typeface="Arial" panose="020B0604020202020204" pitchFamily="34" charset="0"/>
              </a:rPr>
              <a:t>Duty to provide notice </a:t>
            </a:r>
          </a:p>
          <a:p>
            <a:pPr>
              <a:lnSpc>
                <a:spcPct val="110000"/>
              </a:lnSpc>
            </a:pPr>
            <a:r>
              <a:rPr lang="en-US" sz="2800" dirty="0">
                <a:latin typeface="Arial" panose="020B0604020202020204" pitchFamily="34" charset="0"/>
                <a:cs typeface="Arial" panose="020B0604020202020204" pitchFamily="34" charset="0"/>
              </a:rPr>
              <a:t>Duty to obtain approval or consent for some or all actions</a:t>
            </a:r>
          </a:p>
          <a:p>
            <a:pPr lvl="1">
              <a:lnSpc>
                <a:spcPct val="110000"/>
              </a:lnSpc>
            </a:pPr>
            <a:r>
              <a:rPr lang="en-US" sz="2400" dirty="0">
                <a:latin typeface="Arial" panose="020B0604020202020204" pitchFamily="34" charset="0"/>
                <a:cs typeface="Arial" panose="020B0604020202020204" pitchFamily="34" charset="0"/>
              </a:rPr>
              <a:t>Act in a manner that disproportionately and adversely affects a partner</a:t>
            </a:r>
          </a:p>
          <a:p>
            <a:pPr lvl="1">
              <a:lnSpc>
                <a:spcPct val="110000"/>
              </a:lnSpc>
            </a:pPr>
            <a:r>
              <a:rPr lang="en-US" sz="2400" dirty="0">
                <a:latin typeface="Arial" panose="020B0604020202020204" pitchFamily="34" charset="0"/>
                <a:cs typeface="Arial" panose="020B0604020202020204" pitchFamily="34" charset="0"/>
              </a:rPr>
              <a:t>Extend the statute of limitations</a:t>
            </a:r>
          </a:p>
          <a:p>
            <a:pPr lvl="1">
              <a:lnSpc>
                <a:spcPct val="110000"/>
              </a:lnSpc>
            </a:pPr>
            <a:r>
              <a:rPr lang="en-US" sz="2400" dirty="0">
                <a:latin typeface="Arial" panose="020B0604020202020204" pitchFamily="34" charset="0"/>
                <a:cs typeface="Arial" panose="020B0604020202020204" pitchFamily="34" charset="0"/>
              </a:rPr>
              <a:t>Agree to an adjustment</a:t>
            </a:r>
          </a:p>
          <a:p>
            <a:pPr lvl="1">
              <a:lnSpc>
                <a:spcPct val="110000"/>
              </a:lnSpc>
            </a:pPr>
            <a:r>
              <a:rPr lang="en-US" sz="2400" dirty="0">
                <a:latin typeface="Arial" panose="020B0604020202020204" pitchFamily="34" charset="0"/>
                <a:cs typeface="Arial" panose="020B0604020202020204" pitchFamily="34" charset="0"/>
              </a:rPr>
              <a:t>Push out election</a:t>
            </a:r>
          </a:p>
          <a:p>
            <a:pPr>
              <a:lnSpc>
                <a:spcPct val="110000"/>
              </a:lnSpc>
            </a:pPr>
            <a:r>
              <a:rPr lang="en-US" sz="2800" dirty="0">
                <a:latin typeface="Arial" panose="020B0604020202020204" pitchFamily="34" charset="0"/>
                <a:cs typeface="Arial" panose="020B0604020202020204" pitchFamily="34" charset="0"/>
              </a:rPr>
              <a:t>Duty to consult in good faith</a:t>
            </a:r>
          </a:p>
          <a:p>
            <a:pPr>
              <a:lnSpc>
                <a:spcPct val="110000"/>
              </a:lnSpc>
            </a:pPr>
            <a:r>
              <a:rPr lang="en-US" sz="2800" dirty="0">
                <a:latin typeface="Arial" panose="020B0604020202020204" pitchFamily="34" charset="0"/>
                <a:cs typeface="Arial" panose="020B0604020202020204" pitchFamily="34" charset="0"/>
              </a:rPr>
              <a:t>Note: contractual limitations in partnership agreement do not impact IRS</a:t>
            </a:r>
          </a:p>
        </p:txBody>
      </p:sp>
      <p:sp>
        <p:nvSpPr>
          <p:cNvPr id="4" name="Text Placeholder 3">
            <a:extLst>
              <a:ext uri="{FF2B5EF4-FFF2-40B4-BE49-F238E27FC236}">
                <a16:creationId xmlns:a16="http://schemas.microsoft.com/office/drawing/2014/main" id="{DB32DEF0-064F-1A43-C1FE-D532DD8C49B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77426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184B-BBC3-4224-ACEC-4CFC8904C490}"/>
              </a:ext>
            </a:extLst>
          </p:cNvPr>
          <p:cNvSpPr>
            <a:spLocks noGrp="1"/>
          </p:cNvSpPr>
          <p:nvPr>
            <p:ph type="title"/>
          </p:nvPr>
        </p:nvSpPr>
        <p:spPr>
          <a:xfrm>
            <a:off x="1177413" y="500062"/>
            <a:ext cx="10515600" cy="1325563"/>
          </a:xfrm>
        </p:spPr>
        <p:txBody>
          <a:bodyPr>
            <a:normAutofit/>
          </a:bodyPr>
          <a:lstStyle/>
          <a:p>
            <a:r>
              <a:rPr lang="en-US" sz="4000" dirty="0">
                <a:cs typeface="Arial" panose="020B0604020202020204" pitchFamily="34" charset="0"/>
              </a:rPr>
              <a:t>When Acquiring Interest in Existing Partnership </a:t>
            </a:r>
          </a:p>
        </p:txBody>
      </p:sp>
      <p:sp>
        <p:nvSpPr>
          <p:cNvPr id="3" name="Content Placeholder 2">
            <a:extLst>
              <a:ext uri="{FF2B5EF4-FFF2-40B4-BE49-F238E27FC236}">
                <a16:creationId xmlns:a16="http://schemas.microsoft.com/office/drawing/2014/main" id="{589FBAE3-7B44-4255-B7A2-068A91FE21A9}"/>
              </a:ext>
            </a:extLst>
          </p:cNvPr>
          <p:cNvSpPr>
            <a:spLocks noGrp="1"/>
          </p:cNvSpPr>
          <p:nvPr>
            <p:ph sz="half" idx="1"/>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Who has been designated as PR for prior tax years?</a:t>
            </a:r>
          </a:p>
          <a:p>
            <a:pPr>
              <a:lnSpc>
                <a:spcPct val="120000"/>
              </a:lnSpc>
            </a:pPr>
            <a:r>
              <a:rPr lang="en-US" dirty="0">
                <a:latin typeface="Arial" panose="020B0604020202020204" pitchFamily="34" charset="0"/>
                <a:cs typeface="Arial" panose="020B0604020202020204" pitchFamily="34" charset="0"/>
              </a:rPr>
              <a:t>Should the historic PR continue to serve as PR for prior tax years?</a:t>
            </a:r>
          </a:p>
          <a:p>
            <a:pPr lvl="1">
              <a:lnSpc>
                <a:spcPct val="120000"/>
              </a:lnSpc>
            </a:pPr>
            <a:r>
              <a:rPr lang="en-US" dirty="0">
                <a:latin typeface="Arial" panose="020B0604020202020204" pitchFamily="34" charset="0"/>
                <a:cs typeface="Arial" panose="020B0604020202020204" pitchFamily="34" charset="0"/>
              </a:rPr>
              <a:t>Impose contractual limitations – e.g., Section 6226 push out election or certain approval rights</a:t>
            </a:r>
          </a:p>
          <a:p>
            <a:pPr>
              <a:lnSpc>
                <a:spcPct val="120000"/>
              </a:lnSpc>
            </a:pPr>
            <a:r>
              <a:rPr lang="en-US" dirty="0">
                <a:latin typeface="Arial" panose="020B0604020202020204" pitchFamily="34" charset="0"/>
                <a:cs typeface="Arial" panose="020B0604020202020204" pitchFamily="34" charset="0"/>
              </a:rPr>
              <a:t>May not be able to change the PR at the time of the transaction</a:t>
            </a:r>
          </a:p>
          <a:p>
            <a:pPr lvl="1">
              <a:lnSpc>
                <a:spcPct val="120000"/>
              </a:lnSpc>
            </a:pPr>
            <a:r>
              <a:rPr lang="en-US" dirty="0">
                <a:latin typeface="Arial" panose="020B0604020202020204" pitchFamily="34" charset="0"/>
                <a:cs typeface="Arial" panose="020B0604020202020204" pitchFamily="34" charset="0"/>
              </a:rPr>
              <a:t>Form 8979 must be signed by a reviewed year partner</a:t>
            </a:r>
          </a:p>
          <a:p>
            <a:pPr lvl="2">
              <a:lnSpc>
                <a:spcPct val="120000"/>
              </a:lnSpc>
            </a:pPr>
            <a:r>
              <a:rPr lang="en-US" dirty="0">
                <a:latin typeface="Arial" panose="020B0604020202020204" pitchFamily="34" charset="0"/>
                <a:cs typeface="Arial" panose="020B0604020202020204" pitchFamily="34" charset="0"/>
              </a:rPr>
              <a:t>What happens if none of the reviewed year partners are current partners? Would they be willing to change the PR?</a:t>
            </a:r>
          </a:p>
          <a:p>
            <a:pPr lvl="3">
              <a:lnSpc>
                <a:spcPct val="120000"/>
              </a:lnSpc>
            </a:pPr>
            <a:r>
              <a:rPr lang="en-US" dirty="0">
                <a:latin typeface="Arial" panose="020B0604020202020204" pitchFamily="34" charset="0"/>
                <a:cs typeface="Arial" panose="020B0604020202020204" pitchFamily="34" charset="0"/>
              </a:rPr>
              <a:t>Inherent conflict between reviewed year partners and current partners as decisions by the PR impact whether the reviewed year partners pay tax or whether the partnership pays the IU</a:t>
            </a:r>
          </a:p>
          <a:p>
            <a:pPr lvl="2">
              <a:lnSpc>
                <a:spcPct val="120000"/>
              </a:lnSpc>
            </a:pPr>
            <a:r>
              <a:rPr lang="en-US" dirty="0">
                <a:latin typeface="Arial" panose="020B0604020202020204" pitchFamily="34" charset="0"/>
                <a:cs typeface="Arial" panose="020B0604020202020204" pitchFamily="34" charset="0"/>
              </a:rPr>
              <a:t>Can a Form 8979 be executed in advance and held in abeyance?</a:t>
            </a:r>
          </a:p>
          <a:p>
            <a:pPr lvl="2">
              <a:lnSpc>
                <a:spcPct val="120000"/>
              </a:lnSpc>
            </a:pPr>
            <a:r>
              <a:rPr lang="en-US" dirty="0">
                <a:latin typeface="Arial" panose="020B0604020202020204" pitchFamily="34" charset="0"/>
                <a:cs typeface="Arial" panose="020B0604020202020204" pitchFamily="34" charset="0"/>
              </a:rPr>
              <a:t>Should the parties agree on a PR in advance and require the reviewed year partners to cooperate when the PR can be changed?</a:t>
            </a:r>
          </a:p>
        </p:txBody>
      </p:sp>
      <p:sp>
        <p:nvSpPr>
          <p:cNvPr id="4" name="Text Placeholder 3">
            <a:extLst>
              <a:ext uri="{FF2B5EF4-FFF2-40B4-BE49-F238E27FC236}">
                <a16:creationId xmlns:a16="http://schemas.microsoft.com/office/drawing/2014/main" id="{7AE84675-1A8A-7BE8-E344-E5727A35CA8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062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3E8AFCC-5A83-4C97-9D96-E624A1012FC8}"/>
              </a:ext>
            </a:extLst>
          </p:cNvPr>
          <p:cNvSpPr>
            <a:spLocks noGrp="1" noChangeArrowheads="1"/>
          </p:cNvSpPr>
          <p:nvPr>
            <p:ph type="title"/>
          </p:nvPr>
        </p:nvSpPr>
        <p:spPr/>
        <p:txBody>
          <a:bodyPr>
            <a:normAutofit/>
          </a:bodyPr>
          <a:lstStyle/>
          <a:p>
            <a:pPr eaLnBrk="1" hangingPunct="1"/>
            <a:r>
              <a:rPr lang="en-US" altLang="en-US" dirty="0">
                <a:cs typeface="Arial" panose="020B0604020202020204" pitchFamily="34" charset="0"/>
              </a:rPr>
              <a:t>Taxpayer’s Menu of Options</a:t>
            </a:r>
          </a:p>
        </p:txBody>
      </p:sp>
      <p:graphicFrame>
        <p:nvGraphicFramePr>
          <p:cNvPr id="7" name="Content Placeholder 6">
            <a:extLst>
              <a:ext uri="{FF2B5EF4-FFF2-40B4-BE49-F238E27FC236}">
                <a16:creationId xmlns:a16="http://schemas.microsoft.com/office/drawing/2014/main" id="{4AA93D6D-A8F9-44C3-9E21-5FCDA0C8A38A}"/>
              </a:ext>
            </a:extLst>
          </p:cNvPr>
          <p:cNvGraphicFramePr>
            <a:graphicFrameLocks noGrp="1"/>
          </p:cNvGraphicFramePr>
          <p:nvPr>
            <p:ph sz="half" idx="1"/>
            <p:extLst>
              <p:ext uri="{D42A27DB-BD31-4B8C-83A1-F6EECF244321}">
                <p14:modId xmlns:p14="http://schemas.microsoft.com/office/powerpoint/2010/main" val="476665037"/>
              </p:ext>
            </p:extLst>
          </p:nvPr>
        </p:nvGraphicFramePr>
        <p:xfrm>
          <a:off x="1177414" y="1227738"/>
          <a:ext cx="10515599" cy="5242636"/>
        </p:xfrm>
        <a:graphic>
          <a:graphicData uri="http://schemas.openxmlformats.org/drawingml/2006/table">
            <a:tbl>
              <a:tblPr firstRow="1" bandRow="1">
                <a:tableStyleId>{5C22544A-7EE6-4342-B048-85BDC9FD1C3A}</a:tableStyleId>
              </a:tblPr>
              <a:tblGrid>
                <a:gridCol w="4004335">
                  <a:extLst>
                    <a:ext uri="{9D8B030D-6E8A-4147-A177-3AD203B41FA5}">
                      <a16:colId xmlns:a16="http://schemas.microsoft.com/office/drawing/2014/main" val="20000"/>
                    </a:ext>
                  </a:extLst>
                </a:gridCol>
                <a:gridCol w="3271236">
                  <a:extLst>
                    <a:ext uri="{9D8B030D-6E8A-4147-A177-3AD203B41FA5}">
                      <a16:colId xmlns:a16="http://schemas.microsoft.com/office/drawing/2014/main" val="20001"/>
                    </a:ext>
                  </a:extLst>
                </a:gridCol>
                <a:gridCol w="3240028">
                  <a:extLst>
                    <a:ext uri="{9D8B030D-6E8A-4147-A177-3AD203B41FA5}">
                      <a16:colId xmlns:a16="http://schemas.microsoft.com/office/drawing/2014/main" val="20002"/>
                    </a:ext>
                  </a:extLst>
                </a:gridCol>
              </a:tblGrid>
              <a:tr h="371083">
                <a:tc>
                  <a:txBody>
                    <a:bodyPr/>
                    <a:lstStyle/>
                    <a:p>
                      <a:pPr algn="ctr"/>
                      <a:r>
                        <a:rPr lang="en-US" sz="1800" dirty="0">
                          <a:latin typeface="Arial" panose="020B0604020202020204" pitchFamily="34" charset="0"/>
                          <a:cs typeface="Arial" panose="020B0604020202020204" pitchFamily="34" charset="0"/>
                        </a:rPr>
                        <a:t>Options</a:t>
                      </a:r>
                    </a:p>
                  </a:txBody>
                  <a:tcPr marT="45750" marB="45750"/>
                </a:tc>
                <a:tc>
                  <a:txBody>
                    <a:bodyPr/>
                    <a:lstStyle/>
                    <a:p>
                      <a:pPr algn="ctr"/>
                      <a:r>
                        <a:rPr lang="en-US" sz="1800" dirty="0">
                          <a:latin typeface="Arial" panose="020B0604020202020204" pitchFamily="34" charset="0"/>
                          <a:cs typeface="Arial" panose="020B0604020202020204" pitchFamily="34" charset="0"/>
                        </a:rPr>
                        <a:t>Omitted Income</a:t>
                      </a:r>
                    </a:p>
                  </a:txBody>
                  <a:tcPr marT="45750" marB="45750"/>
                </a:tc>
                <a:tc>
                  <a:txBody>
                    <a:bodyPr/>
                    <a:lstStyle/>
                    <a:p>
                      <a:pPr algn="ctr"/>
                      <a:r>
                        <a:rPr lang="en-US" sz="1800">
                          <a:latin typeface="Arial" panose="020B0604020202020204" pitchFamily="34" charset="0"/>
                          <a:cs typeface="Arial" panose="020B0604020202020204" pitchFamily="34" charset="0"/>
                        </a:rPr>
                        <a:t>Overreported Income</a:t>
                      </a:r>
                    </a:p>
                  </a:txBody>
                  <a:tcPr marT="45750" marB="45750"/>
                </a:tc>
                <a:extLst>
                  <a:ext uri="{0D108BD9-81ED-4DB2-BD59-A6C34878D82A}">
                    <a16:rowId xmlns:a16="http://schemas.microsoft.com/office/drawing/2014/main" val="10000"/>
                  </a:ext>
                </a:extLst>
              </a:tr>
              <a:tr h="640646">
                <a:tc>
                  <a:txBody>
                    <a:bodyPr/>
                    <a:lstStyle/>
                    <a:p>
                      <a:pPr marL="234950" indent="-234950"/>
                      <a:r>
                        <a:rPr lang="en-US" sz="1800">
                          <a:latin typeface="Arial" panose="020B0604020202020204" pitchFamily="34" charset="0"/>
                          <a:cs typeface="Arial" panose="020B0604020202020204" pitchFamily="34" charset="0"/>
                        </a:rPr>
                        <a:t>1. Default rule –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partnership treated as taxpayer</a:t>
                      </a:r>
                    </a:p>
                  </a:txBody>
                  <a:tcPr marT="45750" marB="45750"/>
                </a:tc>
                <a:tc>
                  <a:txBody>
                    <a:bodyPr/>
                    <a:lstStyle/>
                    <a:p>
                      <a:r>
                        <a:rPr lang="en-US" sz="1800" dirty="0">
                          <a:latin typeface="Arial" panose="020B0604020202020204" pitchFamily="34" charset="0"/>
                          <a:cs typeface="Arial" panose="020B0604020202020204" pitchFamily="34" charset="0"/>
                        </a:rPr>
                        <a:t>Partnership pays tax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(imputed underpayment)</a:t>
                      </a:r>
                    </a:p>
                  </a:txBody>
                  <a:tcPr marT="45750" marB="45750"/>
                </a:tc>
                <a:tc>
                  <a:txBody>
                    <a:bodyPr/>
                    <a:lstStyle/>
                    <a:p>
                      <a:r>
                        <a:rPr lang="en-US" sz="1800" dirty="0">
                          <a:latin typeface="Arial" panose="020B0604020202020204" pitchFamily="34" charset="0"/>
                          <a:cs typeface="Arial" panose="020B0604020202020204" pitchFamily="34" charset="0"/>
                        </a:rPr>
                        <a:t>Partnership omits future income (current-year adjustment)</a:t>
                      </a:r>
                    </a:p>
                  </a:txBody>
                  <a:tcPr marT="45750" marB="45750"/>
                </a:tc>
                <a:extLst>
                  <a:ext uri="{0D108BD9-81ED-4DB2-BD59-A6C34878D82A}">
                    <a16:rowId xmlns:a16="http://schemas.microsoft.com/office/drawing/2014/main" val="10001"/>
                  </a:ext>
                </a:extLst>
              </a:tr>
              <a:tr h="1212704">
                <a:tc>
                  <a:txBody>
                    <a:bodyPr/>
                    <a:lstStyle/>
                    <a:p>
                      <a:pPr marL="234950" indent="-234950"/>
                      <a:r>
                        <a:rPr lang="en-US" sz="1800">
                          <a:latin typeface="Arial" panose="020B0604020202020204" pitchFamily="34" charset="0"/>
                          <a:cs typeface="Arial" panose="020B0604020202020204" pitchFamily="34" charset="0"/>
                        </a:rPr>
                        <a:t>2. </a:t>
                      </a:r>
                      <a:r>
                        <a:rPr lang="en-US" sz="1800" kern="1200">
                          <a:solidFill>
                            <a:schemeClr val="dk1"/>
                          </a:solidFill>
                          <a:latin typeface="Arial" panose="020B0604020202020204" pitchFamily="34" charset="0"/>
                          <a:ea typeface="+mn-ea"/>
                          <a:cs typeface="Arial" panose="020B0604020202020204" pitchFamily="34" charset="0"/>
                        </a:rPr>
                        <a:t>Modifications</a:t>
                      </a:r>
                      <a:r>
                        <a:rPr lang="en-US" sz="1800">
                          <a:latin typeface="Arial" panose="020B0604020202020204" pitchFamily="34" charset="0"/>
                          <a:cs typeface="Arial" panose="020B0604020202020204" pitchFamily="34" charset="0"/>
                        </a:rPr>
                        <a:t> to reduce</a:t>
                      </a:r>
                      <a:r>
                        <a:rPr lang="en-US" sz="1800" baseline="0">
                          <a:latin typeface="Arial" panose="020B0604020202020204" pitchFamily="34" charset="0"/>
                          <a:cs typeface="Arial" panose="020B0604020202020204" pitchFamily="34" charset="0"/>
                        </a:rPr>
                        <a:t> tax owed by partnership without partners taking adjustment into account</a:t>
                      </a:r>
                      <a:br>
                        <a:rPr lang="en-US" sz="1800" baseline="0">
                          <a:latin typeface="Arial" panose="020B0604020202020204" pitchFamily="34" charset="0"/>
                          <a:cs typeface="Arial" panose="020B0604020202020204" pitchFamily="34" charset="0"/>
                        </a:rPr>
                      </a:br>
                      <a:r>
                        <a:rPr lang="en-US" sz="1800" baseline="0">
                          <a:latin typeface="Arial" panose="020B0604020202020204" pitchFamily="34" charset="0"/>
                          <a:cs typeface="Arial" panose="020B0604020202020204" pitchFamily="34" charset="0"/>
                        </a:rPr>
                        <a:t>(e.g., rate reduction)</a:t>
                      </a:r>
                    </a:p>
                  </a:txBody>
                  <a:tcPr marT="45750" marB="45750"/>
                </a:tc>
                <a:tc>
                  <a:txBody>
                    <a:bodyPr/>
                    <a:lstStyle/>
                    <a:p>
                      <a:r>
                        <a:rPr lang="en-US" sz="1800" dirty="0">
                          <a:latin typeface="Arial" panose="020B0604020202020204" pitchFamily="34" charset="0"/>
                          <a:cs typeface="Arial" panose="020B0604020202020204" pitchFamily="34" charset="0"/>
                        </a:rPr>
                        <a:t>Partnership pays reduced tax to reflect characteristics of partners</a:t>
                      </a:r>
                    </a:p>
                  </a:txBody>
                  <a:tcPr marT="45750" marB="45750"/>
                </a:tc>
                <a:tc>
                  <a:txBody>
                    <a:bodyPr/>
                    <a:lstStyle/>
                    <a:p>
                      <a:pPr marL="0" marR="0" lvl="0" indent="0" algn="l" defTabSz="914423" rtl="0" eaLnBrk="1" fontAlgn="auto" latinLnBrk="0" hangingPunct="1">
                        <a:lnSpc>
                          <a:spcPct val="100000"/>
                        </a:lnSpc>
                        <a:spcBef>
                          <a:spcPct val="0"/>
                        </a:spcBef>
                        <a:spcAft>
                          <a:spcPct val="0"/>
                        </a:spcAft>
                        <a:buClrTx/>
                        <a:buSzTx/>
                        <a:buFontTx/>
                        <a:buNone/>
                        <a:defRPr/>
                      </a:pPr>
                      <a:r>
                        <a:rPr lang="en-US" sz="1800" dirty="0">
                          <a:latin typeface="Arial" panose="020B0604020202020204" pitchFamily="34" charset="0"/>
                          <a:cs typeface="Arial" panose="020B0604020202020204" pitchFamily="34" charset="0"/>
                        </a:rPr>
                        <a:t>Partnership omits future income (current-year adjustment)</a:t>
                      </a:r>
                    </a:p>
                    <a:p>
                      <a:endParaRPr lang="en-US" sz="1800" dirty="0">
                        <a:latin typeface="Arial" panose="020B0604020202020204" pitchFamily="34" charset="0"/>
                        <a:cs typeface="Arial" panose="020B0604020202020204" pitchFamily="34" charset="0"/>
                      </a:endParaRPr>
                    </a:p>
                  </a:txBody>
                  <a:tcPr marT="45750" marB="45750"/>
                </a:tc>
                <a:extLst>
                  <a:ext uri="{0D108BD9-81ED-4DB2-BD59-A6C34878D82A}">
                    <a16:rowId xmlns:a16="http://schemas.microsoft.com/office/drawing/2014/main" val="10002"/>
                  </a:ext>
                </a:extLst>
              </a:tr>
              <a:tr h="1189789">
                <a:tc>
                  <a:txBody>
                    <a:bodyPr/>
                    <a:lstStyle/>
                    <a:p>
                      <a:pPr marL="234950" marR="0" lvl="0" indent="-234950" algn="l" defTabSz="914423" rtl="0" eaLnBrk="1" fontAlgn="auto" latinLnBrk="0" hangingPunct="1">
                        <a:lnSpc>
                          <a:spcPct val="100000"/>
                        </a:lnSpc>
                        <a:spcBef>
                          <a:spcPct val="0"/>
                        </a:spcBef>
                        <a:spcAft>
                          <a:spcPct val="0"/>
                        </a:spcAft>
                        <a:buClrTx/>
                        <a:buSzTx/>
                        <a:buFontTx/>
                        <a:buNone/>
                        <a:defRPr/>
                      </a:pPr>
                      <a:r>
                        <a:rPr lang="en-US" sz="1800" dirty="0">
                          <a:latin typeface="Arial" panose="020B0604020202020204" pitchFamily="34" charset="0"/>
                          <a:cs typeface="Arial" panose="020B0604020202020204" pitchFamily="34" charset="0"/>
                        </a:rPr>
                        <a:t>3. </a:t>
                      </a:r>
                      <a:r>
                        <a:rPr lang="en-US" sz="1800" kern="1200" dirty="0">
                          <a:solidFill>
                            <a:schemeClr val="dk1"/>
                          </a:solidFill>
                          <a:latin typeface="Arial" panose="020B0604020202020204" pitchFamily="34" charset="0"/>
                          <a:ea typeface="+mn-ea"/>
                          <a:cs typeface="Arial" panose="020B0604020202020204" pitchFamily="34" charset="0"/>
                        </a:rPr>
                        <a:t>Modifications</a:t>
                      </a:r>
                      <a:r>
                        <a:rPr lang="en-US" sz="1800" dirty="0">
                          <a:latin typeface="Arial" panose="020B0604020202020204" pitchFamily="34" charset="0"/>
                          <a:cs typeface="Arial" panose="020B0604020202020204" pitchFamily="34" charset="0"/>
                        </a:rPr>
                        <a:t> where partners take adjustment</a:t>
                      </a:r>
                      <a:r>
                        <a:rPr lang="en-US" sz="1800" baseline="0" dirty="0">
                          <a:latin typeface="Arial" panose="020B0604020202020204" pitchFamily="34" charset="0"/>
                          <a:cs typeface="Arial" panose="020B0604020202020204" pitchFamily="34" charset="0"/>
                        </a:rPr>
                        <a:t> into account</a:t>
                      </a:r>
                      <a:br>
                        <a:rPr lang="en-US" sz="1800" baseline="0" dirty="0">
                          <a:latin typeface="Arial" panose="020B0604020202020204" pitchFamily="34" charset="0"/>
                          <a:cs typeface="Arial" panose="020B0604020202020204" pitchFamily="34" charset="0"/>
                        </a:rPr>
                      </a:br>
                      <a:r>
                        <a:rPr lang="en-US" sz="1800" baseline="0" dirty="0">
                          <a:latin typeface="Arial" panose="020B0604020202020204" pitchFamily="34" charset="0"/>
                          <a:cs typeface="Arial" panose="020B0604020202020204" pitchFamily="34" charset="0"/>
                        </a:rPr>
                        <a:t>(e.g., amended returns, pull in, closing agreement)</a:t>
                      </a:r>
                    </a:p>
                  </a:txBody>
                  <a:tcPr marT="45750" marB="45750"/>
                </a:tc>
                <a:tc>
                  <a:txBody>
                    <a:bodyPr/>
                    <a:lstStyle/>
                    <a:p>
                      <a:r>
                        <a:rPr lang="en-US" sz="1800" dirty="0">
                          <a:latin typeface="Arial" panose="020B0604020202020204" pitchFamily="34" charset="0"/>
                          <a:cs typeface="Arial" panose="020B0604020202020204" pitchFamily="34" charset="0"/>
                        </a:rPr>
                        <a:t>Reviewed year partners amend returns (or take comparable measures) and pay tax</a:t>
                      </a:r>
                    </a:p>
                  </a:txBody>
                  <a:tcPr marT="45750" marB="45750"/>
                </a:tc>
                <a:tc>
                  <a:txBody>
                    <a:bodyPr/>
                    <a:lstStyle/>
                    <a:p>
                      <a:r>
                        <a:rPr lang="en-US" sz="1800" dirty="0">
                          <a:latin typeface="Arial" panose="020B0604020202020204" pitchFamily="34" charset="0"/>
                          <a:cs typeface="Arial" panose="020B0604020202020204" pitchFamily="34" charset="0"/>
                        </a:rPr>
                        <a:t>Reviewed year partners</a:t>
                      </a:r>
                      <a:r>
                        <a:rPr lang="en-US" sz="1800" baseline="0" dirty="0">
                          <a:latin typeface="Arial" panose="020B0604020202020204" pitchFamily="34" charset="0"/>
                          <a:cs typeface="Arial" panose="020B0604020202020204" pitchFamily="34" charset="0"/>
                        </a:rPr>
                        <a:t> adjust prior returns; refunds sometimes available</a:t>
                      </a:r>
                      <a:endParaRPr lang="en-US" sz="1800" dirty="0">
                        <a:latin typeface="Arial" panose="020B0604020202020204" pitchFamily="34" charset="0"/>
                        <a:cs typeface="Arial" panose="020B0604020202020204" pitchFamily="34" charset="0"/>
                      </a:endParaRPr>
                    </a:p>
                  </a:txBody>
                  <a:tcPr marT="45750" marB="45750"/>
                </a:tc>
                <a:extLst>
                  <a:ext uri="{0D108BD9-81ED-4DB2-BD59-A6C34878D82A}">
                    <a16:rowId xmlns:a16="http://schemas.microsoft.com/office/drawing/2014/main" val="10003"/>
                  </a:ext>
                </a:extLst>
              </a:tr>
              <a:tr h="640646">
                <a:tc>
                  <a:txBody>
                    <a:bodyPr/>
                    <a:lstStyle/>
                    <a:p>
                      <a:r>
                        <a:rPr lang="en-US" sz="1800" dirty="0">
                          <a:latin typeface="Arial" panose="020B0604020202020204" pitchFamily="34" charset="0"/>
                          <a:cs typeface="Arial" panose="020B0604020202020204" pitchFamily="34" charset="0"/>
                        </a:rPr>
                        <a:t>4.  Section 6226 push out election</a:t>
                      </a:r>
                    </a:p>
                  </a:txBody>
                  <a:tcPr marT="45750" marB="45750"/>
                </a:tc>
                <a:tc>
                  <a:txBody>
                    <a:bodyPr/>
                    <a:lstStyle/>
                    <a:p>
                      <a:r>
                        <a:rPr lang="en-US" sz="1800" dirty="0">
                          <a:latin typeface="Arial" panose="020B0604020202020204" pitchFamily="34" charset="0"/>
                          <a:cs typeface="Arial" panose="020B0604020202020204" pitchFamily="34" charset="0"/>
                        </a:rPr>
                        <a:t>Reviewed year partners pay tax</a:t>
                      </a:r>
                    </a:p>
                  </a:txBody>
                  <a:tcPr marT="45750" marB="45750"/>
                </a:tc>
                <a:tc>
                  <a:txBody>
                    <a:bodyPr/>
                    <a:lstStyle/>
                    <a:p>
                      <a:r>
                        <a:rPr lang="en-US" sz="1800" dirty="0">
                          <a:latin typeface="Arial" panose="020B0604020202020204" pitchFamily="34" charset="0"/>
                          <a:cs typeface="Arial" panose="020B0604020202020204" pitchFamily="34" charset="0"/>
                        </a:rPr>
                        <a:t>Reviewed year partners might get tax reduction but won’t reduce tax below zero</a:t>
                      </a:r>
                    </a:p>
                  </a:txBody>
                  <a:tcPr marT="45750" marB="45750"/>
                </a:tc>
                <a:extLst>
                  <a:ext uri="{0D108BD9-81ED-4DB2-BD59-A6C34878D82A}">
                    <a16:rowId xmlns:a16="http://schemas.microsoft.com/office/drawing/2014/main" val="10004"/>
                  </a:ext>
                </a:extLst>
              </a:tr>
              <a:tr h="371083">
                <a:tc>
                  <a:txBody>
                    <a:bodyPr/>
                    <a:lstStyle/>
                    <a:p>
                      <a:r>
                        <a:rPr lang="en-US" sz="1800">
                          <a:latin typeface="Arial" panose="020B0604020202020204" pitchFamily="34" charset="0"/>
                          <a:cs typeface="Arial" panose="020B0604020202020204" pitchFamily="34" charset="0"/>
                        </a:rPr>
                        <a:t>5.  Election out</a:t>
                      </a:r>
                    </a:p>
                  </a:txBody>
                  <a:tcPr marT="45750" marB="45750"/>
                </a:tc>
                <a:tc>
                  <a:txBody>
                    <a:bodyPr/>
                    <a:lstStyle/>
                    <a:p>
                      <a:r>
                        <a:rPr lang="en-US" sz="1800" dirty="0">
                          <a:latin typeface="Arial" panose="020B0604020202020204" pitchFamily="34" charset="0"/>
                          <a:cs typeface="Arial" panose="020B0604020202020204" pitchFamily="34" charset="0"/>
                        </a:rPr>
                        <a:t>Reviewed year partners pay tax</a:t>
                      </a:r>
                    </a:p>
                  </a:txBody>
                  <a:tcPr marT="45750" marB="45750"/>
                </a:tc>
                <a:tc>
                  <a:txBody>
                    <a:bodyPr/>
                    <a:lstStyle/>
                    <a:p>
                      <a:r>
                        <a:rPr lang="en-US" sz="1800" dirty="0">
                          <a:latin typeface="Arial" panose="020B0604020202020204" pitchFamily="34" charset="0"/>
                          <a:cs typeface="Arial" panose="020B0604020202020204" pitchFamily="34" charset="0"/>
                        </a:rPr>
                        <a:t>Refunds available</a:t>
                      </a:r>
                    </a:p>
                  </a:txBody>
                  <a:tcPr marT="45750" marB="45750"/>
                </a:tc>
                <a:extLst>
                  <a:ext uri="{0D108BD9-81ED-4DB2-BD59-A6C34878D82A}">
                    <a16:rowId xmlns:a16="http://schemas.microsoft.com/office/drawing/2014/main" val="10005"/>
                  </a:ext>
                </a:extLst>
              </a:tr>
            </a:tbl>
          </a:graphicData>
        </a:graphic>
      </p:graphicFrame>
      <p:sp>
        <p:nvSpPr>
          <p:cNvPr id="3" name="Text Placeholder 2">
            <a:extLst>
              <a:ext uri="{FF2B5EF4-FFF2-40B4-BE49-F238E27FC236}">
                <a16:creationId xmlns:a16="http://schemas.microsoft.com/office/drawing/2014/main" id="{F401223F-E83A-41D5-4157-30A007EBB07C}"/>
              </a:ext>
            </a:extLst>
          </p:cNvPr>
          <p:cNvSpPr>
            <a:spLocks noGrp="1"/>
          </p:cNvSpPr>
          <p:nvPr>
            <p:ph type="body" sz="quarter" idx="10"/>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7457-CCDE-E571-7C59-FFE886A84498}"/>
              </a:ext>
            </a:extLst>
          </p:cNvPr>
          <p:cNvSpPr>
            <a:spLocks noGrp="1"/>
          </p:cNvSpPr>
          <p:nvPr>
            <p:ph type="title"/>
          </p:nvPr>
        </p:nvSpPr>
        <p:spPr/>
        <p:txBody>
          <a:bodyPr/>
          <a:lstStyle/>
          <a:p>
            <a:r>
              <a:rPr lang="en-US" sz="4000" dirty="0">
                <a:cs typeface="Arial" panose="020B0604020202020204" pitchFamily="34" charset="0"/>
              </a:rPr>
              <a:t>Keep Options Open</a:t>
            </a:r>
          </a:p>
        </p:txBody>
      </p:sp>
      <p:sp>
        <p:nvSpPr>
          <p:cNvPr id="3" name="Content Placeholder 2">
            <a:extLst>
              <a:ext uri="{FF2B5EF4-FFF2-40B4-BE49-F238E27FC236}">
                <a16:creationId xmlns:a16="http://schemas.microsoft.com/office/drawing/2014/main" id="{34312BB7-4F0E-62C3-CC20-73B84F31C3A8}"/>
              </a:ext>
            </a:extLst>
          </p:cNvPr>
          <p:cNvSpPr>
            <a:spLocks noGrp="1"/>
          </p:cNvSpPr>
          <p:nvPr>
            <p:ph sz="half" idx="1"/>
          </p:nvPr>
        </p:nvSpPr>
        <p:spPr>
          <a:xfrm>
            <a:off x="1177413" y="1470581"/>
            <a:ext cx="10681507" cy="5194170"/>
          </a:xfrm>
        </p:spPr>
        <p:txBody>
          <a:bodyPr>
            <a:normAutofit fontScale="55000" lnSpcReduction="20000"/>
          </a:bodyPr>
          <a:lstStyle/>
          <a:p>
            <a:r>
              <a:rPr lang="en-US" dirty="0">
                <a:latin typeface="Arial" panose="020B0604020202020204" pitchFamily="34" charset="0"/>
                <a:cs typeface="Arial" panose="020B0604020202020204" pitchFamily="34" charset="0"/>
              </a:rPr>
              <a:t>Should the partnership agreement predetermine what choice partnership will make if audited?</a:t>
            </a:r>
          </a:p>
          <a:p>
            <a:r>
              <a:rPr lang="en-US" dirty="0">
                <a:latin typeface="Arial" panose="020B0604020202020204" pitchFamily="34" charset="0"/>
                <a:cs typeface="Arial" panose="020B0604020202020204" pitchFamily="34" charset="0"/>
              </a:rPr>
              <a:t>Flexibility considerations</a:t>
            </a:r>
          </a:p>
          <a:p>
            <a:pPr lvl="1"/>
            <a:r>
              <a:rPr lang="en-US" dirty="0">
                <a:latin typeface="Arial" panose="020B0604020202020204" pitchFamily="34" charset="0"/>
                <a:cs typeface="Arial" panose="020B0604020202020204" pitchFamily="34" charset="0"/>
              </a:rPr>
              <a:t>Different alternatives are better in different situations</a:t>
            </a:r>
          </a:p>
          <a:p>
            <a:pPr lvl="2"/>
            <a:r>
              <a:rPr lang="en-US" dirty="0">
                <a:latin typeface="Arial" panose="020B0604020202020204" pitchFamily="34" charset="0"/>
                <a:cs typeface="Arial" panose="020B0604020202020204" pitchFamily="34" charset="0"/>
              </a:rPr>
              <a:t>E.g., adjustment may be small</a:t>
            </a:r>
          </a:p>
          <a:p>
            <a:pPr lvl="2"/>
            <a:r>
              <a:rPr lang="en-US" dirty="0">
                <a:latin typeface="Arial" panose="020B0604020202020204" pitchFamily="34" charset="0"/>
                <a:cs typeface="Arial" panose="020B0604020202020204" pitchFamily="34" charset="0"/>
              </a:rPr>
              <a:t>Can mix and match</a:t>
            </a:r>
          </a:p>
          <a:p>
            <a:pPr lvl="1"/>
            <a:r>
              <a:rPr lang="en-US" dirty="0">
                <a:latin typeface="Arial" panose="020B0604020202020204" pitchFamily="34" charset="0"/>
                <a:cs typeface="Arial" panose="020B0604020202020204" pitchFamily="34" charset="0"/>
              </a:rPr>
              <a:t>No one-size-fits-all solution</a:t>
            </a:r>
          </a:p>
          <a:p>
            <a:pPr lvl="1"/>
            <a:r>
              <a:rPr lang="en-US" dirty="0">
                <a:latin typeface="Arial" panose="020B0604020202020204" pitchFamily="34" charset="0"/>
                <a:cs typeface="Arial" panose="020B0604020202020204" pitchFamily="34" charset="0"/>
              </a:rPr>
              <a:t>Buyer and seller have opposing interests</a:t>
            </a:r>
          </a:p>
          <a:p>
            <a:r>
              <a:rPr lang="en-US" dirty="0">
                <a:latin typeface="Arial" panose="020B0604020202020204" pitchFamily="34" charset="0"/>
                <a:cs typeface="Arial" panose="020B0604020202020204" pitchFamily="34" charset="0"/>
              </a:rPr>
              <a:t>Not all options will be practical in all situations </a:t>
            </a:r>
          </a:p>
          <a:p>
            <a:pPr lvl="1"/>
            <a:r>
              <a:rPr lang="en-US" dirty="0">
                <a:latin typeface="Arial" panose="020B0604020202020204" pitchFamily="34" charset="0"/>
                <a:cs typeface="Arial" panose="020B0604020202020204" pitchFamily="34" charset="0"/>
              </a:rPr>
              <a:t>Amended return modification </a:t>
            </a:r>
          </a:p>
          <a:p>
            <a:pPr lvl="2"/>
            <a:r>
              <a:rPr lang="en-US" dirty="0">
                <a:latin typeface="Arial" panose="020B0604020202020204" pitchFamily="34" charset="0"/>
                <a:cs typeface="Arial" panose="020B0604020202020204" pitchFamily="34" charset="0"/>
              </a:rPr>
              <a:t>The only way to ensure that “correct” people pay “correct” amount of tax</a:t>
            </a:r>
          </a:p>
          <a:p>
            <a:pPr lvl="2"/>
            <a:r>
              <a:rPr lang="en-US" dirty="0">
                <a:latin typeface="Arial" panose="020B0604020202020204" pitchFamily="34" charset="0"/>
                <a:cs typeface="Arial" panose="020B0604020202020204" pitchFamily="34" charset="0"/>
              </a:rPr>
              <a:t>Partners may not be willing to cooperate</a:t>
            </a:r>
          </a:p>
          <a:p>
            <a:pPr lvl="1"/>
            <a:r>
              <a:rPr lang="en-US" dirty="0">
                <a:latin typeface="Arial" panose="020B0604020202020204" pitchFamily="34" charset="0"/>
                <a:cs typeface="Arial" panose="020B0604020202020204" pitchFamily="34" charset="0"/>
              </a:rPr>
              <a:t>Push out election</a:t>
            </a:r>
          </a:p>
          <a:p>
            <a:pPr lvl="2"/>
            <a:r>
              <a:rPr lang="en-US" dirty="0">
                <a:latin typeface="Arial" panose="020B0604020202020204" pitchFamily="34" charset="0"/>
                <a:cs typeface="Arial" panose="020B0604020202020204" pitchFamily="34" charset="0"/>
              </a:rPr>
              <a:t>Can be expensive if there are a lot of partners and tiers</a:t>
            </a:r>
          </a:p>
          <a:p>
            <a:pPr lvl="2"/>
            <a:r>
              <a:rPr lang="en-US" dirty="0">
                <a:latin typeface="Arial" panose="020B0604020202020204" pitchFamily="34" charset="0"/>
                <a:cs typeface="Arial" panose="020B0604020202020204" pitchFamily="34" charset="0"/>
              </a:rPr>
              <a:t>Unclear how push out statements are furnished to foreign partners </a:t>
            </a:r>
          </a:p>
          <a:p>
            <a:pPr lvl="2"/>
            <a:r>
              <a:rPr lang="en-US" dirty="0">
                <a:latin typeface="Arial" panose="020B0604020202020204" pitchFamily="34" charset="0"/>
                <a:cs typeface="Arial" panose="020B0604020202020204" pitchFamily="34" charset="0"/>
              </a:rPr>
              <a:t>Adjustments to a previously reported/paid IU cannot be pushed out (partnership liability)</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65DF1BB2-FD81-1474-546F-AD971246FF9F}"/>
              </a:ext>
            </a:extLst>
          </p:cNvPr>
          <p:cNvSpPr>
            <a:spLocks noGrp="1"/>
          </p:cNvSpPr>
          <p:nvPr>
            <p:ph type="body" sz="quarter" idx="10"/>
          </p:nvPr>
        </p:nvSpPr>
        <p:spPr/>
        <p:txBody>
          <a:bodyPr/>
          <a:lstStyle/>
          <a:p>
            <a:endParaRPr lang="en-US"/>
          </a:p>
        </p:txBody>
      </p:sp>
      <p:pic>
        <p:nvPicPr>
          <p:cNvPr id="6" name="Picture 5" descr="A drawing of a checklist&#10;&#10;Description automatically generated">
            <a:extLst>
              <a:ext uri="{FF2B5EF4-FFF2-40B4-BE49-F238E27FC236}">
                <a16:creationId xmlns:a16="http://schemas.microsoft.com/office/drawing/2014/main" id="{94B7E305-4B43-0BCE-BA10-834990AC9DB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17896" y="2777188"/>
            <a:ext cx="1695726" cy="2419424"/>
          </a:xfrm>
          <a:prstGeom prst="rect">
            <a:avLst/>
          </a:prstGeom>
        </p:spPr>
      </p:pic>
    </p:spTree>
    <p:extLst>
      <p:ext uri="{BB962C8B-B14F-4D97-AF65-F5344CB8AC3E}">
        <p14:creationId xmlns:p14="http://schemas.microsoft.com/office/powerpoint/2010/main" val="28549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2212-37EA-F8FE-2032-DB0CA6B753AD}"/>
              </a:ext>
            </a:extLst>
          </p:cNvPr>
          <p:cNvSpPr>
            <a:spLocks noGrp="1"/>
          </p:cNvSpPr>
          <p:nvPr>
            <p:ph type="title"/>
          </p:nvPr>
        </p:nvSpPr>
        <p:spPr/>
        <p:txBody>
          <a:bodyPr>
            <a:normAutofit/>
          </a:bodyPr>
          <a:lstStyle/>
          <a:p>
            <a:r>
              <a:rPr lang="en-US" sz="4000" dirty="0">
                <a:cs typeface="Arial" panose="020B0604020202020204" pitchFamily="34" charset="0"/>
              </a:rPr>
              <a:t>Drafting Considerations Checklist</a:t>
            </a:r>
          </a:p>
        </p:txBody>
      </p:sp>
      <p:sp>
        <p:nvSpPr>
          <p:cNvPr id="3" name="Content Placeholder 2">
            <a:extLst>
              <a:ext uri="{FF2B5EF4-FFF2-40B4-BE49-F238E27FC236}">
                <a16:creationId xmlns:a16="http://schemas.microsoft.com/office/drawing/2014/main" id="{E4ED4EC2-6361-6DA7-58F5-E06344B1FB50}"/>
              </a:ext>
            </a:extLst>
          </p:cNvPr>
          <p:cNvSpPr>
            <a:spLocks noGrp="1"/>
          </p:cNvSpPr>
          <p:nvPr>
            <p:ph sz="half" idx="1"/>
          </p:nvPr>
        </p:nvSpPr>
        <p:spPr/>
        <p:txBody>
          <a:bodyPr>
            <a:noAutofit/>
          </a:bodyPr>
          <a:lstStyle/>
          <a:p>
            <a:pPr>
              <a:lnSpc>
                <a:spcPct val="100000"/>
              </a:lnSpc>
            </a:pPr>
            <a:r>
              <a:rPr lang="en-US" sz="1600" dirty="0">
                <a:latin typeface="Arial" panose="020B0604020202020204" pitchFamily="34" charset="0"/>
                <a:cs typeface="Arial" panose="020B0604020202020204" pitchFamily="34" charset="0"/>
              </a:rPr>
              <a:t>Who has the right to control or replace the PR?</a:t>
            </a:r>
          </a:p>
          <a:p>
            <a:pPr>
              <a:lnSpc>
                <a:spcPct val="100000"/>
              </a:lnSpc>
            </a:pPr>
            <a:r>
              <a:rPr lang="en-US" sz="1600" dirty="0">
                <a:latin typeface="Arial" panose="020B0604020202020204" pitchFamily="34" charset="0"/>
                <a:cs typeface="Arial" panose="020B0604020202020204" pitchFamily="34" charset="0"/>
              </a:rPr>
              <a:t>Should the PR be required to make a push out election?</a:t>
            </a:r>
          </a:p>
          <a:p>
            <a:pPr>
              <a:lnSpc>
                <a:spcPct val="100000"/>
              </a:lnSpc>
            </a:pPr>
            <a:r>
              <a:rPr lang="en-US" sz="1600" dirty="0">
                <a:latin typeface="Arial" panose="020B0604020202020204" pitchFamily="34" charset="0"/>
                <a:cs typeface="Arial" panose="020B0604020202020204" pitchFamily="34" charset="0"/>
              </a:rPr>
              <a:t>Should reviewed year partners be required to amend their returns, under the amended return modification rules? </a:t>
            </a:r>
          </a:p>
          <a:p>
            <a:pPr>
              <a:lnSpc>
                <a:spcPct val="100000"/>
              </a:lnSpc>
            </a:pPr>
            <a:r>
              <a:rPr lang="en-US" sz="1600" dirty="0">
                <a:latin typeface="Arial" panose="020B0604020202020204" pitchFamily="34" charset="0"/>
                <a:cs typeface="Arial" panose="020B0604020202020204" pitchFamily="34" charset="0"/>
              </a:rPr>
              <a:t>Should indemnities be required? </a:t>
            </a:r>
          </a:p>
          <a:p>
            <a:pPr>
              <a:lnSpc>
                <a:spcPct val="100000"/>
              </a:lnSpc>
            </a:pPr>
            <a:r>
              <a:rPr lang="en-US" sz="1600" dirty="0">
                <a:latin typeface="Arial" panose="020B0604020202020204" pitchFamily="34" charset="0"/>
                <a:cs typeface="Arial" panose="020B0604020202020204" pitchFamily="34" charset="0"/>
              </a:rPr>
              <a:t>Who should pay for audit expenses?</a:t>
            </a:r>
          </a:p>
          <a:p>
            <a:pPr>
              <a:lnSpc>
                <a:spcPct val="100000"/>
              </a:lnSpc>
            </a:pPr>
            <a:r>
              <a:rPr lang="en-US" sz="1600" dirty="0">
                <a:latin typeface="Arial" panose="020B0604020202020204" pitchFamily="34" charset="0"/>
                <a:cs typeface="Arial" panose="020B0604020202020204" pitchFamily="34" charset="0"/>
              </a:rPr>
              <a:t>Who has the right to determine whether to file AARs for prior taxable years?</a:t>
            </a:r>
          </a:p>
          <a:p>
            <a:pPr>
              <a:lnSpc>
                <a:spcPct val="100000"/>
              </a:lnSpc>
            </a:pPr>
            <a:r>
              <a:rPr lang="en-US" sz="1600" dirty="0">
                <a:latin typeface="Arial" panose="020B0604020202020204" pitchFamily="34" charset="0"/>
                <a:cs typeface="Arial" panose="020B0604020202020204" pitchFamily="34" charset="0"/>
              </a:rPr>
              <a:t>Should the partnership hold back funds until potential tax liabilities are resolved?</a:t>
            </a:r>
          </a:p>
          <a:p>
            <a:pPr>
              <a:lnSpc>
                <a:spcPct val="100000"/>
              </a:lnSpc>
            </a:pPr>
            <a:r>
              <a:rPr lang="en-US" sz="1600" dirty="0">
                <a:latin typeface="Arial" panose="020B0604020202020204" pitchFamily="34" charset="0"/>
                <a:cs typeface="Arial" panose="020B0604020202020204" pitchFamily="34" charset="0"/>
              </a:rPr>
              <a:t>Should partners be required to cooperate in order to minimize the amount of an imputed underpayment?</a:t>
            </a:r>
          </a:p>
          <a:p>
            <a:pPr>
              <a:lnSpc>
                <a:spcPct val="100000"/>
              </a:lnSpc>
            </a:pPr>
            <a:r>
              <a:rPr lang="en-US" sz="1600" dirty="0">
                <a:latin typeface="Arial" panose="020B0604020202020204" pitchFamily="34" charset="0"/>
                <a:cs typeface="Arial" panose="020B0604020202020204" pitchFamily="34" charset="0"/>
              </a:rPr>
              <a:t>Plan for adjustments that do not result in an IU (ATDNR) – if the IU is paid, ATDNR are taken into account on the partnership’s adjustment year return (exam only). What if there is no adjustment year return?</a:t>
            </a:r>
          </a:p>
        </p:txBody>
      </p:sp>
      <p:sp>
        <p:nvSpPr>
          <p:cNvPr id="5" name="Text Placeholder 4">
            <a:extLst>
              <a:ext uri="{FF2B5EF4-FFF2-40B4-BE49-F238E27FC236}">
                <a16:creationId xmlns:a16="http://schemas.microsoft.com/office/drawing/2014/main" id="{2A8D3060-8901-0113-9E65-9E5FA424D7B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72832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6BB8-EF6F-732F-7D4C-BA0EE8575E06}"/>
              </a:ext>
            </a:extLst>
          </p:cNvPr>
          <p:cNvSpPr>
            <a:spLocks noGrp="1"/>
          </p:cNvSpPr>
          <p:nvPr>
            <p:ph type="title"/>
          </p:nvPr>
        </p:nvSpPr>
        <p:spPr/>
        <p:txBody>
          <a:bodyPr/>
          <a:lstStyle/>
          <a:p>
            <a:r>
              <a:rPr lang="en-US" dirty="0"/>
              <a:t>Polling Question</a:t>
            </a:r>
          </a:p>
        </p:txBody>
      </p:sp>
      <p:sp>
        <p:nvSpPr>
          <p:cNvPr id="3" name="Content Placeholder 2">
            <a:extLst>
              <a:ext uri="{FF2B5EF4-FFF2-40B4-BE49-F238E27FC236}">
                <a16:creationId xmlns:a16="http://schemas.microsoft.com/office/drawing/2014/main" id="{F7C398A4-EE34-D03D-9327-58A5E4825EAB}"/>
              </a:ext>
            </a:extLst>
          </p:cNvPr>
          <p:cNvSpPr>
            <a:spLocks noGrp="1"/>
          </p:cNvSpPr>
          <p:nvPr>
            <p:ph sz="half" idx="1"/>
          </p:nvPr>
        </p:nvSpPr>
        <p:spPr/>
        <p:txBody>
          <a:bodyPr/>
          <a:lstStyle/>
          <a:p>
            <a:r>
              <a:rPr lang="en-US" dirty="0"/>
              <a:t>If the partnership agreement says the PR must get approval from the managing partner before signing an extension of the period of limitations and they do not, the statute extension signed by the PR is invalid.</a:t>
            </a:r>
          </a:p>
          <a:p>
            <a:pPr lvl="1"/>
            <a:r>
              <a:rPr lang="en-US" dirty="0"/>
              <a:t>True</a:t>
            </a:r>
          </a:p>
          <a:p>
            <a:pPr lvl="1"/>
            <a:r>
              <a:rPr lang="en-US" dirty="0"/>
              <a:t>False</a:t>
            </a:r>
          </a:p>
        </p:txBody>
      </p:sp>
      <p:sp>
        <p:nvSpPr>
          <p:cNvPr id="4" name="Text Placeholder 3">
            <a:extLst>
              <a:ext uri="{FF2B5EF4-FFF2-40B4-BE49-F238E27FC236}">
                <a16:creationId xmlns:a16="http://schemas.microsoft.com/office/drawing/2014/main" id="{AC55F714-F343-26BC-C016-FD7A0F48B8F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9628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1FAA-A5D9-FBF2-F4DB-1B5959C5EE0F}"/>
            </a:ext>
          </a:extLst>
        </p:cNvPr>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D1650D6F-134D-F1D5-A7B0-604D9F12AA9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082F198F-7769-FCE0-7C09-97E2A7919DA6}"/>
              </a:ext>
            </a:extLst>
          </p:cNvPr>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a:extLst>
              <a:ext uri="{FF2B5EF4-FFF2-40B4-BE49-F238E27FC236}">
                <a16:creationId xmlns:a16="http://schemas.microsoft.com/office/drawing/2014/main" id="{570AA9BD-1E91-7279-0E45-1BFA57659BF6}"/>
              </a:ext>
            </a:extLst>
          </p:cNvPr>
          <p:cNvSpPr/>
          <p:nvPr/>
        </p:nvSpPr>
        <p:spPr>
          <a:xfrm>
            <a:off x="1942047" y="3236610"/>
            <a:ext cx="5011014" cy="584775"/>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Special Collection Tools</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758150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E342-8690-27ED-A120-26205058A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71385-4883-1990-273D-C471B075D8DF}"/>
              </a:ext>
            </a:extLst>
          </p:cNvPr>
          <p:cNvSpPr>
            <a:spLocks noGrp="1"/>
          </p:cNvSpPr>
          <p:nvPr>
            <p:ph type="title"/>
          </p:nvPr>
        </p:nvSpPr>
        <p:spPr/>
        <p:txBody>
          <a:bodyPr>
            <a:normAutofit/>
          </a:bodyPr>
          <a:lstStyle/>
          <a:p>
            <a:r>
              <a:rPr lang="en-US" sz="4000" dirty="0">
                <a:cs typeface="Arial" panose="020B0604020202020204" pitchFamily="34" charset="0"/>
              </a:rPr>
              <a:t>Assessment and Collection</a:t>
            </a:r>
          </a:p>
        </p:txBody>
      </p:sp>
      <p:sp>
        <p:nvSpPr>
          <p:cNvPr id="3" name="Content Placeholder 2">
            <a:extLst>
              <a:ext uri="{FF2B5EF4-FFF2-40B4-BE49-F238E27FC236}">
                <a16:creationId xmlns:a16="http://schemas.microsoft.com/office/drawing/2014/main" id="{8BEB50F6-BA78-6F77-A680-EE82EFB237C3}"/>
              </a:ext>
            </a:extLst>
          </p:cNvPr>
          <p:cNvSpPr>
            <a:spLocks noGrp="1"/>
          </p:cNvSpPr>
          <p:nvPr>
            <p:ph sz="half" idx="1"/>
          </p:nvPr>
        </p:nvSpPr>
        <p:spPr>
          <a:xfrm>
            <a:off x="1177413" y="1690688"/>
            <a:ext cx="10515599" cy="4691258"/>
          </a:xfrm>
        </p:spPr>
        <p:txBody>
          <a:bodyPr>
            <a:normAutofit fontScale="92500" lnSpcReduction="20000"/>
          </a:bodyPr>
          <a:lstStyle/>
          <a:p>
            <a:pPr>
              <a:lnSpc>
                <a:spcPct val="120000"/>
              </a:lnSpc>
            </a:pPr>
            <a:r>
              <a:rPr lang="en-US" dirty="0">
                <a:latin typeface="Arial" panose="020B0604020202020204" pitchFamily="34" charset="0"/>
                <a:cs typeface="Arial" panose="020B0604020202020204" pitchFamily="34" charset="0"/>
              </a:rPr>
              <a:t>IU is assessed and collected from partnership in adjustment year</a:t>
            </a:r>
          </a:p>
          <a:p>
            <a:pPr lvl="1">
              <a:lnSpc>
                <a:spcPct val="120000"/>
              </a:lnSpc>
            </a:pPr>
            <a:r>
              <a:rPr lang="en-US" dirty="0">
                <a:latin typeface="Arial" panose="020B0604020202020204" pitchFamily="34" charset="0"/>
                <a:cs typeface="Arial" panose="020B0604020202020204" pitchFamily="34" charset="0"/>
              </a:rPr>
              <a:t>Adjustment year = court decision is final, </a:t>
            </a:r>
            <a:r>
              <a:rPr lang="en-US" dirty="0" err="1">
                <a:latin typeface="Arial" panose="020B0604020202020204" pitchFamily="34" charset="0"/>
                <a:cs typeface="Arial" panose="020B0604020202020204" pitchFamily="34" charset="0"/>
              </a:rPr>
              <a:t>FPA</a:t>
            </a:r>
            <a:r>
              <a:rPr lang="en-US" dirty="0">
                <a:latin typeface="Arial" panose="020B0604020202020204" pitchFamily="34" charset="0"/>
                <a:cs typeface="Arial" panose="020B0604020202020204" pitchFamily="34" charset="0"/>
              </a:rPr>
              <a:t> is mailed (if no court filing), or AAR is filed </a:t>
            </a:r>
          </a:p>
          <a:p>
            <a:pPr lvl="1">
              <a:lnSpc>
                <a:spcPct val="120000"/>
              </a:lnSpc>
            </a:pPr>
            <a:r>
              <a:rPr lang="en-US" dirty="0">
                <a:latin typeface="Arial" panose="020B0604020202020204" pitchFamily="34" charset="0"/>
                <a:cs typeface="Arial" panose="020B0604020202020204" pitchFamily="34" charset="0"/>
              </a:rPr>
              <a:t>NOT the year under audit</a:t>
            </a:r>
          </a:p>
          <a:p>
            <a:pPr>
              <a:lnSpc>
                <a:spcPct val="120000"/>
              </a:lnSpc>
            </a:pPr>
            <a:r>
              <a:rPr lang="en-US" dirty="0">
                <a:latin typeface="Arial" panose="020B0604020202020204" pitchFamily="34" charset="0"/>
                <a:cs typeface="Arial" panose="020B0604020202020204" pitchFamily="34" charset="0"/>
              </a:rPr>
              <a:t>IRS has special collection options if:</a:t>
            </a:r>
          </a:p>
          <a:p>
            <a:pPr lvl="1">
              <a:lnSpc>
                <a:spcPct val="120000"/>
              </a:lnSpc>
            </a:pPr>
            <a:r>
              <a:rPr lang="en-US" dirty="0">
                <a:latin typeface="Arial" panose="020B0604020202020204" pitchFamily="34" charset="0"/>
                <a:cs typeface="Arial" panose="020B0604020202020204" pitchFamily="34" charset="0"/>
              </a:rPr>
              <a:t>Partnership fails to pay or</a:t>
            </a:r>
          </a:p>
          <a:p>
            <a:pPr lvl="1">
              <a:lnSpc>
                <a:spcPct val="120000"/>
              </a:lnSpc>
            </a:pPr>
            <a:r>
              <a:rPr lang="en-US" dirty="0">
                <a:latin typeface="Arial" panose="020B0604020202020204" pitchFamily="34" charset="0"/>
                <a:cs typeface="Arial" panose="020B0604020202020204" pitchFamily="34" charset="0"/>
              </a:rPr>
              <a:t>Partnership ceases to exist  </a:t>
            </a:r>
          </a:p>
          <a:p>
            <a:pPr>
              <a:lnSpc>
                <a:spcPct val="120000"/>
              </a:lnSpc>
            </a:pPr>
            <a:r>
              <a:rPr lang="en-US" b="1" dirty="0">
                <a:latin typeface="Arial" panose="020B0604020202020204" pitchFamily="34" charset="0"/>
                <a:cs typeface="Arial" panose="020B0604020202020204" pitchFamily="34" charset="0"/>
              </a:rPr>
              <a:t>Buyer Beware: </a:t>
            </a:r>
            <a:r>
              <a:rPr lang="en-US" dirty="0">
                <a:latin typeface="Arial" panose="020B0604020202020204" pitchFamily="34" charset="0"/>
                <a:cs typeface="Arial" panose="020B0604020202020204" pitchFamily="34" charset="0"/>
              </a:rPr>
              <a:t>BBA Audits and IU present unique considerations in transactions because buyers can be held liable for pre-closing taxes </a:t>
            </a:r>
          </a:p>
          <a:p>
            <a:pPr>
              <a:lnSpc>
                <a:spcPct val="120000"/>
              </a:lnSpc>
            </a:pPr>
            <a:r>
              <a:rPr lang="en-US" dirty="0">
                <a:latin typeface="Arial" panose="020B0604020202020204" pitchFamily="34" charset="0"/>
                <a:cs typeface="Arial" panose="020B0604020202020204" pitchFamily="34" charset="0"/>
              </a:rPr>
              <a:t>This only matters if the partnership is liable for an IU</a:t>
            </a:r>
          </a:p>
          <a:p>
            <a:pPr>
              <a:lnSpc>
                <a:spcPct val="100000"/>
              </a:lnSpc>
            </a:pPr>
            <a:endParaRPr lang="en-US" dirty="0">
              <a:latin typeface="Arial" panose="020B0604020202020204" pitchFamily="34" charset="0"/>
              <a:cs typeface="Arial" panose="020B0604020202020204" pitchFamily="34" charset="0"/>
            </a:endParaRPr>
          </a:p>
          <a:p>
            <a:pPr marL="914400" lvl="2" indent="0">
              <a:buNone/>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08125A00-0A09-F642-D393-66CFD35F927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7303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2265-87D9-1FBE-B4C3-A997E158E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072DE-DDA0-28FA-9EB3-199F09D03A79}"/>
              </a:ext>
            </a:extLst>
          </p:cNvPr>
          <p:cNvSpPr>
            <a:spLocks noGrp="1"/>
          </p:cNvSpPr>
          <p:nvPr>
            <p:ph type="title"/>
          </p:nvPr>
        </p:nvSpPr>
        <p:spPr/>
        <p:txBody>
          <a:bodyPr>
            <a:normAutofit/>
          </a:bodyPr>
          <a:lstStyle/>
          <a:p>
            <a:r>
              <a:rPr lang="en-US" sz="3800" dirty="0">
                <a:cs typeface="Arial" panose="020B0604020202020204" pitchFamily="34" charset="0"/>
              </a:rPr>
              <a:t>Section 6232(f): Failure to Pay</a:t>
            </a:r>
          </a:p>
        </p:txBody>
      </p:sp>
      <p:sp>
        <p:nvSpPr>
          <p:cNvPr id="3" name="Content Placeholder 2">
            <a:extLst>
              <a:ext uri="{FF2B5EF4-FFF2-40B4-BE49-F238E27FC236}">
                <a16:creationId xmlns:a16="http://schemas.microsoft.com/office/drawing/2014/main" id="{933E15D3-2C69-5FAB-D693-42F34DC0B667}"/>
              </a:ext>
            </a:extLst>
          </p:cNvPr>
          <p:cNvSpPr>
            <a:spLocks noGrp="1"/>
          </p:cNvSpPr>
          <p:nvPr>
            <p:ph sz="half" idx="1"/>
          </p:nvPr>
        </p:nvSpPr>
        <p:spPr/>
        <p:txBody>
          <a:bodyPr>
            <a:normAutofit fontScale="92500"/>
          </a:bodyPr>
          <a:lstStyle/>
          <a:p>
            <a:pPr>
              <a:lnSpc>
                <a:spcPct val="120000"/>
              </a:lnSpc>
            </a:pPr>
            <a:r>
              <a:rPr lang="en-US" sz="2800" dirty="0">
                <a:solidFill>
                  <a:schemeClr val="tx1"/>
                </a:solidFill>
                <a:latin typeface="Arial" panose="020B0604020202020204" pitchFamily="34" charset="0"/>
                <a:cs typeface="Arial" panose="020B0604020202020204" pitchFamily="34" charset="0"/>
              </a:rPr>
              <a:t>Partners can become liable if a partnership does not pay, in full, the IU, interest, or penalties within 10 days after IRS notice and demand</a:t>
            </a:r>
          </a:p>
          <a:p>
            <a:pPr lvl="2">
              <a:lnSpc>
                <a:spcPct val="120000"/>
              </a:lnSpc>
            </a:pPr>
            <a:r>
              <a:rPr lang="en-US" sz="2400" dirty="0">
                <a:solidFill>
                  <a:schemeClr val="tx1"/>
                </a:solidFill>
                <a:latin typeface="Arial" panose="020B0604020202020204" pitchFamily="34" charset="0"/>
                <a:cs typeface="Arial" panose="020B0604020202020204" pitchFamily="34" charset="0"/>
              </a:rPr>
              <a:t>When partnership does not pay within 10 days, interest goes up by 2%</a:t>
            </a:r>
          </a:p>
          <a:p>
            <a:pPr>
              <a:lnSpc>
                <a:spcPct val="120000"/>
              </a:lnSpc>
            </a:pPr>
            <a:r>
              <a:rPr lang="en-US" sz="2600" dirty="0">
                <a:solidFill>
                  <a:schemeClr val="tx1"/>
                </a:solidFill>
                <a:latin typeface="Arial" panose="020B0604020202020204" pitchFamily="34" charset="0"/>
                <a:cs typeface="Arial" panose="020B0604020202020204" pitchFamily="34" charset="0"/>
              </a:rPr>
              <a:t>Allows IRS to collect from partners and partnership remains liable</a:t>
            </a:r>
          </a:p>
          <a:p>
            <a:pPr>
              <a:lnSpc>
                <a:spcPct val="130000"/>
              </a:lnSpc>
            </a:pPr>
            <a:r>
              <a:rPr lang="en-US" sz="2800" dirty="0">
                <a:latin typeface="Arial" panose="020B0604020202020204" pitchFamily="34" charset="0"/>
                <a:cs typeface="Arial" panose="020B0604020202020204" pitchFamily="34" charset="0"/>
              </a:rPr>
              <a:t>Amount of liability</a:t>
            </a:r>
          </a:p>
          <a:p>
            <a:pPr lvl="1">
              <a:lnSpc>
                <a:spcPct val="120000"/>
              </a:lnSpc>
            </a:pPr>
            <a:r>
              <a:rPr lang="en-US" sz="2400" dirty="0">
                <a:latin typeface="Arial" panose="020B0604020202020204" pitchFamily="34" charset="0"/>
                <a:cs typeface="Arial" panose="020B0604020202020204" pitchFamily="34" charset="0"/>
              </a:rPr>
              <a:t>The entire remaining balance; no “push out” of adjustment</a:t>
            </a:r>
          </a:p>
          <a:p>
            <a:pPr lvl="1">
              <a:lnSpc>
                <a:spcPct val="120000"/>
              </a:lnSpc>
            </a:pPr>
            <a:r>
              <a:rPr lang="en-US" sz="2400" dirty="0">
                <a:latin typeface="Arial" panose="020B0604020202020204" pitchFamily="34" charset="0"/>
                <a:cs typeface="Arial" panose="020B0604020202020204" pitchFamily="34" charset="0"/>
              </a:rPr>
              <a:t>A partner is liable for its “</a:t>
            </a:r>
            <a:r>
              <a:rPr lang="en-US" sz="2400" b="1" u="sng" dirty="0">
                <a:latin typeface="Arial" panose="020B0604020202020204" pitchFamily="34" charset="0"/>
                <a:cs typeface="Arial" panose="020B0604020202020204" pitchFamily="34" charset="0"/>
              </a:rPr>
              <a:t>proportionate share</a:t>
            </a:r>
            <a:r>
              <a:rPr lang="en-US" sz="2400" dirty="0">
                <a:latin typeface="Arial" panose="020B0604020202020204" pitchFamily="34" charset="0"/>
                <a:cs typeface="Arial" panose="020B0604020202020204" pitchFamily="34" charset="0"/>
              </a:rPr>
              <a:t>,” as determined by the IRS</a:t>
            </a:r>
          </a:p>
          <a:p>
            <a:pPr>
              <a:lnSpc>
                <a:spcPct val="120000"/>
              </a:lnSpc>
            </a:pPr>
            <a:r>
              <a:rPr lang="en-US" sz="2600" dirty="0">
                <a:latin typeface="Arial" panose="020B0604020202020204" pitchFamily="34" charset="0"/>
                <a:cs typeface="Arial" panose="020B0604020202020204" pitchFamily="34" charset="0"/>
              </a:rPr>
              <a:t>Currently no guidance on section 6232(f)</a:t>
            </a:r>
          </a:p>
          <a:p>
            <a:pPr>
              <a:lnSpc>
                <a:spcPct val="120000"/>
              </a:lnSpc>
            </a:pP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6C390EA-4FA6-9680-AB0F-FFFCDD2DF6A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9163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232F8-D48C-2357-9817-768154EE6327}"/>
            </a:ext>
          </a:extLst>
        </p:cNvPr>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48722FC3-C70B-F17A-FD42-C700C0DAE3E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D5D2C082-0074-D09D-9E1C-56C087DAC6CA}"/>
              </a:ext>
            </a:extLst>
          </p:cNvPr>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a:extLst>
              <a:ext uri="{FF2B5EF4-FFF2-40B4-BE49-F238E27FC236}">
                <a16:creationId xmlns:a16="http://schemas.microsoft.com/office/drawing/2014/main" id="{CB179DA9-2E9A-217F-4FB7-4D54172B4C00}"/>
              </a:ext>
            </a:extLst>
          </p:cNvPr>
          <p:cNvSpPr/>
          <p:nvPr/>
        </p:nvSpPr>
        <p:spPr>
          <a:xfrm>
            <a:off x="1942047" y="3236610"/>
            <a:ext cx="5011014" cy="584775"/>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Overview</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104080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2FB8-9CC2-4C54-ADF4-5F910C3D4AB1}"/>
              </a:ext>
            </a:extLst>
          </p:cNvPr>
          <p:cNvSpPr>
            <a:spLocks noGrp="1"/>
          </p:cNvSpPr>
          <p:nvPr>
            <p:ph type="title"/>
          </p:nvPr>
        </p:nvSpPr>
        <p:spPr>
          <a:xfrm>
            <a:off x="1177412" y="500062"/>
            <a:ext cx="10515600" cy="1325563"/>
          </a:xfrm>
        </p:spPr>
        <p:txBody>
          <a:bodyPr>
            <a:normAutofit/>
          </a:bodyPr>
          <a:lstStyle/>
          <a:p>
            <a:r>
              <a:rPr lang="en-US" sz="3800" dirty="0">
                <a:cs typeface="Arial" panose="020B0604020202020204" pitchFamily="34" charset="0"/>
              </a:rPr>
              <a:t>Section 6232(f): Who Pays?</a:t>
            </a:r>
          </a:p>
        </p:txBody>
      </p:sp>
      <p:sp>
        <p:nvSpPr>
          <p:cNvPr id="3" name="Content Placeholder 2">
            <a:extLst>
              <a:ext uri="{FF2B5EF4-FFF2-40B4-BE49-F238E27FC236}">
                <a16:creationId xmlns:a16="http://schemas.microsoft.com/office/drawing/2014/main" id="{94D72BFF-374D-4FD9-9604-6AC1EF8B5594}"/>
              </a:ext>
            </a:extLst>
          </p:cNvPr>
          <p:cNvSpPr>
            <a:spLocks noGrp="1"/>
          </p:cNvSpPr>
          <p:nvPr>
            <p:ph sz="half" idx="1"/>
          </p:nvPr>
        </p:nvSpPr>
        <p:spPr/>
        <p:txBody>
          <a:bodyPr>
            <a:normAutofit fontScale="85000" lnSpcReduction="10000"/>
          </a:bodyPr>
          <a:lstStyle/>
          <a:p>
            <a:pPr>
              <a:lnSpc>
                <a:spcPct val="120000"/>
              </a:lnSpc>
            </a:pPr>
            <a:r>
              <a:rPr lang="en-US" sz="2800" dirty="0">
                <a:latin typeface="Arial" panose="020B0604020202020204" pitchFamily="34" charset="0"/>
                <a:cs typeface="Arial" panose="020B0604020202020204" pitchFamily="34" charset="0"/>
              </a:rPr>
              <a:t>Partners who are liable:</a:t>
            </a:r>
          </a:p>
          <a:p>
            <a:pPr lvl="1">
              <a:lnSpc>
                <a:spcPct val="120000"/>
              </a:lnSpc>
            </a:pPr>
            <a:r>
              <a:rPr lang="en-US" sz="2500" dirty="0">
                <a:latin typeface="Arial" panose="020B0604020202020204" pitchFamily="34" charset="0"/>
                <a:cs typeface="Arial" panose="020B0604020202020204" pitchFamily="34" charset="0"/>
              </a:rPr>
              <a:t>Adjustment year partners or	</a:t>
            </a:r>
          </a:p>
          <a:p>
            <a:pPr lvl="2">
              <a:lnSpc>
                <a:spcPct val="120000"/>
              </a:lnSpc>
            </a:pPr>
            <a:r>
              <a:rPr lang="en-US" sz="2300" dirty="0">
                <a:latin typeface="Arial" panose="020B0604020202020204" pitchFamily="34" charset="0"/>
                <a:cs typeface="Arial" panose="020B0604020202020204" pitchFamily="34" charset="0"/>
              </a:rPr>
              <a:t>End of the adjustment year or, if the partnership has ceased to exist, from the entire adjustment year</a:t>
            </a:r>
          </a:p>
          <a:p>
            <a:pPr lvl="1">
              <a:lnSpc>
                <a:spcPct val="120000"/>
              </a:lnSpc>
            </a:pPr>
            <a:r>
              <a:rPr lang="en-US" sz="2500" dirty="0">
                <a:latin typeface="Arial" panose="020B0604020202020204" pitchFamily="34" charset="0"/>
                <a:cs typeface="Arial" panose="020B0604020202020204" pitchFamily="34" charset="0"/>
              </a:rPr>
              <a:t>Partners from last tax year for which partnership return was filed if partnership does not exist in adjustment year</a:t>
            </a:r>
          </a:p>
          <a:p>
            <a:pPr>
              <a:lnSpc>
                <a:spcPct val="120000"/>
              </a:lnSpc>
            </a:pPr>
            <a:r>
              <a:rPr lang="en-US" sz="2600" dirty="0">
                <a:latin typeface="Arial" panose="020B0604020202020204" pitchFamily="34" charset="0"/>
                <a:cs typeface="Arial" panose="020B0604020202020204" pitchFamily="34" charset="0"/>
              </a:rPr>
              <a:t>The IRS has 2 years from notice and demand to the partnership to assess the partners</a:t>
            </a:r>
          </a:p>
          <a:p>
            <a:pPr>
              <a:lnSpc>
                <a:spcPct val="120000"/>
              </a:lnSpc>
            </a:pPr>
            <a:r>
              <a:rPr lang="en-US" sz="2600" dirty="0">
                <a:latin typeface="Arial" panose="020B0604020202020204" pitchFamily="34" charset="0"/>
                <a:cs typeface="Arial" panose="020B0604020202020204" pitchFamily="34" charset="0"/>
              </a:rPr>
              <a:t>Several liability – partnership payments reduce partner liability and vice versa</a:t>
            </a:r>
          </a:p>
          <a:p>
            <a:pPr lvl="1">
              <a:lnSpc>
                <a:spcPct val="120000"/>
              </a:lnSpc>
            </a:pPr>
            <a:r>
              <a:rPr lang="en-US" sz="2400" dirty="0">
                <a:latin typeface="Arial" panose="020B0604020202020204" pitchFamily="34" charset="0"/>
                <a:cs typeface="Arial" panose="020B0604020202020204" pitchFamily="34" charset="0"/>
              </a:rPr>
              <a:t>But any one partner is not liable for more than their proportionate share</a:t>
            </a:r>
          </a:p>
          <a:p>
            <a:pPr>
              <a:lnSpc>
                <a:spcPct val="120000"/>
              </a:lnSpc>
            </a:pP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DBF6F9A-14F4-4CF5-5150-083855DA3B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29149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11C2-C1F5-4EAC-A686-177290329FE4}"/>
              </a:ext>
            </a:extLst>
          </p:cNvPr>
          <p:cNvSpPr>
            <a:spLocks noGrp="1"/>
          </p:cNvSpPr>
          <p:nvPr>
            <p:ph type="title"/>
          </p:nvPr>
        </p:nvSpPr>
        <p:spPr>
          <a:xfrm>
            <a:off x="1177412" y="500062"/>
            <a:ext cx="10515600" cy="1325563"/>
          </a:xfrm>
        </p:spPr>
        <p:txBody>
          <a:bodyPr>
            <a:normAutofit/>
          </a:bodyPr>
          <a:lstStyle/>
          <a:p>
            <a:r>
              <a:rPr lang="en-US" sz="4000" dirty="0">
                <a:cs typeface="Arial" panose="020B0604020202020204" pitchFamily="34" charset="0"/>
              </a:rPr>
              <a:t>Section 6241(7): Cease to Exist</a:t>
            </a:r>
          </a:p>
        </p:txBody>
      </p:sp>
      <p:sp>
        <p:nvSpPr>
          <p:cNvPr id="3" name="Content Placeholder 2">
            <a:extLst>
              <a:ext uri="{FF2B5EF4-FFF2-40B4-BE49-F238E27FC236}">
                <a16:creationId xmlns:a16="http://schemas.microsoft.com/office/drawing/2014/main" id="{B6487909-84AC-4B2F-A245-55FC09D0200E}"/>
              </a:ext>
            </a:extLst>
          </p:cNvPr>
          <p:cNvSpPr>
            <a:spLocks noGrp="1"/>
          </p:cNvSpPr>
          <p:nvPr>
            <p:ph sz="half" idx="1"/>
          </p:nvPr>
        </p:nvSpPr>
        <p:spPr/>
        <p:txBody>
          <a:bodyPr>
            <a:normAutofit/>
          </a:bodyPr>
          <a:lstStyle/>
          <a:p>
            <a:pPr>
              <a:lnSpc>
                <a:spcPct val="100000"/>
              </a:lnSpc>
            </a:pPr>
            <a:r>
              <a:rPr lang="en-US" dirty="0">
                <a:latin typeface="Arial" panose="020B0604020202020204" pitchFamily="34" charset="0"/>
                <a:cs typeface="Arial" panose="020B0604020202020204" pitchFamily="34" charset="0"/>
              </a:rPr>
              <a:t>If a partnership “ceases to exist” before a partnership adjustment takes effect</a:t>
            </a:r>
          </a:p>
          <a:p>
            <a:pPr lvl="1">
              <a:lnSpc>
                <a:spcPct val="100000"/>
              </a:lnSpc>
            </a:pPr>
            <a:r>
              <a:rPr lang="en-US" dirty="0">
                <a:latin typeface="Arial" panose="020B0604020202020204" pitchFamily="34" charset="0"/>
                <a:cs typeface="Arial" panose="020B0604020202020204" pitchFamily="34" charset="0"/>
              </a:rPr>
              <a:t>Partnership is no longer liable for IU</a:t>
            </a:r>
          </a:p>
          <a:p>
            <a:pPr lvl="1">
              <a:lnSpc>
                <a:spcPct val="100000"/>
              </a:lnSpc>
            </a:pPr>
            <a:r>
              <a:rPr lang="en-US" dirty="0">
                <a:latin typeface="Arial" panose="020B0604020202020204" pitchFamily="34" charset="0"/>
                <a:cs typeface="Arial" panose="020B0604020202020204" pitchFamily="34" charset="0"/>
              </a:rPr>
              <a:t>The “former partners” take the adjustment into account as if the partnership made a push out election under section 6226</a:t>
            </a:r>
          </a:p>
          <a:p>
            <a:pPr>
              <a:lnSpc>
                <a:spcPct val="100000"/>
              </a:lnSpc>
            </a:pPr>
            <a:r>
              <a:rPr lang="en-US" dirty="0">
                <a:latin typeface="Arial" panose="020B0604020202020204" pitchFamily="34" charset="0"/>
                <a:cs typeface="Arial" panose="020B0604020202020204" pitchFamily="34" charset="0"/>
              </a:rPr>
              <a:t>Former partners:</a:t>
            </a:r>
          </a:p>
          <a:p>
            <a:pPr lvl="1">
              <a:lnSpc>
                <a:spcPct val="100000"/>
              </a:lnSpc>
            </a:pPr>
            <a:r>
              <a:rPr lang="en-US" dirty="0">
                <a:latin typeface="Arial" panose="020B0604020202020204" pitchFamily="34" charset="0"/>
                <a:cs typeface="Arial" panose="020B0604020202020204" pitchFamily="34" charset="0"/>
              </a:rPr>
              <a:t>The adjustment year partners, or</a:t>
            </a:r>
          </a:p>
          <a:p>
            <a:pPr lvl="1">
              <a:lnSpc>
                <a:spcPct val="100000"/>
              </a:lnSpc>
            </a:pPr>
            <a:r>
              <a:rPr lang="en-US" dirty="0">
                <a:latin typeface="Arial" panose="020B0604020202020204" pitchFamily="34" charset="0"/>
                <a:cs typeface="Arial" panose="020B0604020202020204" pitchFamily="34" charset="0"/>
              </a:rPr>
              <a:t>Those who were partners during the last tax year for which a partnership return was filed, if there are no adjustment year partners</a:t>
            </a:r>
          </a:p>
          <a:p>
            <a:pPr marL="0" indent="0">
              <a:lnSpc>
                <a:spcPct val="110000"/>
              </a:lnSpc>
              <a:buNone/>
            </a:pP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C67A768-6744-BA34-6029-ED89834C3E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94391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11C2-C1F5-4EAC-A686-177290329FE4}"/>
              </a:ext>
            </a:extLst>
          </p:cNvPr>
          <p:cNvSpPr>
            <a:spLocks noGrp="1"/>
          </p:cNvSpPr>
          <p:nvPr>
            <p:ph type="title"/>
          </p:nvPr>
        </p:nvSpPr>
        <p:spPr/>
        <p:txBody>
          <a:bodyPr>
            <a:normAutofit/>
          </a:bodyPr>
          <a:lstStyle/>
          <a:p>
            <a:r>
              <a:rPr lang="en-US" sz="4000" dirty="0">
                <a:cs typeface="Arial" panose="020B0604020202020204" pitchFamily="34" charset="0"/>
              </a:rPr>
              <a:t>Cease to Exist </a:t>
            </a:r>
          </a:p>
        </p:txBody>
      </p:sp>
      <p:sp>
        <p:nvSpPr>
          <p:cNvPr id="3" name="Content Placeholder 2">
            <a:extLst>
              <a:ext uri="{FF2B5EF4-FFF2-40B4-BE49-F238E27FC236}">
                <a16:creationId xmlns:a16="http://schemas.microsoft.com/office/drawing/2014/main" id="{B6487909-84AC-4B2F-A245-55FC09D0200E}"/>
              </a:ext>
            </a:extLst>
          </p:cNvPr>
          <p:cNvSpPr>
            <a:spLocks noGrp="1"/>
          </p:cNvSpPr>
          <p:nvPr>
            <p:ph sz="half" idx="1"/>
          </p:nvPr>
        </p:nvSpPr>
        <p:spPr/>
        <p:txBody>
          <a:bodyPr>
            <a:normAutofit fontScale="62500" lnSpcReduction="20000"/>
          </a:bodyPr>
          <a:lstStyle/>
          <a:p>
            <a:pPr>
              <a:lnSpc>
                <a:spcPct val="120000"/>
              </a:lnSpc>
            </a:pPr>
            <a:r>
              <a:rPr lang="en-US" dirty="0">
                <a:latin typeface="Arial" panose="020B0604020202020204" pitchFamily="34" charset="0"/>
                <a:cs typeface="Arial" panose="020B0604020202020204" pitchFamily="34" charset="0"/>
              </a:rPr>
              <a:t>Partnership does not “cease to exist” unless the IRS determines that it has ceased to exist</a:t>
            </a:r>
          </a:p>
          <a:p>
            <a:pPr>
              <a:lnSpc>
                <a:spcPct val="120000"/>
              </a:lnSpc>
            </a:pPr>
            <a:r>
              <a:rPr lang="en-US" dirty="0">
                <a:latin typeface="Arial" panose="020B0604020202020204" pitchFamily="34" charset="0"/>
                <a:cs typeface="Arial" panose="020B0604020202020204" pitchFamily="34" charset="0"/>
              </a:rPr>
              <a:t>IRS allowed to make this determination when</a:t>
            </a:r>
          </a:p>
          <a:p>
            <a:pPr lvl="1">
              <a:lnSpc>
                <a:spcPct val="120000"/>
              </a:lnSpc>
            </a:pPr>
            <a:r>
              <a:rPr lang="en-US" dirty="0">
                <a:latin typeface="Arial" panose="020B0604020202020204" pitchFamily="34" charset="0"/>
                <a:cs typeface="Arial" panose="020B0604020202020204" pitchFamily="34" charset="0"/>
              </a:rPr>
              <a:t>Partnership has terminated under Section 708(b)(1); or</a:t>
            </a:r>
          </a:p>
          <a:p>
            <a:pPr lvl="1">
              <a:lnSpc>
                <a:spcPct val="120000"/>
              </a:lnSpc>
            </a:pPr>
            <a:r>
              <a:rPr lang="en-US" dirty="0">
                <a:latin typeface="Arial" panose="020B0604020202020204" pitchFamily="34" charset="0"/>
                <a:cs typeface="Arial" panose="020B0604020202020204" pitchFamily="34" charset="0"/>
              </a:rPr>
              <a:t>Partnership does not have the ability to pay, in full, any amount due under the BBA</a:t>
            </a:r>
          </a:p>
          <a:p>
            <a:pPr lvl="2">
              <a:lnSpc>
                <a:spcPct val="120000"/>
              </a:lnSpc>
            </a:pPr>
            <a:r>
              <a:rPr lang="en-US" dirty="0">
                <a:latin typeface="Arial" panose="020B0604020202020204" pitchFamily="34" charset="0"/>
                <a:cs typeface="Arial" panose="020B0604020202020204" pitchFamily="34" charset="0"/>
              </a:rPr>
              <a:t>If the IRS determines the partnership is currently not collectable, it does not have the ability to pay in full </a:t>
            </a:r>
          </a:p>
          <a:p>
            <a:pPr>
              <a:lnSpc>
                <a:spcPct val="120000"/>
              </a:lnSpc>
            </a:pPr>
            <a:r>
              <a:rPr lang="en-US" dirty="0">
                <a:latin typeface="Arial" panose="020B0604020202020204" pitchFamily="34" charset="0"/>
                <a:cs typeface="Arial" panose="020B0604020202020204" pitchFamily="34" charset="0"/>
              </a:rPr>
              <a:t>IRS is not required to determine that partnership has ceased to exist</a:t>
            </a:r>
          </a:p>
          <a:p>
            <a:pPr lvl="1">
              <a:lnSpc>
                <a:spcPct val="120000"/>
              </a:lnSpc>
            </a:pPr>
            <a:r>
              <a:rPr lang="en-US" dirty="0">
                <a:latin typeface="Arial" panose="020B0604020202020204" pitchFamily="34" charset="0"/>
                <a:cs typeface="Arial" panose="020B0604020202020204" pitchFamily="34" charset="0"/>
              </a:rPr>
              <a:t>As Congress provided two rules – one for before the adjustments become finally determined and one for after, should the IRS have discretion on whether to apply these rules and which one?</a:t>
            </a:r>
          </a:p>
          <a:p>
            <a:pPr>
              <a:lnSpc>
                <a:spcPct val="120000"/>
              </a:lnSpc>
            </a:pPr>
            <a:r>
              <a:rPr lang="en-US" dirty="0">
                <a:latin typeface="Arial" panose="020B0604020202020204" pitchFamily="34" charset="0"/>
                <a:cs typeface="Arial" panose="020B0604020202020204" pitchFamily="34" charset="0"/>
              </a:rPr>
              <a:t>If the IRS determines a partnership has ceased to exist, the partnership can still:</a:t>
            </a:r>
          </a:p>
          <a:p>
            <a:pPr lvl="1">
              <a:lnSpc>
                <a:spcPct val="120000"/>
              </a:lnSpc>
            </a:pPr>
            <a:r>
              <a:rPr lang="en-US" dirty="0">
                <a:latin typeface="Arial" panose="020B0604020202020204" pitchFamily="34" charset="0"/>
                <a:cs typeface="Arial" panose="020B0604020202020204" pitchFamily="34" charset="0"/>
              </a:rPr>
              <a:t>Elect to push out</a:t>
            </a:r>
          </a:p>
          <a:p>
            <a:pPr lvl="1">
              <a:lnSpc>
                <a:spcPct val="120000"/>
              </a:lnSpc>
            </a:pPr>
            <a:r>
              <a:rPr lang="en-US" dirty="0">
                <a:latin typeface="Arial" panose="020B0604020202020204" pitchFamily="34" charset="0"/>
                <a:cs typeface="Arial" panose="020B0604020202020204" pitchFamily="34" charset="0"/>
              </a:rPr>
              <a:t>Request modification</a:t>
            </a:r>
          </a:p>
          <a:p>
            <a:pPr lvl="1">
              <a:lnSpc>
                <a:spcPct val="120000"/>
              </a:lnSpc>
            </a:pPr>
            <a:r>
              <a:rPr lang="en-US" dirty="0">
                <a:latin typeface="Arial" panose="020B0604020202020204" pitchFamily="34" charset="0"/>
                <a:cs typeface="Arial" panose="020B0604020202020204" pitchFamily="34" charset="0"/>
              </a:rPr>
              <a:t>Pay the IU within 10 days of notice and demand</a:t>
            </a:r>
          </a:p>
        </p:txBody>
      </p:sp>
      <p:sp>
        <p:nvSpPr>
          <p:cNvPr id="4" name="Text Placeholder 3">
            <a:extLst>
              <a:ext uri="{FF2B5EF4-FFF2-40B4-BE49-F238E27FC236}">
                <a16:creationId xmlns:a16="http://schemas.microsoft.com/office/drawing/2014/main" id="{9CD40129-A34B-77C9-0496-3AD871D107D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57733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0395-3D7B-EEBE-9C9F-02B9CA7ECE83}"/>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Failure to Pay vs. Cease to Exist</a:t>
            </a:r>
          </a:p>
        </p:txBody>
      </p:sp>
      <p:sp>
        <p:nvSpPr>
          <p:cNvPr id="3" name="Content Placeholder 2">
            <a:extLst>
              <a:ext uri="{FF2B5EF4-FFF2-40B4-BE49-F238E27FC236}">
                <a16:creationId xmlns:a16="http://schemas.microsoft.com/office/drawing/2014/main" id="{0CCD3B86-CADC-CAEC-9E60-8EC98B5A3D0A}"/>
              </a:ext>
            </a:extLst>
          </p:cNvPr>
          <p:cNvSpPr>
            <a:spLocks noGrp="1"/>
          </p:cNvSpPr>
          <p:nvPr>
            <p:ph sz="half" idx="1"/>
          </p:nvPr>
        </p:nvSpPr>
        <p:spPr/>
        <p:txBody>
          <a:bodyPr>
            <a:normAutofit fontScale="92500" lnSpcReduction="20000"/>
          </a:bodyPr>
          <a:lstStyle/>
          <a:p>
            <a:pPr>
              <a:lnSpc>
                <a:spcPct val="120000"/>
              </a:lnSpc>
            </a:pPr>
            <a:r>
              <a:rPr lang="en-US" altLang="en-US" dirty="0">
                <a:latin typeface="Arial" panose="020B0604020202020204" pitchFamily="34" charset="0"/>
                <a:cs typeface="Arial" panose="020B0604020202020204" pitchFamily="34" charset="0"/>
              </a:rPr>
              <a:t>Failure to Pay rules will be more important </a:t>
            </a:r>
          </a:p>
          <a:p>
            <a:pPr>
              <a:lnSpc>
                <a:spcPct val="120000"/>
              </a:lnSpc>
            </a:pPr>
            <a:r>
              <a:rPr lang="en-US" altLang="en-US" dirty="0">
                <a:latin typeface="Arial" panose="020B0604020202020204" pitchFamily="34" charset="0"/>
                <a:cs typeface="Arial" panose="020B0604020202020204" pitchFamily="34" charset="0"/>
              </a:rPr>
              <a:t>For Cease to Exist rules to apply, IRS must determine that partnership ceases to exist before partnership adjustment “takes effect”</a:t>
            </a:r>
          </a:p>
          <a:p>
            <a:pPr>
              <a:lnSpc>
                <a:spcPct val="120000"/>
              </a:lnSpc>
            </a:pPr>
            <a:r>
              <a:rPr lang="en-US" altLang="en-US" dirty="0">
                <a:latin typeface="Arial" panose="020B0604020202020204" pitchFamily="34" charset="0"/>
                <a:cs typeface="Arial" panose="020B0604020202020204" pitchFamily="34" charset="0"/>
              </a:rPr>
              <a:t>Takes effect means</a:t>
            </a:r>
          </a:p>
          <a:p>
            <a:pPr lvl="1">
              <a:lnSpc>
                <a:spcPct val="120000"/>
              </a:lnSpc>
            </a:pPr>
            <a:r>
              <a:rPr lang="en-US" dirty="0">
                <a:latin typeface="Arial" panose="020B0604020202020204" pitchFamily="34" charset="0"/>
                <a:cs typeface="Arial" panose="020B0604020202020204" pitchFamily="34" charset="0"/>
              </a:rPr>
              <a:t>The adjustment is finally determined</a:t>
            </a:r>
          </a:p>
          <a:p>
            <a:pPr lvl="2">
              <a:lnSpc>
                <a:spcPct val="120000"/>
              </a:lnSpc>
            </a:pPr>
            <a:r>
              <a:rPr lang="en-US" dirty="0">
                <a:latin typeface="Arial" panose="020B0604020202020204" pitchFamily="34" charset="0"/>
                <a:cs typeface="Arial" panose="020B0604020202020204" pitchFamily="34" charset="0"/>
              </a:rPr>
              <a:t>90 days after FPA is mailed, if no judicial review sought; or</a:t>
            </a:r>
          </a:p>
          <a:p>
            <a:pPr lvl="2">
              <a:lnSpc>
                <a:spcPct val="120000"/>
              </a:lnSpc>
            </a:pPr>
            <a:r>
              <a:rPr lang="en-US" dirty="0">
                <a:latin typeface="Arial" panose="020B0604020202020204" pitchFamily="34" charset="0"/>
                <a:cs typeface="Arial" panose="020B0604020202020204" pitchFamily="34" charset="0"/>
              </a:rPr>
              <a:t>When court decision becomes final</a:t>
            </a:r>
          </a:p>
          <a:p>
            <a:pPr lvl="1">
              <a:lnSpc>
                <a:spcPct val="120000"/>
              </a:lnSpc>
            </a:pPr>
            <a:r>
              <a:rPr lang="en-US" dirty="0">
                <a:latin typeface="Arial" panose="020B0604020202020204" pitchFamily="34" charset="0"/>
                <a:cs typeface="Arial" panose="020B0604020202020204" pitchFamily="34" charset="0"/>
              </a:rPr>
              <a:t>A settlement agreement is entered into</a:t>
            </a:r>
          </a:p>
          <a:p>
            <a:pPr lvl="1">
              <a:lnSpc>
                <a:spcPct val="120000"/>
              </a:lnSpc>
            </a:pPr>
            <a:r>
              <a:rPr lang="en-US" dirty="0">
                <a:latin typeface="Arial" panose="020B0604020202020204" pitchFamily="34" charset="0"/>
                <a:cs typeface="Arial" panose="020B0604020202020204" pitchFamily="34" charset="0"/>
              </a:rPr>
              <a:t>An AAR is filed</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2897502-76FE-BEC1-A828-184477D7C19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43291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EA6B-9A1E-2D7E-2CBE-B1E187F239D5}"/>
            </a:ext>
          </a:extLst>
        </p:cNvPr>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84C3C05F-D7D5-AA12-930A-39197AD44B1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F298BE03-147D-2B48-0CE2-66A2B6C836B9}"/>
              </a:ext>
            </a:extLst>
          </p:cNvPr>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a:extLst>
              <a:ext uri="{FF2B5EF4-FFF2-40B4-BE49-F238E27FC236}">
                <a16:creationId xmlns:a16="http://schemas.microsoft.com/office/drawing/2014/main" id="{CBBBD610-AEE3-D58F-1B28-1B64C79A2EE4}"/>
              </a:ext>
            </a:extLst>
          </p:cNvPr>
          <p:cNvSpPr/>
          <p:nvPr/>
        </p:nvSpPr>
        <p:spPr>
          <a:xfrm>
            <a:off x="1942047" y="3236610"/>
            <a:ext cx="5011014" cy="1569660"/>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Administrative Adjustment Requests (AARs)</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3827771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16826-5C2F-40DD-A155-E30E63A7D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90A11-C2D1-D9EB-57EB-16CF06437E55}"/>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AARs</a:t>
            </a:r>
          </a:p>
        </p:txBody>
      </p:sp>
      <p:sp>
        <p:nvSpPr>
          <p:cNvPr id="3" name="Content Placeholder 2">
            <a:extLst>
              <a:ext uri="{FF2B5EF4-FFF2-40B4-BE49-F238E27FC236}">
                <a16:creationId xmlns:a16="http://schemas.microsoft.com/office/drawing/2014/main" id="{A9A6550F-B9FF-AEE4-BF57-C70341C9D105}"/>
              </a:ext>
            </a:extLst>
          </p:cNvPr>
          <p:cNvSpPr>
            <a:spLocks noGrp="1"/>
          </p:cNvSpPr>
          <p:nvPr>
            <p:ph sz="half" idx="1"/>
          </p:nvPr>
        </p:nvSpPr>
        <p:spPr/>
        <p:txBody>
          <a:bodyPr>
            <a:normAutofit fontScale="77500" lnSpcReduction="20000"/>
          </a:bodyPr>
          <a:lstStyle/>
          <a:p>
            <a:pPr>
              <a:lnSpc>
                <a:spcPct val="120000"/>
              </a:lnSpc>
            </a:pPr>
            <a:r>
              <a:rPr lang="en-US" altLang="en-US" dirty="0">
                <a:latin typeface="Arial" panose="020B0604020202020204" pitchFamily="34" charset="0"/>
                <a:cs typeface="Arial" panose="020B0604020202020204" pitchFamily="34" charset="0"/>
              </a:rPr>
              <a:t>BBA partnerships cannot file traditional amended returns but instead must file AARs</a:t>
            </a:r>
          </a:p>
          <a:p>
            <a:pPr lvl="1">
              <a:lnSpc>
                <a:spcPct val="120000"/>
              </a:lnSpc>
            </a:pPr>
            <a:r>
              <a:rPr lang="en-US" altLang="en-US" dirty="0">
                <a:latin typeface="Arial" panose="020B0604020202020204" pitchFamily="34" charset="0"/>
                <a:cs typeface="Arial" panose="020B0604020202020204" pitchFamily="34" charset="0"/>
              </a:rPr>
              <a:t>AAR is like a type of amended return. It serves the same function.</a:t>
            </a:r>
          </a:p>
          <a:p>
            <a:pPr>
              <a:lnSpc>
                <a:spcPct val="120000"/>
              </a:lnSpc>
            </a:pPr>
            <a:r>
              <a:rPr lang="en-US" altLang="en-US" dirty="0">
                <a:latin typeface="Arial" panose="020B0604020202020204" pitchFamily="34" charset="0"/>
                <a:cs typeface="Arial" panose="020B0604020202020204" pitchFamily="34" charset="0"/>
              </a:rPr>
              <a:t>An AAR is the mechanism to adjust the reporting of partnership-related items after the original return has been filed.</a:t>
            </a:r>
          </a:p>
          <a:p>
            <a:pPr>
              <a:lnSpc>
                <a:spcPct val="120000"/>
              </a:lnSpc>
            </a:pPr>
            <a:r>
              <a:rPr lang="en-US" altLang="en-US" dirty="0">
                <a:latin typeface="Arial" panose="020B0604020202020204" pitchFamily="34" charset="0"/>
                <a:cs typeface="Arial" panose="020B0604020202020204" pitchFamily="34" charset="0"/>
              </a:rPr>
              <a:t>Filing an AAR restarts the period of limitations – the IRS has 3 years from the date the AAR was filed to make adjustments to the partnership’s taxable year</a:t>
            </a:r>
          </a:p>
          <a:p>
            <a:pPr lvl="1">
              <a:lnSpc>
                <a:spcPct val="120000"/>
              </a:lnSpc>
            </a:pPr>
            <a:r>
              <a:rPr lang="en-US" altLang="en-US" dirty="0">
                <a:latin typeface="Arial" panose="020B0604020202020204" pitchFamily="34" charset="0"/>
                <a:cs typeface="Arial" panose="020B0604020202020204" pitchFamily="34" charset="0"/>
              </a:rPr>
              <a:t>Not limited to the items on the AAR, includes all items for the taxable year</a:t>
            </a:r>
          </a:p>
          <a:p>
            <a:pPr lvl="1">
              <a:lnSpc>
                <a:spcPct val="120000"/>
              </a:lnSpc>
            </a:pPr>
            <a:r>
              <a:rPr lang="en-US" altLang="en-US" dirty="0">
                <a:latin typeface="Arial" panose="020B0604020202020204" pitchFamily="34" charset="0"/>
                <a:cs typeface="Arial" panose="020B0604020202020204" pitchFamily="34" charset="0"/>
              </a:rPr>
              <a:t>Because of this, the time to make adjustments for the year can be longer than the time to file an AAR. Thus, it’s possible that the IRS can make adjustments for the year, but the partnership cannot. </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9812D53-A771-1574-26C8-31162DFEC8D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97324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1274-2898-4233-41AC-F3EDB24C7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1F7E6-6AA1-D233-A38C-B75C163730C0}"/>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When Can an AAR Be Filed?</a:t>
            </a:r>
          </a:p>
        </p:txBody>
      </p:sp>
      <p:sp>
        <p:nvSpPr>
          <p:cNvPr id="3" name="Content Placeholder 2">
            <a:extLst>
              <a:ext uri="{FF2B5EF4-FFF2-40B4-BE49-F238E27FC236}">
                <a16:creationId xmlns:a16="http://schemas.microsoft.com/office/drawing/2014/main" id="{E1168A69-8EB9-6DE7-88AD-19473FEED09F}"/>
              </a:ext>
            </a:extLst>
          </p:cNvPr>
          <p:cNvSpPr>
            <a:spLocks noGrp="1"/>
          </p:cNvSpPr>
          <p:nvPr>
            <p:ph sz="half" idx="1"/>
          </p:nvPr>
        </p:nvSpPr>
        <p:spPr>
          <a:xfrm>
            <a:off x="1086921" y="1606256"/>
            <a:ext cx="10606092" cy="4923968"/>
          </a:xfrm>
        </p:spPr>
        <p:txBody>
          <a:bodyPr>
            <a:normAutofit fontScale="70000" lnSpcReduction="20000"/>
          </a:bodyPr>
          <a:lstStyle/>
          <a:p>
            <a:pPr>
              <a:lnSpc>
                <a:spcPct val="120000"/>
              </a:lnSpc>
            </a:pPr>
            <a:r>
              <a:rPr lang="en-US" altLang="en-US" dirty="0">
                <a:latin typeface="Arial" panose="020B0604020202020204" pitchFamily="34" charset="0"/>
                <a:cs typeface="Arial" panose="020B0604020202020204" pitchFamily="34" charset="0"/>
              </a:rPr>
              <a:t>A partnership may only file an AAR within 3 years of the date the partnership return was filed.</a:t>
            </a:r>
          </a:p>
          <a:p>
            <a:pPr lvl="1">
              <a:lnSpc>
                <a:spcPct val="120000"/>
              </a:lnSpc>
            </a:pPr>
            <a:r>
              <a:rPr lang="en-US" altLang="en-US" dirty="0">
                <a:latin typeface="Arial" panose="020B0604020202020204" pitchFamily="34" charset="0"/>
                <a:cs typeface="Arial" panose="020B0604020202020204" pitchFamily="34" charset="0"/>
              </a:rPr>
              <a:t>This is not extendable.</a:t>
            </a:r>
          </a:p>
          <a:p>
            <a:pPr lvl="1">
              <a:lnSpc>
                <a:spcPct val="120000"/>
              </a:lnSpc>
            </a:pPr>
            <a:r>
              <a:rPr lang="en-US" altLang="en-US" dirty="0">
                <a:latin typeface="Arial" panose="020B0604020202020204" pitchFamily="34" charset="0"/>
                <a:cs typeface="Arial" panose="020B0604020202020204" pitchFamily="34" charset="0"/>
              </a:rPr>
              <a:t>If filed before original due date (March 15), it will run from the due date. But it does not extend out to the extended due date. After the original due date, it only goes off the date the return was filed.</a:t>
            </a:r>
          </a:p>
          <a:p>
            <a:pPr>
              <a:lnSpc>
                <a:spcPct val="120000"/>
              </a:lnSpc>
            </a:pPr>
            <a:r>
              <a:rPr lang="en-US" altLang="en-US" dirty="0">
                <a:latin typeface="Arial" panose="020B0604020202020204" pitchFamily="34" charset="0"/>
                <a:cs typeface="Arial" panose="020B0604020202020204" pitchFamily="34" charset="0"/>
              </a:rPr>
              <a:t>Foreign tax redeterminations (exception to 3-year rule) – if the adjustments in the AAR are required to be made under section 905(c), the AAR must be filed by the due date (including extensions) of the original return for the partnership taxable year in which the foreign tax redetermination occurs </a:t>
            </a:r>
          </a:p>
          <a:p>
            <a:pPr lvl="1">
              <a:lnSpc>
                <a:spcPct val="120000"/>
              </a:lnSpc>
            </a:pPr>
            <a:r>
              <a:rPr lang="en-US" altLang="en-US" dirty="0">
                <a:latin typeface="Arial" panose="020B0604020202020204" pitchFamily="34" charset="0"/>
                <a:cs typeface="Arial" panose="020B0604020202020204" pitchFamily="34" charset="0"/>
              </a:rPr>
              <a:t>This is only for adjustments required under section 905(c). If the partnership has non-905(c) adjustments, they are subject to the normal 3-year period of limitations and those adjustments cannot be included on an AAR filed after the expiration of the 3-year period, even if one is filed for purposes of adjustments required by section 905(c). </a:t>
            </a:r>
          </a:p>
          <a:p>
            <a:pPr>
              <a:lnSpc>
                <a:spcPct val="120000"/>
              </a:lnSpc>
            </a:pPr>
            <a:r>
              <a:rPr lang="en-US" altLang="en-US" dirty="0">
                <a:latin typeface="Arial" panose="020B0604020202020204" pitchFamily="34" charset="0"/>
                <a:cs typeface="Arial" panose="020B0604020202020204" pitchFamily="34" charset="0"/>
              </a:rPr>
              <a:t>Restriction on filing an AAR – a partnership cannot file an AAR after the IRS has issued a Notice of Administrative Proceeding (NAP) to the partnership for the taxable year.</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98BA284-B921-B139-E2D3-56C86D5C797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9936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F31A9-894B-F5FC-2469-AB4E6336D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F4A4D-679C-3BAF-DDEE-8B8CB872C79F}"/>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How is an AAR Filed?</a:t>
            </a:r>
          </a:p>
        </p:txBody>
      </p:sp>
      <p:sp>
        <p:nvSpPr>
          <p:cNvPr id="3" name="Content Placeholder 2">
            <a:extLst>
              <a:ext uri="{FF2B5EF4-FFF2-40B4-BE49-F238E27FC236}">
                <a16:creationId xmlns:a16="http://schemas.microsoft.com/office/drawing/2014/main" id="{1EF02307-2F26-5EFD-3217-985F5A9C4410}"/>
              </a:ext>
            </a:extLst>
          </p:cNvPr>
          <p:cNvSpPr>
            <a:spLocks noGrp="1"/>
          </p:cNvSpPr>
          <p:nvPr>
            <p:ph sz="half" idx="1"/>
          </p:nvPr>
        </p:nvSpPr>
        <p:spPr>
          <a:xfrm>
            <a:off x="1177413" y="1709953"/>
            <a:ext cx="10515599" cy="4801418"/>
          </a:xfrm>
        </p:spPr>
        <p:txBody>
          <a:bodyPr>
            <a:normAutofit fontScale="70000" lnSpcReduction="20000"/>
          </a:bodyPr>
          <a:lstStyle/>
          <a:p>
            <a:pPr>
              <a:lnSpc>
                <a:spcPct val="120000"/>
              </a:lnSpc>
            </a:pPr>
            <a:r>
              <a:rPr lang="en-US" altLang="en-US" dirty="0">
                <a:latin typeface="Arial" panose="020B0604020202020204" pitchFamily="34" charset="0"/>
                <a:cs typeface="Arial" panose="020B0604020202020204" pitchFamily="34" charset="0"/>
              </a:rPr>
              <a:t>Partnership Representative (PR) (through the Designated Individual (DI), if applicable) is the only one who can sign the AAR</a:t>
            </a:r>
          </a:p>
          <a:p>
            <a:pPr>
              <a:lnSpc>
                <a:spcPct val="120000"/>
              </a:lnSpc>
            </a:pPr>
            <a:r>
              <a:rPr lang="en-US" altLang="en-US" dirty="0">
                <a:latin typeface="Arial" panose="020B0604020202020204" pitchFamily="34" charset="0"/>
                <a:cs typeface="Arial" panose="020B0604020202020204" pitchFamily="34" charset="0"/>
              </a:rPr>
              <a:t>The forms:</a:t>
            </a:r>
          </a:p>
          <a:p>
            <a:pPr lvl="1">
              <a:lnSpc>
                <a:spcPct val="120000"/>
              </a:lnSpc>
            </a:pPr>
            <a:r>
              <a:rPr lang="en-US" altLang="en-US" dirty="0">
                <a:latin typeface="Arial" panose="020B0604020202020204" pitchFamily="34" charset="0"/>
                <a:cs typeface="Arial" panose="020B0604020202020204" pitchFamily="34" charset="0"/>
              </a:rPr>
              <a:t>Form 1065 (amended box checked) with attached Form 8082 or Form 1065-X</a:t>
            </a:r>
          </a:p>
          <a:p>
            <a:pPr lvl="2">
              <a:lnSpc>
                <a:spcPct val="120000"/>
              </a:lnSpc>
            </a:pPr>
            <a:r>
              <a:rPr lang="en-US" altLang="en-US" dirty="0">
                <a:latin typeface="Arial" panose="020B0604020202020204" pitchFamily="34" charset="0"/>
                <a:cs typeface="Arial" panose="020B0604020202020204" pitchFamily="34" charset="0"/>
              </a:rPr>
              <a:t>Form 1065-X is used for paper filing</a:t>
            </a:r>
          </a:p>
          <a:p>
            <a:pPr lvl="2">
              <a:lnSpc>
                <a:spcPct val="120000"/>
              </a:lnSpc>
            </a:pPr>
            <a:r>
              <a:rPr lang="en-US" altLang="en-US" dirty="0">
                <a:latin typeface="Arial" panose="020B0604020202020204" pitchFamily="34" charset="0"/>
                <a:cs typeface="Arial" panose="020B0604020202020204" pitchFamily="34" charset="0"/>
              </a:rPr>
              <a:t>Form 1065 (amended box checked) with attached Form 8082 is for e-filing</a:t>
            </a:r>
          </a:p>
          <a:p>
            <a:pPr lvl="1">
              <a:lnSpc>
                <a:spcPct val="120000"/>
              </a:lnSpc>
            </a:pPr>
            <a:r>
              <a:rPr lang="en-US" altLang="en-US" dirty="0">
                <a:latin typeface="Arial" panose="020B0604020202020204" pitchFamily="34" charset="0"/>
                <a:cs typeface="Arial" panose="020B0604020202020204" pitchFamily="34" charset="0"/>
              </a:rPr>
              <a:t>Form 8985 – summary of all the Forms 8986. Partnership that files the AAR only files this if they are pushing out, but all pass-through partners must file it regardless of whether they are pushing out</a:t>
            </a:r>
          </a:p>
          <a:p>
            <a:pPr lvl="1">
              <a:lnSpc>
                <a:spcPct val="120000"/>
              </a:lnSpc>
            </a:pPr>
            <a:r>
              <a:rPr lang="en-US" altLang="en-US" dirty="0">
                <a:latin typeface="Arial" panose="020B0604020202020204" pitchFamily="34" charset="0"/>
                <a:cs typeface="Arial" panose="020B0604020202020204" pitchFamily="34" charset="0"/>
              </a:rPr>
              <a:t>Form 8986 – if the partnership is pushing out the adjustments, a Form 8986 is prepared for direct partners from the year to which the adjustments related (reviewed year) (attached to AAR and issued to partners)</a:t>
            </a:r>
          </a:p>
          <a:p>
            <a:pPr>
              <a:lnSpc>
                <a:spcPct val="120000"/>
              </a:lnSpc>
            </a:pPr>
            <a:r>
              <a:rPr lang="en-US" altLang="en-US" dirty="0">
                <a:latin typeface="Arial" panose="020B0604020202020204" pitchFamily="34" charset="0"/>
                <a:cs typeface="Arial" panose="020B0604020202020204" pitchFamily="34" charset="0"/>
              </a:rPr>
              <a:t>You would also include all schedules and forms to support the adjustments just like an amended return and explain the adjustments just like you would for an amended return</a:t>
            </a:r>
          </a:p>
          <a:p>
            <a:pPr>
              <a:lnSpc>
                <a:spcPct val="120000"/>
              </a:lnSpc>
            </a:pPr>
            <a:r>
              <a:rPr lang="en-US" altLang="en-US" dirty="0">
                <a:latin typeface="Arial" panose="020B0604020202020204" pitchFamily="34" charset="0"/>
                <a:cs typeface="Arial" panose="020B0604020202020204" pitchFamily="34" charset="0"/>
              </a:rPr>
              <a:t>Can change the PR/DI with the AAR by attaching Form 8979 – new PR signs AAR</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7382A5B-7118-95B6-CEA7-8A6155652CA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37260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20F76-748A-4D1C-02A8-FC72AB4B6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C6546-1FE3-C31B-E0EA-0EEA2ABE6DB9}"/>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AAR Choices</a:t>
            </a:r>
          </a:p>
        </p:txBody>
      </p:sp>
      <p:sp>
        <p:nvSpPr>
          <p:cNvPr id="3" name="Content Placeholder 2">
            <a:extLst>
              <a:ext uri="{FF2B5EF4-FFF2-40B4-BE49-F238E27FC236}">
                <a16:creationId xmlns:a16="http://schemas.microsoft.com/office/drawing/2014/main" id="{B1613C44-E597-D089-73C3-12C9D90A9746}"/>
              </a:ext>
            </a:extLst>
          </p:cNvPr>
          <p:cNvSpPr>
            <a:spLocks noGrp="1"/>
          </p:cNvSpPr>
          <p:nvPr>
            <p:ph sz="half" idx="1"/>
          </p:nvPr>
        </p:nvSpPr>
        <p:spPr>
          <a:xfrm>
            <a:off x="1177413" y="1825625"/>
            <a:ext cx="10653226" cy="4726004"/>
          </a:xfrm>
        </p:spPr>
        <p:txBody>
          <a:bodyPr>
            <a:normAutofit fontScale="77500" lnSpcReduction="20000"/>
          </a:bodyPr>
          <a:lstStyle/>
          <a:p>
            <a:pPr>
              <a:lnSpc>
                <a:spcPct val="120000"/>
              </a:lnSpc>
            </a:pPr>
            <a:r>
              <a:rPr lang="en-US" altLang="en-US" dirty="0">
                <a:latin typeface="Arial" panose="020B0604020202020204" pitchFamily="34" charset="0"/>
                <a:cs typeface="Arial" panose="020B0604020202020204" pitchFamily="34" charset="0"/>
              </a:rPr>
              <a:t>If the adjustments in the AAR result in an imputed underpayment, the partnership can:</a:t>
            </a:r>
          </a:p>
          <a:p>
            <a:pPr lvl="1">
              <a:lnSpc>
                <a:spcPct val="120000"/>
              </a:lnSpc>
            </a:pPr>
            <a:r>
              <a:rPr lang="en-US" altLang="en-US" dirty="0">
                <a:latin typeface="Arial" panose="020B0604020202020204" pitchFamily="34" charset="0"/>
                <a:cs typeface="Arial" panose="020B0604020202020204" pitchFamily="34" charset="0"/>
              </a:rPr>
              <a:t>Pay an imputed underpayment calculated on the adjustments</a:t>
            </a:r>
          </a:p>
          <a:p>
            <a:pPr lvl="2">
              <a:lnSpc>
                <a:spcPct val="120000"/>
              </a:lnSpc>
            </a:pPr>
            <a:r>
              <a:rPr lang="en-US" altLang="en-US" dirty="0">
                <a:latin typeface="Arial" panose="020B0604020202020204" pitchFamily="34" charset="0"/>
                <a:cs typeface="Arial" panose="020B0604020202020204" pitchFamily="34" charset="0"/>
              </a:rPr>
              <a:t>Must be paid at the time the AAR is filed</a:t>
            </a:r>
          </a:p>
          <a:p>
            <a:pPr lvl="1">
              <a:lnSpc>
                <a:spcPct val="120000"/>
              </a:lnSpc>
            </a:pPr>
            <a:r>
              <a:rPr lang="en-US" altLang="en-US" dirty="0">
                <a:latin typeface="Arial" panose="020B0604020202020204" pitchFamily="34" charset="0"/>
                <a:cs typeface="Arial" panose="020B0604020202020204" pitchFamily="34" charset="0"/>
              </a:rPr>
              <a:t>The partnership can apply certain modifications to the IU</a:t>
            </a:r>
          </a:p>
          <a:p>
            <a:pPr lvl="2">
              <a:lnSpc>
                <a:spcPct val="120000"/>
              </a:lnSpc>
            </a:pPr>
            <a:r>
              <a:rPr lang="en-US" altLang="en-US" dirty="0">
                <a:latin typeface="Arial" panose="020B0604020202020204" pitchFamily="34" charset="0"/>
                <a:cs typeface="Arial" panose="020B0604020202020204" pitchFamily="34" charset="0"/>
              </a:rPr>
              <a:t>Amended return modification is not available</a:t>
            </a:r>
          </a:p>
          <a:p>
            <a:pPr lvl="2">
              <a:lnSpc>
                <a:spcPct val="120000"/>
              </a:lnSpc>
            </a:pPr>
            <a:r>
              <a:rPr lang="en-US" altLang="en-US" dirty="0">
                <a:latin typeface="Arial" panose="020B0604020202020204" pitchFamily="34" charset="0"/>
                <a:cs typeface="Arial" panose="020B0604020202020204" pitchFamily="34" charset="0"/>
              </a:rPr>
              <a:t>Modifications do not get pushed out (different from exam)</a:t>
            </a:r>
          </a:p>
          <a:p>
            <a:pPr lvl="1">
              <a:lnSpc>
                <a:spcPct val="120000"/>
              </a:lnSpc>
            </a:pPr>
            <a:r>
              <a:rPr lang="en-US" altLang="en-US" dirty="0">
                <a:latin typeface="Arial" panose="020B0604020202020204" pitchFamily="34" charset="0"/>
                <a:cs typeface="Arial" panose="020B0604020202020204" pitchFamily="34" charset="0"/>
              </a:rPr>
              <a:t>Push out the adjustments to the partners</a:t>
            </a:r>
          </a:p>
          <a:p>
            <a:pPr lvl="2">
              <a:lnSpc>
                <a:spcPct val="120000"/>
              </a:lnSpc>
            </a:pPr>
            <a:r>
              <a:rPr lang="en-US" altLang="en-US" dirty="0">
                <a:latin typeface="Arial" panose="020B0604020202020204" pitchFamily="34" charset="0"/>
                <a:cs typeface="Arial" panose="020B0604020202020204" pitchFamily="34" charset="0"/>
              </a:rPr>
              <a:t>Must furnish statements (Form 8986) to the partners at the time the AAR is filed</a:t>
            </a:r>
          </a:p>
          <a:p>
            <a:pPr lvl="2">
              <a:lnSpc>
                <a:spcPct val="120000"/>
              </a:lnSpc>
            </a:pPr>
            <a:r>
              <a:rPr lang="en-US" altLang="en-US" dirty="0">
                <a:latin typeface="Arial" panose="020B0604020202020204" pitchFamily="34" charset="0"/>
                <a:cs typeface="Arial" panose="020B0604020202020204" pitchFamily="34" charset="0"/>
              </a:rPr>
              <a:t>Tiered partnerships work the same as for push out following an exam (furnish statements or pay IU)</a:t>
            </a:r>
          </a:p>
          <a:p>
            <a:pPr>
              <a:lnSpc>
                <a:spcPct val="120000"/>
              </a:lnSpc>
            </a:pPr>
            <a:r>
              <a:rPr lang="en-US" altLang="en-US" dirty="0">
                <a:latin typeface="Arial" panose="020B0604020202020204" pitchFamily="34" charset="0"/>
                <a:cs typeface="Arial" panose="020B0604020202020204" pitchFamily="34" charset="0"/>
              </a:rPr>
              <a:t>If the adjustments do not result in an imputed underpayment, the partnership may only push out the adjustments to the partners</a:t>
            </a:r>
          </a:p>
          <a:p>
            <a:pPr lvl="1">
              <a:lnSpc>
                <a:spcPct val="120000"/>
              </a:lnSpc>
            </a:pPr>
            <a:r>
              <a:rPr lang="en-US" altLang="en-US" dirty="0">
                <a:latin typeface="Arial" panose="020B0604020202020204" pitchFamily="34" charset="0"/>
                <a:cs typeface="Arial" panose="020B0604020202020204" pitchFamily="34" charset="0"/>
              </a:rPr>
              <a:t>Different from exam</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B1825B9-DA57-5D47-F7E9-9A0ADD35461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7443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7E891-FCC3-3BFB-E880-16DCFA12DFAC}"/>
            </a:ext>
          </a:extLst>
        </p:cNvPr>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F46B4C27-DBEF-9955-742C-247F1BA7082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a:extLst>
              <a:ext uri="{FF2B5EF4-FFF2-40B4-BE49-F238E27FC236}">
                <a16:creationId xmlns:a16="http://schemas.microsoft.com/office/drawing/2014/main" id="{83DEBD91-86AD-C1EA-E1BE-4175E10C9A72}"/>
              </a:ext>
            </a:extLst>
          </p:cNvPr>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a:extLst>
              <a:ext uri="{FF2B5EF4-FFF2-40B4-BE49-F238E27FC236}">
                <a16:creationId xmlns:a16="http://schemas.microsoft.com/office/drawing/2014/main" id="{2A5EBE1B-0FE8-A1CE-4719-6FD502750DD8}"/>
              </a:ext>
            </a:extLst>
          </p:cNvPr>
          <p:cNvSpPr/>
          <p:nvPr/>
        </p:nvSpPr>
        <p:spPr>
          <a:xfrm>
            <a:off x="1942047" y="3236610"/>
            <a:ext cx="5011014" cy="584775"/>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Judicial Review</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44150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9E399-C701-92A3-D5BD-39E74611B903}"/>
              </a:ext>
            </a:extLst>
          </p:cNvPr>
          <p:cNvSpPr>
            <a:spLocks noGrp="1"/>
          </p:cNvSpPr>
          <p:nvPr>
            <p:ph type="body" sz="quarter" idx="10"/>
          </p:nvPr>
        </p:nvSpPr>
        <p:spPr/>
        <p:txBody>
          <a:bodyPr/>
          <a:lstStyle/>
          <a:p>
            <a:endParaRPr lang="en-US"/>
          </a:p>
        </p:txBody>
      </p:sp>
      <p:pic>
        <p:nvPicPr>
          <p:cNvPr id="3" name="Picture 2" descr="A diagram of a roadmap&#10;&#10;Description automatically generated">
            <a:extLst>
              <a:ext uri="{FF2B5EF4-FFF2-40B4-BE49-F238E27FC236}">
                <a16:creationId xmlns:a16="http://schemas.microsoft.com/office/drawing/2014/main" id="{05EF87D1-60F5-2B93-E7D0-F634EEA86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765" y="0"/>
            <a:ext cx="9146469" cy="6858000"/>
          </a:xfrm>
          <a:prstGeom prst="rect">
            <a:avLst/>
          </a:prstGeom>
        </p:spPr>
      </p:pic>
    </p:spTree>
    <p:extLst>
      <p:ext uri="{BB962C8B-B14F-4D97-AF65-F5344CB8AC3E}">
        <p14:creationId xmlns:p14="http://schemas.microsoft.com/office/powerpoint/2010/main" val="312910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7856-EF8D-1F6A-C161-47E155402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F5FB1-7BEE-ED77-DA4C-DA5FBF68FF6E}"/>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Petitioning the FPA</a:t>
            </a:r>
          </a:p>
        </p:txBody>
      </p:sp>
      <p:sp>
        <p:nvSpPr>
          <p:cNvPr id="3" name="Content Placeholder 2">
            <a:extLst>
              <a:ext uri="{FF2B5EF4-FFF2-40B4-BE49-F238E27FC236}">
                <a16:creationId xmlns:a16="http://schemas.microsoft.com/office/drawing/2014/main" id="{0EF68997-D6C3-49C8-9ADB-AF7A176A610E}"/>
              </a:ext>
            </a:extLst>
          </p:cNvPr>
          <p:cNvSpPr>
            <a:spLocks noGrp="1"/>
          </p:cNvSpPr>
          <p:nvPr>
            <p:ph sz="half" idx="1"/>
          </p:nvPr>
        </p:nvSpPr>
        <p:spPr/>
        <p:txBody>
          <a:bodyPr>
            <a:normAutofit fontScale="77500" lnSpcReduction="20000"/>
          </a:bodyPr>
          <a:lstStyle/>
          <a:p>
            <a:pPr>
              <a:lnSpc>
                <a:spcPct val="120000"/>
              </a:lnSpc>
            </a:pPr>
            <a:r>
              <a:rPr lang="en-US" altLang="en-US" dirty="0">
                <a:latin typeface="Arial" panose="020B0604020202020204" pitchFamily="34" charset="0"/>
                <a:cs typeface="Arial" panose="020B0604020202020204" pitchFamily="34" charset="0"/>
              </a:rPr>
              <a:t>Timing: Within 90 days of when FPA is mailed, partnership may file a petition in: </a:t>
            </a:r>
          </a:p>
          <a:p>
            <a:pPr lvl="1">
              <a:lnSpc>
                <a:spcPct val="120000"/>
              </a:lnSpc>
            </a:pPr>
            <a:r>
              <a:rPr lang="en-US" altLang="en-US" dirty="0">
                <a:latin typeface="Arial" panose="020B0604020202020204" pitchFamily="34" charset="0"/>
                <a:cs typeface="Arial" panose="020B0604020202020204" pitchFamily="34" charset="0"/>
              </a:rPr>
              <a:t>Tax Court</a:t>
            </a:r>
          </a:p>
          <a:p>
            <a:pPr lvl="1">
              <a:lnSpc>
                <a:spcPct val="120000"/>
              </a:lnSpc>
            </a:pPr>
            <a:r>
              <a:rPr lang="en-US" altLang="en-US" dirty="0">
                <a:latin typeface="Arial" panose="020B0604020202020204" pitchFamily="34" charset="0"/>
                <a:cs typeface="Arial" panose="020B0604020202020204" pitchFamily="34" charset="0"/>
              </a:rPr>
              <a:t>District Court</a:t>
            </a:r>
          </a:p>
          <a:p>
            <a:pPr lvl="1">
              <a:lnSpc>
                <a:spcPct val="120000"/>
              </a:lnSpc>
            </a:pPr>
            <a:r>
              <a:rPr lang="en-US" altLang="en-US" dirty="0">
                <a:latin typeface="Arial" panose="020B0604020202020204" pitchFamily="34" charset="0"/>
                <a:cs typeface="Arial" panose="020B0604020202020204" pitchFamily="34" charset="0"/>
              </a:rPr>
              <a:t>Court of Federal Claims</a:t>
            </a:r>
          </a:p>
          <a:p>
            <a:pPr>
              <a:lnSpc>
                <a:spcPct val="120000"/>
              </a:lnSpc>
            </a:pPr>
            <a:r>
              <a:rPr lang="en-US" altLang="en-US" dirty="0">
                <a:latin typeface="Arial" panose="020B0604020202020204" pitchFamily="34" charset="0"/>
                <a:cs typeface="Arial" panose="020B0604020202020204" pitchFamily="34" charset="0"/>
              </a:rPr>
              <a:t>Partnership (through the PR) files the suit and is the petitioner</a:t>
            </a:r>
          </a:p>
          <a:p>
            <a:pPr lvl="1">
              <a:lnSpc>
                <a:spcPct val="120000"/>
              </a:lnSpc>
            </a:pPr>
            <a:r>
              <a:rPr lang="en-US" altLang="en-US" dirty="0">
                <a:latin typeface="Arial" panose="020B0604020202020204" pitchFamily="34" charset="0"/>
                <a:cs typeface="Arial" panose="020B0604020202020204" pitchFamily="34" charset="0"/>
              </a:rPr>
              <a:t>No ability for partners to file a petition if the partnership does not</a:t>
            </a:r>
          </a:p>
          <a:p>
            <a:pPr>
              <a:lnSpc>
                <a:spcPct val="120000"/>
              </a:lnSpc>
            </a:pPr>
            <a:r>
              <a:rPr lang="en-US" altLang="en-US" dirty="0">
                <a:latin typeface="Arial" panose="020B0604020202020204" pitchFamily="34" charset="0"/>
                <a:cs typeface="Arial" panose="020B0604020202020204" pitchFamily="34" charset="0"/>
              </a:rPr>
              <a:t>Jurisdictional deposit: If suit is filed in district court or Court of Federal Claims, the partnership must make a jurisdictional deposit equal to the IU and penalties from the FPA</a:t>
            </a:r>
          </a:p>
          <a:p>
            <a:pPr lvl="1">
              <a:lnSpc>
                <a:spcPct val="120000"/>
              </a:lnSpc>
            </a:pPr>
            <a:r>
              <a:rPr lang="en-US" altLang="en-US" dirty="0">
                <a:latin typeface="Arial" panose="020B0604020202020204" pitchFamily="34" charset="0"/>
                <a:cs typeface="Arial" panose="020B0604020202020204" pitchFamily="34" charset="0"/>
              </a:rPr>
              <a:t>Deposit must be made on or before the date the complaint is filed </a:t>
            </a:r>
          </a:p>
          <a:p>
            <a:pPr lvl="1">
              <a:lnSpc>
                <a:spcPct val="120000"/>
              </a:lnSpc>
            </a:pPr>
            <a:r>
              <a:rPr lang="en-US" altLang="en-US" dirty="0">
                <a:latin typeface="Arial" panose="020B0604020202020204" pitchFamily="34" charset="0"/>
                <a:cs typeface="Arial" panose="020B0604020202020204" pitchFamily="34" charset="0"/>
              </a:rPr>
              <a:t>Practice Tip: Consider modifications even if plan to litigate to reduce jurisdictional deposit</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EBC216F-3AF8-0910-0D2D-62BB5D24EE49}"/>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BC0989A8-0108-BBC2-9809-1BCFACB2FF10}"/>
              </a:ext>
            </a:extLst>
          </p:cNvPr>
          <p:cNvPicPr>
            <a:picLocks noChangeAspect="1"/>
          </p:cNvPicPr>
          <p:nvPr/>
        </p:nvPicPr>
        <p:blipFill>
          <a:blip r:embed="rId2"/>
          <a:stretch>
            <a:fillRect/>
          </a:stretch>
        </p:blipFill>
        <p:spPr>
          <a:xfrm>
            <a:off x="8669513" y="83112"/>
            <a:ext cx="1672090" cy="1672090"/>
          </a:xfrm>
          <a:prstGeom prst="rect">
            <a:avLst/>
          </a:prstGeom>
        </p:spPr>
      </p:pic>
    </p:spTree>
    <p:extLst>
      <p:ext uri="{BB962C8B-B14F-4D97-AF65-F5344CB8AC3E}">
        <p14:creationId xmlns:p14="http://schemas.microsoft.com/office/powerpoint/2010/main" val="746208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9823-1C1A-4E09-A6F4-9C4491E93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E5907-0D51-74FB-2A65-EAB95D31875A}"/>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Scope of Judicial Review</a:t>
            </a:r>
          </a:p>
        </p:txBody>
      </p:sp>
      <p:sp>
        <p:nvSpPr>
          <p:cNvPr id="3" name="Content Placeholder 2">
            <a:extLst>
              <a:ext uri="{FF2B5EF4-FFF2-40B4-BE49-F238E27FC236}">
                <a16:creationId xmlns:a16="http://schemas.microsoft.com/office/drawing/2014/main" id="{F4E7CF66-808F-256A-E4AC-CC03DBFD6204}"/>
              </a:ext>
            </a:extLst>
          </p:cNvPr>
          <p:cNvSpPr>
            <a:spLocks noGrp="1"/>
          </p:cNvSpPr>
          <p:nvPr>
            <p:ph sz="half" idx="1"/>
          </p:nvPr>
        </p:nvSpPr>
        <p:spPr>
          <a:xfrm>
            <a:off x="1177413" y="1825624"/>
            <a:ext cx="10515599" cy="4644749"/>
          </a:xfrm>
        </p:spPr>
        <p:txBody>
          <a:bodyPr>
            <a:normAutofit fontScale="70000" lnSpcReduction="20000"/>
          </a:bodyPr>
          <a:lstStyle/>
          <a:p>
            <a:pPr>
              <a:lnSpc>
                <a:spcPct val="120000"/>
              </a:lnSpc>
            </a:pPr>
            <a:r>
              <a:rPr lang="en-US" altLang="en-US" dirty="0">
                <a:latin typeface="Arial" panose="020B0604020202020204" pitchFamily="34" charset="0"/>
                <a:cs typeface="Arial" panose="020B0604020202020204" pitchFamily="34" charset="0"/>
              </a:rPr>
              <a:t>Court has jurisdiction over:</a:t>
            </a:r>
          </a:p>
          <a:p>
            <a:pPr lvl="1">
              <a:lnSpc>
                <a:spcPct val="120000"/>
              </a:lnSpc>
            </a:pPr>
            <a:r>
              <a:rPr lang="en-US" altLang="en-US" dirty="0">
                <a:latin typeface="Arial" panose="020B0604020202020204" pitchFamily="34" charset="0"/>
                <a:cs typeface="Arial" panose="020B0604020202020204" pitchFamily="34" charset="0"/>
              </a:rPr>
              <a:t>Partnership-related items (not just those in the FPA)</a:t>
            </a:r>
          </a:p>
          <a:p>
            <a:pPr lvl="2">
              <a:lnSpc>
                <a:spcPct val="120000"/>
              </a:lnSpc>
            </a:pPr>
            <a:r>
              <a:rPr lang="en-US" altLang="en-US" dirty="0">
                <a:latin typeface="Arial" panose="020B0604020202020204" pitchFamily="34" charset="0"/>
                <a:cs typeface="Arial" panose="020B0604020202020204" pitchFamily="34" charset="0"/>
              </a:rPr>
              <a:t>IU is a partnership-related item </a:t>
            </a:r>
          </a:p>
          <a:p>
            <a:pPr lvl="1">
              <a:lnSpc>
                <a:spcPct val="120000"/>
              </a:lnSpc>
            </a:pPr>
            <a:r>
              <a:rPr lang="en-US" altLang="en-US" dirty="0">
                <a:latin typeface="Arial" panose="020B0604020202020204" pitchFamily="34" charset="0"/>
                <a:cs typeface="Arial" panose="020B0604020202020204" pitchFamily="34" charset="0"/>
              </a:rPr>
              <a:t>Allocation of partnership-related items</a:t>
            </a:r>
          </a:p>
          <a:p>
            <a:pPr lvl="1">
              <a:lnSpc>
                <a:spcPct val="120000"/>
              </a:lnSpc>
            </a:pPr>
            <a:r>
              <a:rPr lang="en-US" altLang="en-US" dirty="0">
                <a:latin typeface="Arial" panose="020B0604020202020204" pitchFamily="34" charset="0"/>
                <a:cs typeface="Arial" panose="020B0604020202020204" pitchFamily="34" charset="0"/>
              </a:rPr>
              <a:t>Penalties</a:t>
            </a:r>
          </a:p>
          <a:p>
            <a:pPr>
              <a:lnSpc>
                <a:spcPct val="120000"/>
              </a:lnSpc>
            </a:pPr>
            <a:r>
              <a:rPr lang="en-US" altLang="en-US" dirty="0">
                <a:latin typeface="Arial" panose="020B0604020202020204" pitchFamily="34" charset="0"/>
                <a:cs typeface="Arial" panose="020B0604020202020204" pitchFamily="34" charset="0"/>
              </a:rPr>
              <a:t>What about judicial review of a denied modification? </a:t>
            </a:r>
          </a:p>
          <a:p>
            <a:pPr lvl="1">
              <a:lnSpc>
                <a:spcPct val="120000"/>
              </a:lnSpc>
            </a:pPr>
            <a:r>
              <a:rPr lang="en-US" altLang="en-US" dirty="0">
                <a:latin typeface="Arial" panose="020B0604020202020204" pitchFamily="34" charset="0"/>
                <a:cs typeface="Arial" panose="020B0604020202020204" pitchFamily="34" charset="0"/>
              </a:rPr>
              <a:t>Unclear whether the standard of review is: </a:t>
            </a:r>
          </a:p>
          <a:p>
            <a:pPr lvl="2">
              <a:lnSpc>
                <a:spcPct val="120000"/>
              </a:lnSpc>
            </a:pPr>
            <a:r>
              <a:rPr lang="en-US" altLang="en-US" dirty="0">
                <a:latin typeface="Arial" panose="020B0604020202020204" pitchFamily="34" charset="0"/>
                <a:cs typeface="Arial" panose="020B0604020202020204" pitchFamily="34" charset="0"/>
              </a:rPr>
              <a:t>De novo</a:t>
            </a:r>
          </a:p>
          <a:p>
            <a:pPr lvl="2">
              <a:lnSpc>
                <a:spcPct val="120000"/>
              </a:lnSpc>
            </a:pPr>
            <a:r>
              <a:rPr lang="en-US" altLang="en-US" dirty="0">
                <a:latin typeface="Arial" panose="020B0604020202020204" pitchFamily="34" charset="0"/>
                <a:cs typeface="Arial" panose="020B0604020202020204" pitchFamily="34" charset="0"/>
              </a:rPr>
              <a:t>Abuse of discretion</a:t>
            </a:r>
          </a:p>
          <a:p>
            <a:pPr lvl="1">
              <a:lnSpc>
                <a:spcPct val="120000"/>
              </a:lnSpc>
            </a:pPr>
            <a:r>
              <a:rPr lang="en-US" altLang="en-US" dirty="0">
                <a:latin typeface="Arial" panose="020B0604020202020204" pitchFamily="34" charset="0"/>
                <a:cs typeface="Arial" panose="020B0604020202020204" pitchFamily="34" charset="0"/>
              </a:rPr>
              <a:t>Section 6225(c)(8) “any modification…shall be made only upon approval of such modification by the Secretary” </a:t>
            </a:r>
          </a:p>
          <a:p>
            <a:pPr lvl="1">
              <a:lnSpc>
                <a:spcPct val="120000"/>
              </a:lnSpc>
            </a:pPr>
            <a:r>
              <a:rPr lang="en-US" altLang="en-US" dirty="0">
                <a:latin typeface="Arial" panose="020B0604020202020204" pitchFamily="34" charset="0"/>
                <a:cs typeface="Arial" panose="020B0604020202020204" pitchFamily="34" charset="0"/>
              </a:rPr>
              <a:t>If de novo, can partnership offer additional evidence to support modification, including partner-level information? Or limited to administrative record? </a:t>
            </a:r>
          </a:p>
          <a:p>
            <a:pPr lvl="1">
              <a:lnSpc>
                <a:spcPct val="120000"/>
              </a:lnSpc>
            </a:pPr>
            <a:r>
              <a:rPr lang="en-US" altLang="en-US" dirty="0">
                <a:latin typeface="Arial" panose="020B0604020202020204" pitchFamily="34" charset="0"/>
                <a:cs typeface="Arial" panose="020B0604020202020204" pitchFamily="34" charset="0"/>
              </a:rPr>
              <a:t>How should a court handle “other” modifications? </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270EFF3-1E3B-EF53-D826-1F90532648E0}"/>
              </a:ext>
            </a:extLst>
          </p:cNvPr>
          <p:cNvSpPr>
            <a:spLocks noGrp="1"/>
          </p:cNvSpPr>
          <p:nvPr>
            <p:ph type="body" sz="quarter" idx="10"/>
          </p:nvPr>
        </p:nvSpPr>
        <p:spPr/>
        <p:txBody>
          <a:bodyPr/>
          <a:lstStyle/>
          <a:p>
            <a:endParaRPr lang="en-US"/>
          </a:p>
        </p:txBody>
      </p:sp>
      <p:pic>
        <p:nvPicPr>
          <p:cNvPr id="6" name="Graphic 5">
            <a:extLst>
              <a:ext uri="{FF2B5EF4-FFF2-40B4-BE49-F238E27FC236}">
                <a16:creationId xmlns:a16="http://schemas.microsoft.com/office/drawing/2014/main" id="{23767F8B-5DC8-6C22-FF6E-3970002631DC}"/>
              </a:ext>
            </a:extLst>
          </p:cNvPr>
          <p:cNvPicPr>
            <a:picLocks noChangeAspect="1"/>
          </p:cNvPicPr>
          <p:nvPr/>
        </p:nvPicPr>
        <p:blipFill>
          <a:blip>
            <a:extLst>
              <a:ext uri="{96DAC541-7B7A-43D3-8B79-37D633B846F1}">
                <asvg:svgBlip xmlns:asvg="http://schemas.microsoft.com/office/drawing/2016/SVG/main" r:embed="rId2"/>
              </a:ext>
              <a:ext uri="{837473B0-CC2E-450A-ABE3-18F120FF3D39}">
                <a1611:picAttrSrcUrl xmlns:a1611="http://schemas.microsoft.com/office/drawing/2016/11/main" r:id="rId3"/>
              </a:ext>
            </a:extLst>
          </a:blip>
          <a:stretch>
            <a:fillRect/>
          </a:stretch>
        </p:blipFill>
        <p:spPr>
          <a:xfrm>
            <a:off x="7879502" y="756720"/>
            <a:ext cx="3198998" cy="3432238"/>
          </a:xfrm>
          <a:prstGeom prst="rect">
            <a:avLst/>
          </a:prstGeom>
        </p:spPr>
      </p:pic>
    </p:spTree>
    <p:extLst>
      <p:ext uri="{BB962C8B-B14F-4D97-AF65-F5344CB8AC3E}">
        <p14:creationId xmlns:p14="http://schemas.microsoft.com/office/powerpoint/2010/main" val="133341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94680-CFF3-7C0E-586B-17B6CBEE4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2122E-8DDE-353F-AC8A-D7E475041213}"/>
              </a:ext>
            </a:extLst>
          </p:cNvPr>
          <p:cNvSpPr>
            <a:spLocks noGrp="1"/>
          </p:cNvSpPr>
          <p:nvPr>
            <p:ph type="title"/>
          </p:nvPr>
        </p:nvSpPr>
        <p:spPr>
          <a:xfrm>
            <a:off x="1177413" y="572514"/>
            <a:ext cx="10515600" cy="1325563"/>
          </a:xfrm>
        </p:spPr>
        <p:txBody>
          <a:bodyPr>
            <a:normAutofit/>
          </a:bodyPr>
          <a:lstStyle/>
          <a:p>
            <a:r>
              <a:rPr lang="en-US" sz="4000" dirty="0">
                <a:cs typeface="Arial" panose="020B0604020202020204" pitchFamily="34" charset="0"/>
              </a:rPr>
              <a:t>BBA Cases</a:t>
            </a:r>
          </a:p>
        </p:txBody>
      </p:sp>
      <p:sp>
        <p:nvSpPr>
          <p:cNvPr id="3" name="Content Placeholder 2">
            <a:extLst>
              <a:ext uri="{FF2B5EF4-FFF2-40B4-BE49-F238E27FC236}">
                <a16:creationId xmlns:a16="http://schemas.microsoft.com/office/drawing/2014/main" id="{46E43E70-0DAA-33FD-012A-5564D0DE30C4}"/>
              </a:ext>
            </a:extLst>
          </p:cNvPr>
          <p:cNvSpPr>
            <a:spLocks noGrp="1"/>
          </p:cNvSpPr>
          <p:nvPr>
            <p:ph sz="half" idx="1"/>
          </p:nvPr>
        </p:nvSpPr>
        <p:spPr>
          <a:xfrm>
            <a:off x="1177413" y="1696826"/>
            <a:ext cx="10813482" cy="5071620"/>
          </a:xfrm>
        </p:spPr>
        <p:txBody>
          <a:bodyPr>
            <a:normAutofit fontScale="62500" lnSpcReduction="20000"/>
          </a:bodyPr>
          <a:lstStyle/>
          <a:p>
            <a:pPr>
              <a:lnSpc>
                <a:spcPct val="120000"/>
              </a:lnSpc>
            </a:pPr>
            <a:r>
              <a:rPr lang="en-US" altLang="en-US" dirty="0">
                <a:latin typeface="Arial" panose="020B0604020202020204" pitchFamily="34" charset="0"/>
                <a:cs typeface="Arial" panose="020B0604020202020204" pitchFamily="34" charset="0"/>
              </a:rPr>
              <a:t>S.N. Worthington, 62 T.C. No. 10 (2024)</a:t>
            </a:r>
          </a:p>
          <a:p>
            <a:pPr lvl="1">
              <a:lnSpc>
                <a:spcPct val="120000"/>
              </a:lnSpc>
            </a:pPr>
            <a:r>
              <a:rPr lang="en-US" altLang="en-US" dirty="0">
                <a:latin typeface="Arial" panose="020B0604020202020204" pitchFamily="34" charset="0"/>
                <a:cs typeface="Arial" panose="020B0604020202020204" pitchFamily="34" charset="0"/>
              </a:rPr>
              <a:t>Election into BBA</a:t>
            </a:r>
          </a:p>
          <a:p>
            <a:pPr>
              <a:lnSpc>
                <a:spcPct val="120000"/>
              </a:lnSpc>
            </a:pPr>
            <a:r>
              <a:rPr lang="en-US" dirty="0">
                <a:latin typeface="Arial" panose="020B0604020202020204" pitchFamily="34" charset="0"/>
                <a:cs typeface="Arial" panose="020B0604020202020204" pitchFamily="34" charset="0"/>
              </a:rPr>
              <a:t>JM Assets, 165 T.C. No. 1 (2025)</a:t>
            </a:r>
          </a:p>
          <a:p>
            <a:pPr lvl="1">
              <a:lnSpc>
                <a:spcPct val="120000"/>
              </a:lnSpc>
            </a:pPr>
            <a:r>
              <a:rPr lang="en-US" dirty="0">
                <a:latin typeface="Arial" panose="020B0604020202020204" pitchFamily="34" charset="0"/>
                <a:cs typeface="Arial" panose="020B0604020202020204" pitchFamily="34" charset="0"/>
              </a:rPr>
              <a:t>When is the date on which everything required to be submitted for a modification request is “so submitted” for purposes of section 6235</a:t>
            </a:r>
          </a:p>
          <a:p>
            <a:pPr>
              <a:lnSpc>
                <a:spcPct val="120000"/>
              </a:lnSpc>
            </a:pPr>
            <a:r>
              <a:rPr lang="en-US" dirty="0">
                <a:latin typeface="Arial" panose="020B0604020202020204" pitchFamily="34" charset="0"/>
                <a:cs typeface="Arial" panose="020B0604020202020204" pitchFamily="34" charset="0"/>
              </a:rPr>
              <a:t>Jones Bluff, 166 T.C. No. 6 (2026)</a:t>
            </a:r>
          </a:p>
          <a:p>
            <a:pPr lvl="1">
              <a:lnSpc>
                <a:spcPct val="120000"/>
              </a:lnSpc>
            </a:pPr>
            <a:r>
              <a:rPr lang="en-US" dirty="0">
                <a:latin typeface="Arial" panose="020B0604020202020204" pitchFamily="34" charset="0"/>
                <a:cs typeface="Arial" panose="020B0604020202020204" pitchFamily="34" charset="0"/>
              </a:rPr>
              <a:t>Partnership does not have standing to raise potential partner due process arguments and does not invalidate the FPA</a:t>
            </a:r>
          </a:p>
          <a:p>
            <a:pPr>
              <a:lnSpc>
                <a:spcPct val="120000"/>
              </a:lnSpc>
            </a:pPr>
            <a:r>
              <a:rPr lang="en-US" dirty="0">
                <a:latin typeface="Arial" panose="020B0604020202020204" pitchFamily="34" charset="0"/>
                <a:cs typeface="Arial" panose="020B0604020202020204" pitchFamily="34" charset="0"/>
              </a:rPr>
              <a:t>Mammoth Cave, 166 T.C. No. 4 (2026)</a:t>
            </a:r>
          </a:p>
          <a:p>
            <a:pPr lvl="1">
              <a:lnSpc>
                <a:spcPct val="120000"/>
              </a:lnSpc>
            </a:pPr>
            <a:r>
              <a:rPr lang="en-US" dirty="0">
                <a:latin typeface="Arial" panose="020B0604020202020204" pitchFamily="34" charset="0"/>
                <a:cs typeface="Arial" panose="020B0604020202020204" pitchFamily="34" charset="0"/>
              </a:rPr>
              <a:t>Actual receipt in time to take action cures mailing defects</a:t>
            </a:r>
          </a:p>
          <a:p>
            <a:pPr>
              <a:lnSpc>
                <a:spcPct val="120000"/>
              </a:lnSpc>
            </a:pPr>
            <a:r>
              <a:rPr lang="en-US" dirty="0">
                <a:latin typeface="Arial" panose="020B0604020202020204" pitchFamily="34" charset="0"/>
                <a:cs typeface="Arial" panose="020B0604020202020204" pitchFamily="34" charset="0"/>
              </a:rPr>
              <a:t>Infinity Cycle, Order, Docket No. 9369-24 (Mar. 12, 2026)</a:t>
            </a:r>
          </a:p>
          <a:p>
            <a:pPr lvl="1">
              <a:lnSpc>
                <a:spcPct val="120000"/>
              </a:lnSpc>
            </a:pPr>
            <a:r>
              <a:rPr lang="en-US" dirty="0">
                <a:latin typeface="Arial" panose="020B0604020202020204" pitchFamily="34" charset="0"/>
                <a:cs typeface="Arial" panose="020B0604020202020204" pitchFamily="34" charset="0"/>
              </a:rPr>
              <a:t>Ratification </a:t>
            </a:r>
          </a:p>
          <a:p>
            <a:pPr>
              <a:lnSpc>
                <a:spcPct val="120000"/>
              </a:lnSpc>
            </a:pPr>
            <a:r>
              <a:rPr lang="en-US" dirty="0">
                <a:latin typeface="Arial" panose="020B0604020202020204" pitchFamily="34" charset="0"/>
                <a:cs typeface="Arial" panose="020B0604020202020204" pitchFamily="34" charset="0"/>
              </a:rPr>
              <a:t>Arden Row Assets, T.C. Memo. 2025-71</a:t>
            </a:r>
          </a:p>
          <a:p>
            <a:pPr lvl="1">
              <a:lnSpc>
                <a:spcPct val="120000"/>
              </a:lnSpc>
            </a:pPr>
            <a:r>
              <a:rPr lang="en-US" dirty="0">
                <a:latin typeface="Arial" panose="020B0604020202020204" pitchFamily="34" charset="0"/>
                <a:cs typeface="Arial" panose="020B0604020202020204" pitchFamily="34" charset="0"/>
              </a:rPr>
              <a:t>Only the PR can settle for the BBA partnership; partners do not have the right to settle their own tax liability related to PRIs</a:t>
            </a:r>
          </a:p>
        </p:txBody>
      </p:sp>
      <p:sp>
        <p:nvSpPr>
          <p:cNvPr id="4" name="Text Placeholder 3">
            <a:extLst>
              <a:ext uri="{FF2B5EF4-FFF2-40B4-BE49-F238E27FC236}">
                <a16:creationId xmlns:a16="http://schemas.microsoft.com/office/drawing/2014/main" id="{B7111258-6B40-1B67-469E-359BC22D217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39948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87D064-7951-30F2-C64E-39CB5127EBFD}"/>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B81C56D1-E1EE-8482-441D-5EF9BE65B1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7827" y="1197551"/>
            <a:ext cx="5843156" cy="4382367"/>
          </a:xfrm>
          <a:prstGeom prst="rect">
            <a:avLst/>
          </a:prstGeom>
        </p:spPr>
      </p:pic>
    </p:spTree>
    <p:extLst>
      <p:ext uri="{BB962C8B-B14F-4D97-AF65-F5344CB8AC3E}">
        <p14:creationId xmlns:p14="http://schemas.microsoft.com/office/powerpoint/2010/main" val="1162768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Low angle view of a building&#10;&#10;Description automatically generated">
            <a:extLst>
              <a:ext uri="{FF2B5EF4-FFF2-40B4-BE49-F238E27FC236}">
                <a16:creationId xmlns:a16="http://schemas.microsoft.com/office/drawing/2014/main" id="{0B746C2E-C196-7633-0A71-58D834A05F9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15" name="Rectangle 14"/>
          <p:cNvSpPr/>
          <p:nvPr/>
        </p:nvSpPr>
        <p:spPr>
          <a:xfrm>
            <a:off x="1190625" y="1711614"/>
            <a:ext cx="4762500" cy="4127211"/>
          </a:xfrm>
          <a:prstGeom prst="rect">
            <a:avLst/>
          </a:prstGeom>
          <a:solidFill>
            <a:srgbClr val="003A4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93844"/>
              </a:solidFill>
            </a:endParaRPr>
          </a:p>
        </p:txBody>
      </p:sp>
      <p:sp>
        <p:nvSpPr>
          <p:cNvPr id="12" name="Rectangle 11"/>
          <p:cNvSpPr/>
          <p:nvPr/>
        </p:nvSpPr>
        <p:spPr>
          <a:xfrm>
            <a:off x="1942047" y="3236610"/>
            <a:ext cx="5011014" cy="584775"/>
          </a:xfrm>
          <a:prstGeom prst="rect">
            <a:avLst/>
          </a:prstGeom>
        </p:spPr>
        <p:txBody>
          <a:bodyPr wrap="square">
            <a:spAutoFit/>
          </a:bodyPr>
          <a:lstStyle/>
          <a:p>
            <a:pPr lvl="0">
              <a:defRPr sz="1800" b="0" spc="0">
                <a:solidFill>
                  <a:srgbClr val="000000"/>
                </a:solidFill>
              </a:defRPr>
            </a:pPr>
            <a:r>
              <a:rPr lang="en-US" sz="3200" b="1" spc="30" dirty="0">
                <a:solidFill>
                  <a:schemeClr val="bg1"/>
                </a:solidFill>
                <a:latin typeface="Arial" panose="020B0604020202020204" pitchFamily="34" charset="0"/>
                <a:ea typeface="Lato Black" panose="020F0502020204030203" pitchFamily="34" charset="0"/>
                <a:cs typeface="Arial" panose="020B0604020202020204" pitchFamily="34" charset="0"/>
              </a:rPr>
              <a:t>Appendix</a:t>
            </a:r>
            <a:endParaRPr lang="id-ID" sz="3200" b="1" spc="30" dirty="0">
              <a:solidFill>
                <a:schemeClr val="bg1"/>
              </a:solidFill>
              <a:latin typeface="Arial" panose="020B0604020202020204" pitchFamily="34" charset="0"/>
              <a:ea typeface="Lato Black" panose="020F0502020204030203" pitchFamily="34" charset="0"/>
              <a:cs typeface="Arial" panose="020B0604020202020204" pitchFamily="34" charset="0"/>
            </a:endParaRPr>
          </a:p>
        </p:txBody>
      </p:sp>
    </p:spTree>
    <p:extLst>
      <p:ext uri="{BB962C8B-B14F-4D97-AF65-F5344CB8AC3E}">
        <p14:creationId xmlns:p14="http://schemas.microsoft.com/office/powerpoint/2010/main" val="894444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3241-B22D-B8F5-8A17-D69FEF926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921B5-FCB5-605E-3D23-AF6522045116}"/>
              </a:ext>
            </a:extLst>
          </p:cNvPr>
          <p:cNvSpPr>
            <a:spLocks noGrp="1"/>
          </p:cNvSpPr>
          <p:nvPr>
            <p:ph type="title"/>
          </p:nvPr>
        </p:nvSpPr>
        <p:spPr/>
        <p:txBody>
          <a:bodyPr>
            <a:normAutofit/>
          </a:bodyPr>
          <a:lstStyle/>
          <a:p>
            <a:r>
              <a:rPr lang="en-US" sz="4000" dirty="0">
                <a:cs typeface="Arial" panose="020B0604020202020204" pitchFamily="34" charset="0"/>
              </a:rPr>
              <a:t>Modifying the Base Amount</a:t>
            </a:r>
          </a:p>
        </p:txBody>
      </p:sp>
      <p:sp>
        <p:nvSpPr>
          <p:cNvPr id="3" name="Content Placeholder 2">
            <a:extLst>
              <a:ext uri="{FF2B5EF4-FFF2-40B4-BE49-F238E27FC236}">
                <a16:creationId xmlns:a16="http://schemas.microsoft.com/office/drawing/2014/main" id="{D433C273-D61B-FAB7-8258-D5088C68EC14}"/>
              </a:ext>
            </a:extLst>
          </p:cNvPr>
          <p:cNvSpPr>
            <a:spLocks noGrp="1"/>
          </p:cNvSpPr>
          <p:nvPr>
            <p:ph sz="half" idx="1"/>
          </p:nvPr>
        </p:nvSpPr>
        <p:spPr/>
        <p:txBody>
          <a:bodyPr>
            <a:normAutofit fontScale="70000" lnSpcReduction="20000"/>
          </a:bodyPr>
          <a:lstStyle/>
          <a:p>
            <a:pPr>
              <a:lnSpc>
                <a:spcPct val="120000"/>
              </a:lnSpc>
            </a:pPr>
            <a:r>
              <a:rPr lang="en-US" altLang="en-US" dirty="0">
                <a:latin typeface="Arial" panose="020B0604020202020204" pitchFamily="34" charset="0"/>
                <a:cs typeface="Arial" panose="020B0604020202020204" pitchFamily="34" charset="0"/>
              </a:rPr>
              <a:t>The amount of the adjustments used in calculating the imputed underpayment can be reduced by:</a:t>
            </a:r>
          </a:p>
          <a:p>
            <a:pPr lvl="1">
              <a:lnSpc>
                <a:spcPct val="120000"/>
              </a:lnSpc>
            </a:pPr>
            <a:r>
              <a:rPr lang="en-US" altLang="en-US" dirty="0">
                <a:latin typeface="Arial" panose="020B0604020202020204" pitchFamily="34" charset="0"/>
                <a:cs typeface="Arial" panose="020B0604020202020204" pitchFamily="34" charset="0"/>
              </a:rPr>
              <a:t>Partners from the reviewed year under audit amend their returns to take their share of the adjustments into account</a:t>
            </a:r>
          </a:p>
          <a:p>
            <a:pPr lvl="2">
              <a:lnSpc>
                <a:spcPct val="120000"/>
              </a:lnSpc>
            </a:pPr>
            <a:r>
              <a:rPr lang="en-US" altLang="en-US" dirty="0">
                <a:latin typeface="Arial" panose="020B0604020202020204" pitchFamily="34" charset="0"/>
                <a:cs typeface="Arial" panose="020B0604020202020204" pitchFamily="34" charset="0"/>
              </a:rPr>
              <a:t>Or the alternative to filing an amended return (“pull in”) – no refunds allowed under this method</a:t>
            </a:r>
          </a:p>
          <a:p>
            <a:pPr>
              <a:lnSpc>
                <a:spcPct val="120000"/>
              </a:lnSpc>
            </a:pPr>
            <a:r>
              <a:rPr lang="en-US" altLang="en-US" dirty="0">
                <a:latin typeface="Arial" panose="020B0604020202020204" pitchFamily="34" charset="0"/>
                <a:cs typeface="Arial" panose="020B0604020202020204" pitchFamily="34" charset="0"/>
              </a:rPr>
              <a:t>Amounts allocable to a tax-exempt entity</a:t>
            </a:r>
          </a:p>
          <a:p>
            <a:pPr>
              <a:lnSpc>
                <a:spcPct val="120000"/>
              </a:lnSpc>
            </a:pPr>
            <a:r>
              <a:rPr lang="en-US" altLang="en-US" dirty="0">
                <a:latin typeface="Arial" panose="020B0604020202020204" pitchFamily="34" charset="0"/>
                <a:cs typeface="Arial" panose="020B0604020202020204" pitchFamily="34" charset="0"/>
              </a:rPr>
              <a:t>Disregarding decreases to specified passive activity losses of publicly traded partnerships</a:t>
            </a:r>
          </a:p>
          <a:p>
            <a:pPr lvl="2">
              <a:lnSpc>
                <a:spcPct val="120000"/>
              </a:lnSpc>
            </a:pPr>
            <a:r>
              <a:rPr lang="en-US" altLang="en-US" dirty="0">
                <a:latin typeface="Arial" panose="020B0604020202020204" pitchFamily="34" charset="0"/>
                <a:cs typeface="Arial" panose="020B0604020202020204" pitchFamily="34" charset="0"/>
              </a:rPr>
              <a:t>I.R.C. § 469(k)</a:t>
            </a:r>
          </a:p>
          <a:p>
            <a:pPr lvl="1">
              <a:lnSpc>
                <a:spcPct val="120000"/>
              </a:lnSpc>
            </a:pPr>
            <a:r>
              <a:rPr lang="en-US" altLang="en-US" dirty="0">
                <a:latin typeface="Arial" panose="020B0604020202020204" pitchFamily="34" charset="0"/>
                <a:cs typeface="Arial" panose="020B0604020202020204" pitchFamily="34" charset="0"/>
              </a:rPr>
              <a:t>Closing agreements</a:t>
            </a:r>
          </a:p>
          <a:p>
            <a:pPr lvl="1">
              <a:lnSpc>
                <a:spcPct val="120000"/>
              </a:lnSpc>
            </a:pPr>
            <a:r>
              <a:rPr lang="en-US" altLang="en-US" dirty="0">
                <a:latin typeface="Arial" panose="020B0604020202020204" pitchFamily="34" charset="0"/>
                <a:cs typeface="Arial" panose="020B0604020202020204" pitchFamily="34" charset="0"/>
              </a:rPr>
              <a:t>Deficiency dividend procedures for RICs and REITs</a:t>
            </a:r>
          </a:p>
          <a:p>
            <a:pPr lvl="1">
              <a:lnSpc>
                <a:spcPct val="120000"/>
              </a:lnSpc>
            </a:pPr>
            <a:r>
              <a:rPr lang="en-US" altLang="en-US" dirty="0">
                <a:latin typeface="Arial" panose="020B0604020202020204" pitchFamily="34" charset="0"/>
                <a:cs typeface="Arial" panose="020B0604020202020204" pitchFamily="34" charset="0"/>
              </a:rPr>
              <a:t>Tax treaties</a:t>
            </a:r>
          </a:p>
          <a:p>
            <a:pPr lvl="1">
              <a:lnSpc>
                <a:spcPct val="120000"/>
              </a:lnSpc>
            </a:pPr>
            <a:r>
              <a:rPr lang="en-US" altLang="en-US" dirty="0">
                <a:latin typeface="Arial" panose="020B0604020202020204" pitchFamily="34" charset="0"/>
                <a:cs typeface="Arial" panose="020B0604020202020204" pitchFamily="34" charset="0"/>
              </a:rPr>
              <a:t>“Other” modification</a:t>
            </a:r>
          </a:p>
          <a:p>
            <a:pPr lvl="2">
              <a:lnSpc>
                <a:spcPct val="120000"/>
              </a:lnSpc>
            </a:pPr>
            <a:r>
              <a:rPr lang="en-US" altLang="en-US" dirty="0">
                <a:latin typeface="Arial" panose="020B0604020202020204" pitchFamily="34" charset="0"/>
                <a:cs typeface="Arial" panose="020B0604020202020204" pitchFamily="34" charset="0"/>
              </a:rPr>
              <a:t>Partnership can request a modification that is not listed if it is appropriate</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1E77A45-A27D-2251-AFC5-81EA70B915AE}"/>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F501FF8B-68BF-8915-1D5E-3DFFFFDC4000}"/>
              </a:ext>
            </a:extLst>
          </p:cNvPr>
          <p:cNvPicPr>
            <a:picLocks noChangeAspect="1"/>
          </p:cNvPicPr>
          <p:nvPr/>
        </p:nvPicPr>
        <p:blipFill>
          <a:blip r:embed="rId2"/>
          <a:stretch>
            <a:fillRect/>
          </a:stretch>
        </p:blipFill>
        <p:spPr>
          <a:xfrm>
            <a:off x="9539227" y="4635355"/>
            <a:ext cx="1475360" cy="1676545"/>
          </a:xfrm>
          <a:prstGeom prst="rect">
            <a:avLst/>
          </a:prstGeom>
        </p:spPr>
      </p:pic>
    </p:spTree>
    <p:extLst>
      <p:ext uri="{BB962C8B-B14F-4D97-AF65-F5344CB8AC3E}">
        <p14:creationId xmlns:p14="http://schemas.microsoft.com/office/powerpoint/2010/main" val="2012347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DDF63-F024-AABD-391A-89C4CB9B0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456F0-105E-8511-A3D4-EB9DF2149A9B}"/>
              </a:ext>
            </a:extLst>
          </p:cNvPr>
          <p:cNvSpPr>
            <a:spLocks noGrp="1"/>
          </p:cNvSpPr>
          <p:nvPr>
            <p:ph type="title"/>
          </p:nvPr>
        </p:nvSpPr>
        <p:spPr/>
        <p:txBody>
          <a:bodyPr>
            <a:normAutofit/>
          </a:bodyPr>
          <a:lstStyle/>
          <a:p>
            <a:r>
              <a:rPr lang="en-US" sz="4000" dirty="0">
                <a:cs typeface="Arial" panose="020B0604020202020204" pitchFamily="34" charset="0"/>
              </a:rPr>
              <a:t>Modifying the Base Amount - Example</a:t>
            </a:r>
          </a:p>
        </p:txBody>
      </p:sp>
      <p:sp>
        <p:nvSpPr>
          <p:cNvPr id="3" name="Content Placeholder 2">
            <a:extLst>
              <a:ext uri="{FF2B5EF4-FFF2-40B4-BE49-F238E27FC236}">
                <a16:creationId xmlns:a16="http://schemas.microsoft.com/office/drawing/2014/main" id="{DD6682C7-7948-5F26-B2DD-683619D760B1}"/>
              </a:ext>
            </a:extLst>
          </p:cNvPr>
          <p:cNvSpPr>
            <a:spLocks noGrp="1"/>
          </p:cNvSpPr>
          <p:nvPr>
            <p:ph sz="half" idx="1"/>
          </p:nvPr>
        </p:nvSpPr>
        <p:spPr>
          <a:xfrm>
            <a:off x="1177414" y="1825625"/>
            <a:ext cx="7214111" cy="4351338"/>
          </a:xfrm>
        </p:spPr>
        <p:txBody>
          <a:bodyPr>
            <a:normAutofit fontScale="85000" lnSpcReduction="20000"/>
          </a:bodyPr>
          <a:lstStyle/>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IRS makes a $100 adjustment to increase ordinary income</a:t>
            </a:r>
          </a:p>
          <a:p>
            <a:pPr lvl="1">
              <a:lnSpc>
                <a:spcPct val="120000"/>
              </a:lnSpc>
            </a:pPr>
            <a:r>
              <a:rPr lang="en-US" altLang="en-US" dirty="0">
                <a:latin typeface="Arial" panose="020B0604020202020204" pitchFamily="34" charset="0"/>
                <a:cs typeface="Arial" panose="020B0604020202020204" pitchFamily="34" charset="0"/>
              </a:rPr>
              <a:t>Partnership has 2 equal partners – A and B</a:t>
            </a:r>
          </a:p>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 As part of modification, A files an amended return and pays tax on their $50 share of the adjustments. B does nothing.</a:t>
            </a:r>
          </a:p>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 After modification:</a:t>
            </a:r>
          </a:p>
          <a:p>
            <a:pPr lvl="1">
              <a:lnSpc>
                <a:spcPct val="120000"/>
              </a:lnSpc>
            </a:pPr>
            <a:r>
              <a:rPr lang="en-US" altLang="en-US" dirty="0">
                <a:latin typeface="Arial" panose="020B0604020202020204" pitchFamily="34" charset="0"/>
                <a:cs typeface="Arial" panose="020B0604020202020204" pitchFamily="34" charset="0"/>
              </a:rPr>
              <a:t>Adjustment</a:t>
            </a:r>
          </a:p>
          <a:p>
            <a:pPr lvl="2">
              <a:lnSpc>
                <a:spcPct val="120000"/>
              </a:lnSpc>
            </a:pPr>
            <a:r>
              <a:rPr lang="en-US" altLang="en-US" dirty="0">
                <a:latin typeface="Arial" panose="020B0604020202020204" pitchFamily="34" charset="0"/>
                <a:cs typeface="Arial" panose="020B0604020202020204" pitchFamily="34" charset="0"/>
              </a:rPr>
              <a:t>$100 increase in ordinary income</a:t>
            </a:r>
          </a:p>
          <a:p>
            <a:pPr lvl="1">
              <a:lnSpc>
                <a:spcPct val="120000"/>
              </a:lnSpc>
            </a:pPr>
            <a:r>
              <a:rPr lang="en-US" altLang="en-US" dirty="0">
                <a:latin typeface="Arial" panose="020B0604020202020204" pitchFamily="34" charset="0"/>
                <a:cs typeface="Arial" panose="020B0604020202020204" pitchFamily="34" charset="0"/>
              </a:rPr>
              <a:t>IU</a:t>
            </a:r>
          </a:p>
          <a:p>
            <a:pPr lvl="2">
              <a:lnSpc>
                <a:spcPct val="120000"/>
              </a:lnSpc>
            </a:pPr>
            <a:r>
              <a:rPr lang="en-US" altLang="en-US" dirty="0">
                <a:latin typeface="Arial" panose="020B0604020202020204" pitchFamily="34" charset="0"/>
                <a:cs typeface="Arial" panose="020B0604020202020204" pitchFamily="34" charset="0"/>
              </a:rPr>
              <a:t>($100 - $50 (amount A took into account)) x 37% = $18.50</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1D2D1E9-1699-88D9-AD53-3936AE5BCE2A}"/>
              </a:ext>
            </a:extLst>
          </p:cNvPr>
          <p:cNvSpPr>
            <a:spLocks noGrp="1"/>
          </p:cNvSpPr>
          <p:nvPr>
            <p:ph type="body" sz="quarter" idx="10"/>
          </p:nvPr>
        </p:nvSpPr>
        <p:spPr/>
        <p:txBody>
          <a:bodyPr/>
          <a:lstStyle/>
          <a:p>
            <a:endParaRPr lang="en-US"/>
          </a:p>
        </p:txBody>
      </p:sp>
      <p:pic>
        <p:nvPicPr>
          <p:cNvPr id="8" name="Picture 7" descr="A picture containing text, blackboard&#10;&#10;Description automatically generated">
            <a:extLst>
              <a:ext uri="{FF2B5EF4-FFF2-40B4-BE49-F238E27FC236}">
                <a16:creationId xmlns:a16="http://schemas.microsoft.com/office/drawing/2014/main" id="{96CD4209-6F2F-D93B-041B-127C0BE3A3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4834" y="2838451"/>
            <a:ext cx="4045716" cy="2022858"/>
          </a:xfrm>
          <a:prstGeom prst="rect">
            <a:avLst/>
          </a:prstGeom>
        </p:spPr>
      </p:pic>
    </p:spTree>
    <p:extLst>
      <p:ext uri="{BB962C8B-B14F-4D97-AF65-F5344CB8AC3E}">
        <p14:creationId xmlns:p14="http://schemas.microsoft.com/office/powerpoint/2010/main" val="138674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9A3E-A3B0-E3E7-0987-863C751E4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7DD36-D619-D878-47ED-561604C558BB}"/>
              </a:ext>
            </a:extLst>
          </p:cNvPr>
          <p:cNvSpPr>
            <a:spLocks noGrp="1"/>
          </p:cNvSpPr>
          <p:nvPr>
            <p:ph type="title"/>
          </p:nvPr>
        </p:nvSpPr>
        <p:spPr/>
        <p:txBody>
          <a:bodyPr>
            <a:normAutofit/>
          </a:bodyPr>
          <a:lstStyle/>
          <a:p>
            <a:r>
              <a:rPr lang="en-US" sz="4000" dirty="0">
                <a:cs typeface="Arial" panose="020B0604020202020204" pitchFamily="34" charset="0"/>
              </a:rPr>
              <a:t>Modifying the Rate</a:t>
            </a:r>
          </a:p>
        </p:txBody>
      </p:sp>
      <p:sp>
        <p:nvSpPr>
          <p:cNvPr id="3" name="Content Placeholder 2">
            <a:extLst>
              <a:ext uri="{FF2B5EF4-FFF2-40B4-BE49-F238E27FC236}">
                <a16:creationId xmlns:a16="http://schemas.microsoft.com/office/drawing/2014/main" id="{D3729CE7-6FAF-A455-91F3-6ACA42DA3ED9}"/>
              </a:ext>
            </a:extLst>
          </p:cNvPr>
          <p:cNvSpPr>
            <a:spLocks noGrp="1"/>
          </p:cNvSpPr>
          <p:nvPr>
            <p:ph sz="half" idx="1"/>
          </p:nvPr>
        </p:nvSpPr>
        <p:spPr/>
        <p:txBody>
          <a:bodyPr>
            <a:normAutofit fontScale="85000" lnSpcReduction="20000"/>
          </a:bodyPr>
          <a:lstStyle/>
          <a:p>
            <a:pPr>
              <a:lnSpc>
                <a:spcPct val="120000"/>
              </a:lnSpc>
            </a:pPr>
            <a:r>
              <a:rPr lang="en-US" altLang="en-US" dirty="0">
                <a:latin typeface="Arial" panose="020B0604020202020204" pitchFamily="34" charset="0"/>
                <a:cs typeface="Arial" panose="020B0604020202020204" pitchFamily="34" charset="0"/>
              </a:rPr>
              <a:t>The rate applied in calculating the imputed underpayment may be adjusted for any portion that would be allocable to:</a:t>
            </a:r>
          </a:p>
          <a:p>
            <a:pPr lvl="1">
              <a:lnSpc>
                <a:spcPct val="120000"/>
              </a:lnSpc>
            </a:pPr>
            <a:r>
              <a:rPr lang="en-US" altLang="en-US" dirty="0">
                <a:latin typeface="Arial" panose="020B0604020202020204" pitchFamily="34" charset="0"/>
                <a:cs typeface="Arial" panose="020B0604020202020204" pitchFamily="34" charset="0"/>
              </a:rPr>
              <a:t>C-corporations – amounts allocable to C-corporation partners can be taxed at the maximum C-</a:t>
            </a:r>
            <a:r>
              <a:rPr lang="en-US" altLang="en-US" dirty="0" err="1">
                <a:latin typeface="Arial" panose="020B0604020202020204" pitchFamily="34" charset="0"/>
                <a:cs typeface="Arial" panose="020B0604020202020204" pitchFamily="34" charset="0"/>
              </a:rPr>
              <a:t>corp</a:t>
            </a:r>
            <a:r>
              <a:rPr lang="en-US" altLang="en-US" dirty="0">
                <a:latin typeface="Arial" panose="020B0604020202020204" pitchFamily="34" charset="0"/>
                <a:cs typeface="Arial" panose="020B0604020202020204" pitchFamily="34" charset="0"/>
              </a:rPr>
              <a:t> rate instead of the max individual rate</a:t>
            </a:r>
          </a:p>
          <a:p>
            <a:pPr lvl="1">
              <a:lnSpc>
                <a:spcPct val="120000"/>
              </a:lnSpc>
            </a:pPr>
            <a:r>
              <a:rPr lang="en-US" altLang="en-US" dirty="0">
                <a:latin typeface="Arial" panose="020B0604020202020204" pitchFamily="34" charset="0"/>
                <a:cs typeface="Arial" panose="020B0604020202020204" pitchFamily="34" charset="0"/>
              </a:rPr>
              <a:t>Individuals in cases of capital gain or dividend income</a:t>
            </a:r>
          </a:p>
          <a:p>
            <a:pPr lvl="2">
              <a:lnSpc>
                <a:spcPct val="120000"/>
              </a:lnSpc>
            </a:pPr>
            <a:r>
              <a:rPr lang="en-US" altLang="en-US" dirty="0">
                <a:latin typeface="Arial" panose="020B0604020202020204" pitchFamily="34" charset="0"/>
                <a:cs typeface="Arial" panose="020B0604020202020204" pitchFamily="34" charset="0"/>
              </a:rPr>
              <a:t>S-corporations treated as individuals for these purposes</a:t>
            </a:r>
          </a:p>
          <a:p>
            <a:pPr>
              <a:lnSpc>
                <a:spcPct val="120000"/>
              </a:lnSpc>
            </a:pPr>
            <a:r>
              <a:rPr lang="en-US" altLang="en-US" dirty="0">
                <a:latin typeface="Arial" panose="020B0604020202020204" pitchFamily="34" charset="0"/>
                <a:cs typeface="Arial" panose="020B0604020202020204" pitchFamily="34" charset="0"/>
              </a:rPr>
              <a:t>In no case is the rate lower than the maximum rate applicable to that type of taxpayer and that type of income</a:t>
            </a:r>
          </a:p>
          <a:p>
            <a:pPr lvl="1">
              <a:lnSpc>
                <a:spcPct val="120000"/>
              </a:lnSpc>
            </a:pPr>
            <a:r>
              <a:rPr lang="en-US" altLang="en-US" dirty="0">
                <a:latin typeface="Arial" panose="020B0604020202020204" pitchFamily="34" charset="0"/>
                <a:cs typeface="Arial" panose="020B0604020202020204" pitchFamily="34" charset="0"/>
              </a:rPr>
              <a:t>In order to take partner-specific rates and offsets into account, the partners must file amended returns (or pull-in)</a:t>
            </a:r>
          </a:p>
          <a:p>
            <a:pPr>
              <a:lnSpc>
                <a:spcPct val="120000"/>
              </a:lnSpc>
            </a:pPr>
            <a:r>
              <a:rPr lang="en-US" altLang="en-US" dirty="0">
                <a:latin typeface="Arial" panose="020B0604020202020204" pitchFamily="34" charset="0"/>
                <a:cs typeface="Arial" panose="020B0604020202020204" pitchFamily="34" charset="0"/>
              </a:rPr>
              <a:t>Rate modification applies after base modification</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3BB4FF5-9D6B-6B05-1521-246F367A244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40843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22CB3-7227-F335-7C57-B43E2194B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41C24-E066-0AEB-7504-E7B9037A4AEF}"/>
              </a:ext>
            </a:extLst>
          </p:cNvPr>
          <p:cNvSpPr>
            <a:spLocks noGrp="1"/>
          </p:cNvSpPr>
          <p:nvPr>
            <p:ph type="title"/>
          </p:nvPr>
        </p:nvSpPr>
        <p:spPr/>
        <p:txBody>
          <a:bodyPr>
            <a:normAutofit/>
          </a:bodyPr>
          <a:lstStyle/>
          <a:p>
            <a:r>
              <a:rPr lang="en-US" sz="4000" dirty="0">
                <a:cs typeface="Arial" panose="020B0604020202020204" pitchFamily="34" charset="0"/>
              </a:rPr>
              <a:t>Modifying the Rate - Example</a:t>
            </a:r>
          </a:p>
        </p:txBody>
      </p:sp>
      <p:sp>
        <p:nvSpPr>
          <p:cNvPr id="3" name="Content Placeholder 2">
            <a:extLst>
              <a:ext uri="{FF2B5EF4-FFF2-40B4-BE49-F238E27FC236}">
                <a16:creationId xmlns:a16="http://schemas.microsoft.com/office/drawing/2014/main" id="{57A21B25-1983-4C8D-AFA2-3346D507416B}"/>
              </a:ext>
            </a:extLst>
          </p:cNvPr>
          <p:cNvSpPr>
            <a:spLocks noGrp="1"/>
          </p:cNvSpPr>
          <p:nvPr>
            <p:ph sz="half" idx="1"/>
          </p:nvPr>
        </p:nvSpPr>
        <p:spPr>
          <a:xfrm>
            <a:off x="1177413" y="1690688"/>
            <a:ext cx="10515599" cy="4779686"/>
          </a:xfrm>
        </p:spPr>
        <p:txBody>
          <a:bodyPr>
            <a:normAutofit fontScale="92500" lnSpcReduction="20000"/>
          </a:bodyPr>
          <a:lstStyle/>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IRS makes a $100 adjustment to increase ordinary income</a:t>
            </a:r>
          </a:p>
          <a:p>
            <a:pPr lvl="1">
              <a:lnSpc>
                <a:spcPct val="120000"/>
              </a:lnSpc>
            </a:pPr>
            <a:r>
              <a:rPr lang="en-US" altLang="en-US" dirty="0">
                <a:latin typeface="Arial" panose="020B0604020202020204" pitchFamily="34" charset="0"/>
                <a:cs typeface="Arial" panose="020B0604020202020204" pitchFamily="34" charset="0"/>
              </a:rPr>
              <a:t>Partnership has 2 equal partners – A (individual) and B (C-</a:t>
            </a:r>
            <a:r>
              <a:rPr lang="en-US" altLang="en-US" dirty="0" err="1">
                <a:latin typeface="Arial" panose="020B0604020202020204" pitchFamily="34" charset="0"/>
                <a:cs typeface="Arial" panose="020B0604020202020204" pitchFamily="34" charset="0"/>
              </a:rPr>
              <a:t>corp</a:t>
            </a:r>
            <a:r>
              <a:rPr lang="en-US" altLang="en-US" dirty="0">
                <a:latin typeface="Arial" panose="020B0604020202020204" pitchFamily="34" charset="0"/>
                <a:cs typeface="Arial" panose="020B0604020202020204" pitchFamily="34" charset="0"/>
              </a:rPr>
              <a:t>)</a:t>
            </a:r>
          </a:p>
          <a:p>
            <a:pPr lvl="1">
              <a:lnSpc>
                <a:spcPct val="120000"/>
              </a:lnSpc>
            </a:pPr>
            <a:r>
              <a:rPr lang="en-US" altLang="en-US" dirty="0">
                <a:latin typeface="Arial" panose="020B0604020202020204" pitchFamily="34" charset="0"/>
                <a:cs typeface="Arial" panose="020B0604020202020204" pitchFamily="34" charset="0"/>
              </a:rPr>
              <a:t>On B’s reviewed year return, it had a net loss</a:t>
            </a:r>
          </a:p>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After rate modification:</a:t>
            </a:r>
          </a:p>
          <a:p>
            <a:pPr lvl="1">
              <a:lnSpc>
                <a:spcPct val="120000"/>
              </a:lnSpc>
            </a:pPr>
            <a:r>
              <a:rPr lang="en-US" altLang="en-US" dirty="0">
                <a:latin typeface="Arial" panose="020B0604020202020204" pitchFamily="34" charset="0"/>
                <a:cs typeface="Arial" panose="020B0604020202020204" pitchFamily="34" charset="0"/>
              </a:rPr>
              <a:t>Adjustment</a:t>
            </a:r>
          </a:p>
          <a:p>
            <a:pPr lvl="2">
              <a:lnSpc>
                <a:spcPct val="120000"/>
              </a:lnSpc>
            </a:pPr>
            <a:r>
              <a:rPr lang="en-US" altLang="en-US" dirty="0">
                <a:latin typeface="Arial" panose="020B0604020202020204" pitchFamily="34" charset="0"/>
                <a:cs typeface="Arial" panose="020B0604020202020204" pitchFamily="34" charset="0"/>
              </a:rPr>
              <a:t>$100 increase in ordinary income</a:t>
            </a:r>
          </a:p>
          <a:p>
            <a:pPr lvl="1">
              <a:lnSpc>
                <a:spcPct val="120000"/>
              </a:lnSpc>
            </a:pPr>
            <a:r>
              <a:rPr lang="en-US" altLang="en-US" dirty="0">
                <a:latin typeface="Arial" panose="020B0604020202020204" pitchFamily="34" charset="0"/>
                <a:cs typeface="Arial" panose="020B0604020202020204" pitchFamily="34" charset="0"/>
              </a:rPr>
              <a:t>IU</a:t>
            </a:r>
          </a:p>
          <a:p>
            <a:pPr lvl="2">
              <a:lnSpc>
                <a:spcPct val="120000"/>
              </a:lnSpc>
            </a:pPr>
            <a:r>
              <a:rPr lang="en-US" altLang="en-US" dirty="0">
                <a:latin typeface="Arial" panose="020B0604020202020204" pitchFamily="34" charset="0"/>
                <a:cs typeface="Arial" panose="020B0604020202020204" pitchFamily="34" charset="0"/>
              </a:rPr>
              <a:t>$50 (amount allocable to A) x 37% = $18.50</a:t>
            </a:r>
          </a:p>
          <a:p>
            <a:pPr lvl="2">
              <a:lnSpc>
                <a:spcPct val="120000"/>
              </a:lnSpc>
            </a:pPr>
            <a:r>
              <a:rPr lang="en-US" altLang="en-US" dirty="0">
                <a:latin typeface="Arial" panose="020B0604020202020204" pitchFamily="34" charset="0"/>
                <a:cs typeface="Arial" panose="020B0604020202020204" pitchFamily="34" charset="0"/>
              </a:rPr>
              <a:t>$50 (allocable to B (C-</a:t>
            </a:r>
            <a:r>
              <a:rPr lang="en-US" altLang="en-US" dirty="0" err="1">
                <a:latin typeface="Arial" panose="020B0604020202020204" pitchFamily="34" charset="0"/>
                <a:cs typeface="Arial" panose="020B0604020202020204" pitchFamily="34" charset="0"/>
              </a:rPr>
              <a:t>corp</a:t>
            </a:r>
            <a:r>
              <a:rPr lang="en-US" altLang="en-US" dirty="0">
                <a:latin typeface="Arial" panose="020B0604020202020204" pitchFamily="34" charset="0"/>
                <a:cs typeface="Arial" panose="020B0604020202020204" pitchFamily="34" charset="0"/>
              </a:rPr>
              <a:t>)) x 21% = $10.50</a:t>
            </a:r>
          </a:p>
          <a:p>
            <a:pPr lvl="3">
              <a:lnSpc>
                <a:spcPct val="120000"/>
              </a:lnSpc>
            </a:pPr>
            <a:r>
              <a:rPr lang="en-US" altLang="en-US" dirty="0">
                <a:latin typeface="Arial" panose="020B0604020202020204" pitchFamily="34" charset="0"/>
                <a:cs typeface="Arial" panose="020B0604020202020204" pitchFamily="34" charset="0"/>
              </a:rPr>
              <a:t>Doesn’t matter that B had a net loss on its return. To take that into consideration B would need to file an amended return (or do pull in) and reduce any carryovers</a:t>
            </a:r>
          </a:p>
          <a:p>
            <a:pPr lvl="2">
              <a:lnSpc>
                <a:spcPct val="120000"/>
              </a:lnSpc>
            </a:pPr>
            <a:r>
              <a:rPr lang="en-US" altLang="en-US" dirty="0">
                <a:latin typeface="Arial" panose="020B0604020202020204" pitchFamily="34" charset="0"/>
                <a:cs typeface="Arial" panose="020B0604020202020204" pitchFamily="34" charset="0"/>
              </a:rPr>
              <a:t>Total IU = ($18.50 + $10.50) = $29</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CA69A47-0A08-2DAB-F425-E1E0186042C8}"/>
              </a:ext>
            </a:extLst>
          </p:cNvPr>
          <p:cNvSpPr>
            <a:spLocks noGrp="1"/>
          </p:cNvSpPr>
          <p:nvPr>
            <p:ph type="body" sz="quarter" idx="10"/>
          </p:nvPr>
        </p:nvSpPr>
        <p:spPr/>
        <p:txBody>
          <a:bodyPr/>
          <a:lstStyle/>
          <a:p>
            <a:endParaRPr lang="en-US"/>
          </a:p>
        </p:txBody>
      </p:sp>
      <p:pic>
        <p:nvPicPr>
          <p:cNvPr id="5" name="Picture 4" descr="A picture containing logo&#10;&#10;Description automatically generated">
            <a:extLst>
              <a:ext uri="{FF2B5EF4-FFF2-40B4-BE49-F238E27FC236}">
                <a16:creationId xmlns:a16="http://schemas.microsoft.com/office/drawing/2014/main" id="{10AA6E6A-6E59-783D-7FE1-155BDA279128}"/>
              </a:ext>
            </a:extLst>
          </p:cNvPr>
          <p:cNvPicPr>
            <a:picLocks noChangeAspect="1"/>
          </p:cNvPicPr>
          <p:nvPr/>
        </p:nvPicPr>
        <p:blipFill>
          <a:blip r:embed="rId2"/>
          <a:stretch>
            <a:fillRect/>
          </a:stretch>
        </p:blipFill>
        <p:spPr>
          <a:xfrm>
            <a:off x="7982194" y="2715296"/>
            <a:ext cx="3290680" cy="2209800"/>
          </a:xfrm>
          <a:prstGeom prst="rect">
            <a:avLst/>
          </a:prstGeom>
        </p:spPr>
      </p:pic>
    </p:spTree>
    <p:extLst>
      <p:ext uri="{BB962C8B-B14F-4D97-AF65-F5344CB8AC3E}">
        <p14:creationId xmlns:p14="http://schemas.microsoft.com/office/powerpoint/2010/main" val="3509871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F79FE-8A41-740F-9F2C-1875540A2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5AAE3-0D14-733F-6FF8-CD9B2559A8F7}"/>
              </a:ext>
            </a:extLst>
          </p:cNvPr>
          <p:cNvSpPr>
            <a:spLocks noGrp="1"/>
          </p:cNvSpPr>
          <p:nvPr>
            <p:ph type="title"/>
          </p:nvPr>
        </p:nvSpPr>
        <p:spPr/>
        <p:txBody>
          <a:bodyPr>
            <a:normAutofit/>
          </a:bodyPr>
          <a:lstStyle/>
          <a:p>
            <a:r>
              <a:rPr lang="en-US" sz="4000" dirty="0" err="1">
                <a:cs typeface="Arial" panose="020B0604020202020204" pitchFamily="34" charset="0"/>
              </a:rPr>
              <a:t>Add’l</a:t>
            </a:r>
            <a:r>
              <a:rPr lang="en-US" sz="4000" dirty="0">
                <a:cs typeface="Arial" panose="020B0604020202020204" pitchFamily="34" charset="0"/>
              </a:rPr>
              <a:t> Reporting Year Tax - Example</a:t>
            </a:r>
          </a:p>
        </p:txBody>
      </p:sp>
      <p:sp>
        <p:nvSpPr>
          <p:cNvPr id="3" name="Content Placeholder 2">
            <a:extLst>
              <a:ext uri="{FF2B5EF4-FFF2-40B4-BE49-F238E27FC236}">
                <a16:creationId xmlns:a16="http://schemas.microsoft.com/office/drawing/2014/main" id="{DC991E43-9D36-5555-FFB7-C846E847BA91}"/>
              </a:ext>
            </a:extLst>
          </p:cNvPr>
          <p:cNvSpPr>
            <a:spLocks noGrp="1"/>
          </p:cNvSpPr>
          <p:nvPr>
            <p:ph sz="half" idx="1"/>
          </p:nvPr>
        </p:nvSpPr>
        <p:spPr>
          <a:xfrm>
            <a:off x="1177414" y="1690688"/>
            <a:ext cx="4761474" cy="4779686"/>
          </a:xfrm>
        </p:spPr>
        <p:txBody>
          <a:bodyPr>
            <a:normAutofit fontScale="70000" lnSpcReduction="20000"/>
          </a:bodyPr>
          <a:lstStyle/>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The IRS audits Partnership for Year 1 and increases ordinary income by $100.</a:t>
            </a:r>
          </a:p>
          <a:p>
            <a:pPr lvl="1">
              <a:lnSpc>
                <a:spcPct val="120000"/>
              </a:lnSpc>
            </a:pPr>
            <a:r>
              <a:rPr lang="en-US" altLang="en-US" dirty="0">
                <a:latin typeface="Arial" panose="020B0604020202020204" pitchFamily="34" charset="0"/>
                <a:cs typeface="Arial" panose="020B0604020202020204" pitchFamily="34" charset="0"/>
              </a:rPr>
              <a:t>Partnership has 2 equal partners – A and B</a:t>
            </a:r>
          </a:p>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IRS issues an FPA in Year 4. Partnership elects to push out.</a:t>
            </a:r>
          </a:p>
          <a:p>
            <a:pPr marL="514350" indent="-514350">
              <a:lnSpc>
                <a:spcPct val="120000"/>
              </a:lnSpc>
              <a:buFont typeface="+mj-lt"/>
              <a:buAutoNum type="arabicPeriod"/>
            </a:pPr>
            <a:r>
              <a:rPr lang="en-US" altLang="en-US" dirty="0">
                <a:latin typeface="Arial" panose="020B0604020202020204" pitchFamily="34" charset="0"/>
                <a:cs typeface="Arial" panose="020B0604020202020204" pitchFamily="34" charset="0"/>
              </a:rPr>
              <a:t>In Year 6 (adjustment year and reporting year), the adjustments become finally determined and Partnership furnishes statements to A and B, each reflecting a $50 increase in ordinary income.</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CDA7B68-F27E-1D9C-A7E1-1B58B9B79CD8}"/>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6C60D096-79C6-954A-3616-1154879DD719}"/>
              </a:ext>
            </a:extLst>
          </p:cNvPr>
          <p:cNvSpPr txBox="1"/>
          <p:nvPr/>
        </p:nvSpPr>
        <p:spPr>
          <a:xfrm>
            <a:off x="6435214" y="1690688"/>
            <a:ext cx="5257800"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Partner 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 his Year 1 return, A had $20 in taxable income.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 increased his ordinary income in Year 1 by $50, A’s Year 1 chapter 1 tax would have increased by $20.</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Year 6 </a:t>
            </a:r>
            <a:r>
              <a:rPr lang="en-US" dirty="0">
                <a:latin typeface="Arial" panose="020B0604020202020204" pitchFamily="34" charset="0"/>
                <a:cs typeface="Arial" panose="020B0604020202020204" pitchFamily="34" charset="0"/>
              </a:rPr>
              <a:t>- On A’s return for Year 6, A files Form 8978 and increases his chapter 1 tax by $20</a:t>
            </a:r>
          </a:p>
        </p:txBody>
      </p:sp>
      <p:pic>
        <p:nvPicPr>
          <p:cNvPr id="7" name="Picture 6" descr="A heart made of numbers&#10;&#10;AI-generated content may be incorrect.">
            <a:extLst>
              <a:ext uri="{FF2B5EF4-FFF2-40B4-BE49-F238E27FC236}">
                <a16:creationId xmlns:a16="http://schemas.microsoft.com/office/drawing/2014/main" id="{665ECAB0-9F2D-ADC4-EC32-6A6B849722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69838" y="4235464"/>
            <a:ext cx="3588551" cy="2018967"/>
          </a:xfrm>
          <a:prstGeom prst="rect">
            <a:avLst/>
          </a:prstGeom>
        </p:spPr>
      </p:pic>
    </p:spTree>
    <p:extLst>
      <p:ext uri="{BB962C8B-B14F-4D97-AF65-F5344CB8AC3E}">
        <p14:creationId xmlns:p14="http://schemas.microsoft.com/office/powerpoint/2010/main" val="144284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4EA19-92E2-0B24-34FB-02D810BF7626}"/>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BA97815E-722C-4BEB-B8E9-202740338FBC}"/>
              </a:ext>
            </a:extLst>
          </p:cNvPr>
          <p:cNvSpPr>
            <a:spLocks noGrp="1"/>
          </p:cNvSpPr>
          <p:nvPr>
            <p:ph type="title"/>
          </p:nvPr>
        </p:nvSpPr>
        <p:spPr/>
        <p:txBody>
          <a:bodyPr/>
          <a:lstStyle/>
          <a:p>
            <a:r>
              <a:rPr lang="en-US" dirty="0"/>
              <a:t>Timeline of a BBA Audit</a:t>
            </a:r>
          </a:p>
        </p:txBody>
      </p:sp>
      <p:sp>
        <p:nvSpPr>
          <p:cNvPr id="44" name="Text Placeholder 43">
            <a:extLst>
              <a:ext uri="{FF2B5EF4-FFF2-40B4-BE49-F238E27FC236}">
                <a16:creationId xmlns:a16="http://schemas.microsoft.com/office/drawing/2014/main" id="{FC068568-B684-A812-3833-1AA21FC52B77}"/>
              </a:ext>
            </a:extLst>
          </p:cNvPr>
          <p:cNvSpPr>
            <a:spLocks noGrp="1"/>
          </p:cNvSpPr>
          <p:nvPr>
            <p:ph type="body" sz="quarter" idx="10"/>
          </p:nvPr>
        </p:nvSpPr>
        <p:spPr/>
        <p:txBody>
          <a:bodyPr/>
          <a:lstStyle/>
          <a:p>
            <a:endParaRPr lang="en-US"/>
          </a:p>
        </p:txBody>
      </p:sp>
      <p:sp>
        <p:nvSpPr>
          <p:cNvPr id="4" name="Oval 3">
            <a:extLst>
              <a:ext uri="{FF2B5EF4-FFF2-40B4-BE49-F238E27FC236}">
                <a16:creationId xmlns:a16="http://schemas.microsoft.com/office/drawing/2014/main" id="{C6F6AC70-0F21-05FA-D0C9-2957E9E3A1A1}"/>
              </a:ext>
            </a:extLst>
          </p:cNvPr>
          <p:cNvSpPr/>
          <p:nvPr/>
        </p:nvSpPr>
        <p:spPr>
          <a:xfrm>
            <a:off x="2638307" y="2530087"/>
            <a:ext cx="1405218" cy="11093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65" dirty="0">
                <a:solidFill>
                  <a:schemeClr val="tx1"/>
                </a:solidFill>
              </a:rPr>
              <a:t>Notice of Admin Proceeding (NAP)</a:t>
            </a:r>
          </a:p>
        </p:txBody>
      </p:sp>
      <p:cxnSp>
        <p:nvCxnSpPr>
          <p:cNvPr id="5" name="Straight Arrow Connector 4">
            <a:extLst>
              <a:ext uri="{FF2B5EF4-FFF2-40B4-BE49-F238E27FC236}">
                <a16:creationId xmlns:a16="http://schemas.microsoft.com/office/drawing/2014/main" id="{1D64887D-37EB-49F9-FDBC-FFA2D81123B4}"/>
              </a:ext>
            </a:extLst>
          </p:cNvPr>
          <p:cNvCxnSpPr/>
          <p:nvPr/>
        </p:nvCxnSpPr>
        <p:spPr>
          <a:xfrm>
            <a:off x="4152527" y="2967988"/>
            <a:ext cx="1109382"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6" name="TextBox 5">
            <a:extLst>
              <a:ext uri="{FF2B5EF4-FFF2-40B4-BE49-F238E27FC236}">
                <a16:creationId xmlns:a16="http://schemas.microsoft.com/office/drawing/2014/main" id="{93FDD17B-736F-2495-EEFA-AC2BC5FB3B5B}"/>
              </a:ext>
            </a:extLst>
          </p:cNvPr>
          <p:cNvSpPr txBox="1"/>
          <p:nvPr/>
        </p:nvSpPr>
        <p:spPr>
          <a:xfrm>
            <a:off x="4247029" y="2680441"/>
            <a:ext cx="776568" cy="271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65" dirty="0">
                <a:solidFill>
                  <a:schemeClr val="tx1"/>
                </a:solidFill>
              </a:rPr>
              <a:t>Audit</a:t>
            </a:r>
          </a:p>
        </p:txBody>
      </p:sp>
      <p:sp>
        <p:nvSpPr>
          <p:cNvPr id="7" name="Oval 6">
            <a:extLst>
              <a:ext uri="{FF2B5EF4-FFF2-40B4-BE49-F238E27FC236}">
                <a16:creationId xmlns:a16="http://schemas.microsoft.com/office/drawing/2014/main" id="{285D8946-9899-BEA4-5A1B-CF202029D8C9}"/>
              </a:ext>
            </a:extLst>
          </p:cNvPr>
          <p:cNvSpPr/>
          <p:nvPr/>
        </p:nvSpPr>
        <p:spPr>
          <a:xfrm>
            <a:off x="5504329" y="2532523"/>
            <a:ext cx="1331259" cy="110938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16" dirty="0">
                <a:solidFill>
                  <a:schemeClr val="tx1"/>
                </a:solidFill>
              </a:rPr>
              <a:t>Notice of Proposed </a:t>
            </a:r>
            <a:r>
              <a:rPr lang="en-US" sz="1116" dirty="0" err="1">
                <a:solidFill>
                  <a:schemeClr val="tx1"/>
                </a:solidFill>
              </a:rPr>
              <a:t>Pship</a:t>
            </a:r>
            <a:r>
              <a:rPr lang="en-US" sz="1116" dirty="0">
                <a:solidFill>
                  <a:schemeClr val="tx1"/>
                </a:solidFill>
              </a:rPr>
              <a:t> Adjustment (NOPPA)</a:t>
            </a:r>
          </a:p>
        </p:txBody>
      </p:sp>
      <p:cxnSp>
        <p:nvCxnSpPr>
          <p:cNvPr id="8" name="Straight Arrow Connector 7">
            <a:extLst>
              <a:ext uri="{FF2B5EF4-FFF2-40B4-BE49-F238E27FC236}">
                <a16:creationId xmlns:a16="http://schemas.microsoft.com/office/drawing/2014/main" id="{1A3BACEC-BB0A-48B5-EA4E-4E981A8A79E3}"/>
              </a:ext>
            </a:extLst>
          </p:cNvPr>
          <p:cNvCxnSpPr/>
          <p:nvPr/>
        </p:nvCxnSpPr>
        <p:spPr>
          <a:xfrm>
            <a:off x="6983506" y="3087214"/>
            <a:ext cx="1183341"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9" name="TextBox 8">
            <a:extLst>
              <a:ext uri="{FF2B5EF4-FFF2-40B4-BE49-F238E27FC236}">
                <a16:creationId xmlns:a16="http://schemas.microsoft.com/office/drawing/2014/main" id="{38377BCF-82A4-E968-1BF1-10EB7200322B}"/>
              </a:ext>
            </a:extLst>
          </p:cNvPr>
          <p:cNvSpPr txBox="1"/>
          <p:nvPr/>
        </p:nvSpPr>
        <p:spPr>
          <a:xfrm>
            <a:off x="7094446" y="2696127"/>
            <a:ext cx="961466" cy="2640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16" dirty="0">
                <a:solidFill>
                  <a:schemeClr val="tx1"/>
                </a:solidFill>
              </a:rPr>
              <a:t>Modification</a:t>
            </a:r>
          </a:p>
        </p:txBody>
      </p:sp>
      <p:sp>
        <p:nvSpPr>
          <p:cNvPr id="10" name="Oval 9">
            <a:extLst>
              <a:ext uri="{FF2B5EF4-FFF2-40B4-BE49-F238E27FC236}">
                <a16:creationId xmlns:a16="http://schemas.microsoft.com/office/drawing/2014/main" id="{032BC4FB-9DAE-5719-897F-EC93E241CEB1}"/>
              </a:ext>
            </a:extLst>
          </p:cNvPr>
          <p:cNvSpPr/>
          <p:nvPr/>
        </p:nvSpPr>
        <p:spPr>
          <a:xfrm>
            <a:off x="8388724" y="2585188"/>
            <a:ext cx="1257300" cy="101973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68" dirty="0">
                <a:solidFill>
                  <a:schemeClr val="tx1"/>
                </a:solidFill>
              </a:rPr>
              <a:t>Notice of Final </a:t>
            </a:r>
            <a:r>
              <a:rPr lang="en-US" sz="1068" dirty="0" err="1">
                <a:solidFill>
                  <a:schemeClr val="tx1"/>
                </a:solidFill>
              </a:rPr>
              <a:t>Pship</a:t>
            </a:r>
            <a:r>
              <a:rPr lang="en-US" sz="1068" dirty="0">
                <a:solidFill>
                  <a:schemeClr val="tx1"/>
                </a:solidFill>
              </a:rPr>
              <a:t> Adjustment (FPA)</a:t>
            </a:r>
          </a:p>
        </p:txBody>
      </p:sp>
      <p:cxnSp>
        <p:nvCxnSpPr>
          <p:cNvPr id="11" name="Straight Connector 10">
            <a:extLst>
              <a:ext uri="{FF2B5EF4-FFF2-40B4-BE49-F238E27FC236}">
                <a16:creationId xmlns:a16="http://schemas.microsoft.com/office/drawing/2014/main" id="{E892AC44-3579-6AE5-DCF1-63E0B7356E34}"/>
              </a:ext>
            </a:extLst>
          </p:cNvPr>
          <p:cNvCxnSpPr/>
          <p:nvPr/>
        </p:nvCxnSpPr>
        <p:spPr>
          <a:xfrm>
            <a:off x="9793941" y="3087214"/>
            <a:ext cx="369794" cy="0"/>
          </a:xfrm>
          <a:prstGeom prst="line">
            <a:avLst/>
          </a:prstGeom>
          <a:ln/>
        </p:spPr>
        <p:style>
          <a:lnRef idx="2">
            <a:schemeClr val="dk1"/>
          </a:lnRef>
          <a:fillRef idx="1">
            <a:schemeClr val="lt1"/>
          </a:fillRef>
          <a:effectRef idx="0">
            <a:schemeClr val="dk1"/>
          </a:effectRef>
          <a:fontRef idx="minor">
            <a:schemeClr val="dk1"/>
          </a:fontRef>
        </p:style>
      </p:cxnSp>
      <p:cxnSp>
        <p:nvCxnSpPr>
          <p:cNvPr id="12" name="Straight Connector 11">
            <a:extLst>
              <a:ext uri="{FF2B5EF4-FFF2-40B4-BE49-F238E27FC236}">
                <a16:creationId xmlns:a16="http://schemas.microsoft.com/office/drawing/2014/main" id="{E1740823-A656-330D-EFDD-92082DE981EA}"/>
              </a:ext>
            </a:extLst>
          </p:cNvPr>
          <p:cNvCxnSpPr/>
          <p:nvPr/>
        </p:nvCxnSpPr>
        <p:spPr>
          <a:xfrm>
            <a:off x="10163735" y="3095060"/>
            <a:ext cx="0" cy="620807"/>
          </a:xfrm>
          <a:prstGeom prst="line">
            <a:avLst/>
          </a:prstGeom>
          <a:ln/>
        </p:spPr>
        <p:style>
          <a:lnRef idx="2">
            <a:schemeClr val="dk1"/>
          </a:lnRef>
          <a:fillRef idx="1">
            <a:schemeClr val="lt1"/>
          </a:fillRef>
          <a:effectRef idx="0">
            <a:schemeClr val="dk1"/>
          </a:effectRef>
          <a:fontRef idx="minor">
            <a:schemeClr val="dk1"/>
          </a:fontRef>
        </p:style>
      </p:cxnSp>
      <p:cxnSp>
        <p:nvCxnSpPr>
          <p:cNvPr id="13" name="Straight Connector 12">
            <a:extLst>
              <a:ext uri="{FF2B5EF4-FFF2-40B4-BE49-F238E27FC236}">
                <a16:creationId xmlns:a16="http://schemas.microsoft.com/office/drawing/2014/main" id="{737EF379-5882-6431-7E0B-169C96651FF0}"/>
              </a:ext>
            </a:extLst>
          </p:cNvPr>
          <p:cNvCxnSpPr/>
          <p:nvPr/>
        </p:nvCxnSpPr>
        <p:spPr>
          <a:xfrm flipH="1">
            <a:off x="2102223" y="3715864"/>
            <a:ext cx="8061512" cy="0"/>
          </a:xfrm>
          <a:prstGeom prst="line">
            <a:avLst/>
          </a:prstGeom>
          <a:ln/>
        </p:spPr>
        <p:style>
          <a:lnRef idx="2">
            <a:schemeClr val="dk1"/>
          </a:lnRef>
          <a:fillRef idx="1">
            <a:schemeClr val="lt1"/>
          </a:fillRef>
          <a:effectRef idx="0">
            <a:schemeClr val="dk1"/>
          </a:effectRef>
          <a:fontRef idx="minor">
            <a:schemeClr val="dk1"/>
          </a:fontRef>
        </p:style>
      </p:cxnSp>
      <p:cxnSp>
        <p:nvCxnSpPr>
          <p:cNvPr id="14" name="Straight Connector 13">
            <a:extLst>
              <a:ext uri="{FF2B5EF4-FFF2-40B4-BE49-F238E27FC236}">
                <a16:creationId xmlns:a16="http://schemas.microsoft.com/office/drawing/2014/main" id="{7AA76D9F-B461-FDE0-8045-533014AE0A1A}"/>
              </a:ext>
            </a:extLst>
          </p:cNvPr>
          <p:cNvCxnSpPr/>
          <p:nvPr/>
        </p:nvCxnSpPr>
        <p:spPr>
          <a:xfrm>
            <a:off x="2102224" y="3715864"/>
            <a:ext cx="0" cy="591671"/>
          </a:xfrm>
          <a:prstGeom prst="line">
            <a:avLst/>
          </a:prstGeom>
          <a:ln/>
        </p:spPr>
        <p:style>
          <a:lnRef idx="2">
            <a:schemeClr val="dk1"/>
          </a:lnRef>
          <a:fillRef idx="1">
            <a:schemeClr val="lt1"/>
          </a:fillRef>
          <a:effectRef idx="0">
            <a:schemeClr val="dk1"/>
          </a:effectRef>
          <a:fontRef idx="minor">
            <a:schemeClr val="dk1"/>
          </a:fontRef>
        </p:style>
      </p:cxnSp>
      <p:sp>
        <p:nvSpPr>
          <p:cNvPr id="15" name="Oval 14">
            <a:extLst>
              <a:ext uri="{FF2B5EF4-FFF2-40B4-BE49-F238E27FC236}">
                <a16:creationId xmlns:a16="http://schemas.microsoft.com/office/drawing/2014/main" id="{A63CF5AF-4D4F-F679-41EB-DAB322382B68}"/>
              </a:ext>
            </a:extLst>
          </p:cNvPr>
          <p:cNvSpPr/>
          <p:nvPr/>
        </p:nvSpPr>
        <p:spPr>
          <a:xfrm>
            <a:off x="3470462" y="5125496"/>
            <a:ext cx="1257300" cy="103542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553" dirty="0">
                <a:solidFill>
                  <a:schemeClr val="tx1"/>
                </a:solidFill>
              </a:rPr>
              <a:t>Petition</a:t>
            </a:r>
          </a:p>
        </p:txBody>
      </p:sp>
      <p:sp>
        <p:nvSpPr>
          <p:cNvPr id="16" name="TextBox 15">
            <a:extLst>
              <a:ext uri="{FF2B5EF4-FFF2-40B4-BE49-F238E27FC236}">
                <a16:creationId xmlns:a16="http://schemas.microsoft.com/office/drawing/2014/main" id="{CF31C906-90B5-ABF7-D873-9B84BB6F5465}"/>
              </a:ext>
            </a:extLst>
          </p:cNvPr>
          <p:cNvSpPr txBox="1"/>
          <p:nvPr/>
        </p:nvSpPr>
        <p:spPr>
          <a:xfrm>
            <a:off x="2124823" y="3996430"/>
            <a:ext cx="1405219" cy="271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65" dirty="0">
                <a:solidFill>
                  <a:schemeClr val="tx1"/>
                </a:solidFill>
              </a:rPr>
              <a:t>Push Out Election</a:t>
            </a:r>
          </a:p>
        </p:txBody>
      </p:sp>
      <p:cxnSp>
        <p:nvCxnSpPr>
          <p:cNvPr id="17" name="Straight Connector 16">
            <a:extLst>
              <a:ext uri="{FF2B5EF4-FFF2-40B4-BE49-F238E27FC236}">
                <a16:creationId xmlns:a16="http://schemas.microsoft.com/office/drawing/2014/main" id="{D557BFAB-896E-8227-9DEE-43BF4F9482B6}"/>
              </a:ext>
            </a:extLst>
          </p:cNvPr>
          <p:cNvCxnSpPr/>
          <p:nvPr/>
        </p:nvCxnSpPr>
        <p:spPr>
          <a:xfrm>
            <a:off x="2102227" y="4307534"/>
            <a:ext cx="725207" cy="0"/>
          </a:xfrm>
          <a:prstGeom prst="line">
            <a:avLst/>
          </a:prstGeom>
          <a:ln/>
        </p:spPr>
        <p:style>
          <a:lnRef idx="2">
            <a:schemeClr val="dk1"/>
          </a:lnRef>
          <a:fillRef idx="1">
            <a:schemeClr val="lt1"/>
          </a:fillRef>
          <a:effectRef idx="0">
            <a:schemeClr val="dk1"/>
          </a:effectRef>
          <a:fontRef idx="minor">
            <a:schemeClr val="dk1"/>
          </a:fontRef>
        </p:style>
      </p:cxnSp>
      <p:cxnSp>
        <p:nvCxnSpPr>
          <p:cNvPr id="18" name="Straight Connector 17">
            <a:extLst>
              <a:ext uri="{FF2B5EF4-FFF2-40B4-BE49-F238E27FC236}">
                <a16:creationId xmlns:a16="http://schemas.microsoft.com/office/drawing/2014/main" id="{808F41BD-1927-39C3-9CE5-24B09F27D049}"/>
              </a:ext>
            </a:extLst>
          </p:cNvPr>
          <p:cNvCxnSpPr/>
          <p:nvPr/>
        </p:nvCxnSpPr>
        <p:spPr>
          <a:xfrm>
            <a:off x="2854136" y="4307535"/>
            <a:ext cx="0" cy="1479176"/>
          </a:xfrm>
          <a:prstGeom prst="line">
            <a:avLst/>
          </a:prstGeom>
          <a:ln/>
        </p:spPr>
        <p:style>
          <a:lnRef idx="2">
            <a:schemeClr val="dk1"/>
          </a:lnRef>
          <a:fillRef idx="1">
            <a:schemeClr val="lt1"/>
          </a:fillRef>
          <a:effectRef idx="0">
            <a:schemeClr val="dk1"/>
          </a:effectRef>
          <a:fontRef idx="minor">
            <a:schemeClr val="dk1"/>
          </a:fontRef>
        </p:style>
      </p:cxnSp>
      <p:cxnSp>
        <p:nvCxnSpPr>
          <p:cNvPr id="19" name="Straight Arrow Connector 18">
            <a:extLst>
              <a:ext uri="{FF2B5EF4-FFF2-40B4-BE49-F238E27FC236}">
                <a16:creationId xmlns:a16="http://schemas.microsoft.com/office/drawing/2014/main" id="{0025FE34-8E28-64B9-D272-6AD53E8ABC49}"/>
              </a:ext>
            </a:extLst>
          </p:cNvPr>
          <p:cNvCxnSpPr/>
          <p:nvPr/>
        </p:nvCxnSpPr>
        <p:spPr>
          <a:xfrm>
            <a:off x="2856193" y="5770276"/>
            <a:ext cx="472515"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0" name="Straight Arrow Connector 19">
            <a:extLst>
              <a:ext uri="{FF2B5EF4-FFF2-40B4-BE49-F238E27FC236}">
                <a16:creationId xmlns:a16="http://schemas.microsoft.com/office/drawing/2014/main" id="{AEC0ECEB-FDCC-F3FF-32B4-D75C15DE8A73}"/>
              </a:ext>
            </a:extLst>
          </p:cNvPr>
          <p:cNvCxnSpPr/>
          <p:nvPr/>
        </p:nvCxnSpPr>
        <p:spPr>
          <a:xfrm>
            <a:off x="2854138" y="4299316"/>
            <a:ext cx="472515"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1" name="Oval 20">
            <a:extLst>
              <a:ext uri="{FF2B5EF4-FFF2-40B4-BE49-F238E27FC236}">
                <a16:creationId xmlns:a16="http://schemas.microsoft.com/office/drawing/2014/main" id="{CC32B0AB-E42B-42E1-2D35-84D8F2A83777}"/>
              </a:ext>
            </a:extLst>
          </p:cNvPr>
          <p:cNvSpPr/>
          <p:nvPr/>
        </p:nvSpPr>
        <p:spPr>
          <a:xfrm>
            <a:off x="3449918" y="3863781"/>
            <a:ext cx="1257300" cy="103542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553" dirty="0" err="1">
                <a:solidFill>
                  <a:schemeClr val="tx1"/>
                </a:solidFill>
              </a:rPr>
              <a:t>Pship</a:t>
            </a:r>
            <a:r>
              <a:rPr lang="en-US" sz="1553" dirty="0">
                <a:solidFill>
                  <a:schemeClr val="tx1"/>
                </a:solidFill>
              </a:rPr>
              <a:t> Agrees</a:t>
            </a:r>
          </a:p>
        </p:txBody>
      </p:sp>
      <p:sp>
        <p:nvSpPr>
          <p:cNvPr id="22" name="TextBox 21">
            <a:extLst>
              <a:ext uri="{FF2B5EF4-FFF2-40B4-BE49-F238E27FC236}">
                <a16:creationId xmlns:a16="http://schemas.microsoft.com/office/drawing/2014/main" id="{BBD59245-28F5-DDCE-B71C-0FB4EFF23BFE}"/>
              </a:ext>
            </a:extLst>
          </p:cNvPr>
          <p:cNvSpPr txBox="1"/>
          <p:nvPr/>
        </p:nvSpPr>
        <p:spPr>
          <a:xfrm>
            <a:off x="4584814" y="6083845"/>
            <a:ext cx="1200970" cy="2417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971" dirty="0">
                <a:solidFill>
                  <a:schemeClr val="tx1"/>
                </a:solidFill>
              </a:rPr>
              <a:t>Final Court Decision</a:t>
            </a:r>
          </a:p>
        </p:txBody>
      </p:sp>
      <p:cxnSp>
        <p:nvCxnSpPr>
          <p:cNvPr id="23" name="Straight Connector 22">
            <a:extLst>
              <a:ext uri="{FF2B5EF4-FFF2-40B4-BE49-F238E27FC236}">
                <a16:creationId xmlns:a16="http://schemas.microsoft.com/office/drawing/2014/main" id="{10D6FCFA-324D-E020-C406-8479CA80C8A1}"/>
              </a:ext>
            </a:extLst>
          </p:cNvPr>
          <p:cNvCxnSpPr/>
          <p:nvPr/>
        </p:nvCxnSpPr>
        <p:spPr>
          <a:xfrm>
            <a:off x="5031815" y="4291713"/>
            <a:ext cx="0" cy="1667570"/>
          </a:xfrm>
          <a:prstGeom prst="line">
            <a:avLst/>
          </a:prstGeom>
          <a:ln/>
        </p:spPr>
        <p:style>
          <a:lnRef idx="2">
            <a:schemeClr val="dk1"/>
          </a:lnRef>
          <a:fillRef idx="1">
            <a:schemeClr val="lt1"/>
          </a:fillRef>
          <a:effectRef idx="0">
            <a:schemeClr val="dk1"/>
          </a:effectRef>
          <a:fontRef idx="minor">
            <a:schemeClr val="dk1"/>
          </a:fontRef>
        </p:style>
      </p:cxnSp>
      <p:cxnSp>
        <p:nvCxnSpPr>
          <p:cNvPr id="24" name="Straight Connector 23">
            <a:extLst>
              <a:ext uri="{FF2B5EF4-FFF2-40B4-BE49-F238E27FC236}">
                <a16:creationId xmlns:a16="http://schemas.microsoft.com/office/drawing/2014/main" id="{E0FE1737-E3A1-FB7C-8169-1ED8B7C6EB34}"/>
              </a:ext>
            </a:extLst>
          </p:cNvPr>
          <p:cNvCxnSpPr/>
          <p:nvPr/>
        </p:nvCxnSpPr>
        <p:spPr>
          <a:xfrm flipH="1">
            <a:off x="4735980" y="4283493"/>
            <a:ext cx="295835" cy="0"/>
          </a:xfrm>
          <a:prstGeom prst="line">
            <a:avLst/>
          </a:prstGeom>
          <a:ln/>
        </p:spPr>
        <p:style>
          <a:lnRef idx="2">
            <a:schemeClr val="dk1"/>
          </a:lnRef>
          <a:fillRef idx="1">
            <a:schemeClr val="lt1"/>
          </a:fillRef>
          <a:effectRef idx="0">
            <a:schemeClr val="dk1"/>
          </a:effectRef>
          <a:fontRef idx="minor">
            <a:schemeClr val="dk1"/>
          </a:fontRef>
        </p:style>
      </p:cxnSp>
      <p:cxnSp>
        <p:nvCxnSpPr>
          <p:cNvPr id="25" name="Straight Connector 24">
            <a:extLst>
              <a:ext uri="{FF2B5EF4-FFF2-40B4-BE49-F238E27FC236}">
                <a16:creationId xmlns:a16="http://schemas.microsoft.com/office/drawing/2014/main" id="{7149E85D-06E6-0F63-44C1-762AADB6E95A}"/>
              </a:ext>
            </a:extLst>
          </p:cNvPr>
          <p:cNvCxnSpPr/>
          <p:nvPr/>
        </p:nvCxnSpPr>
        <p:spPr>
          <a:xfrm flipH="1">
            <a:off x="4662021" y="5959280"/>
            <a:ext cx="369794" cy="0"/>
          </a:xfrm>
          <a:prstGeom prst="line">
            <a:avLst/>
          </a:prstGeom>
          <a:ln/>
        </p:spPr>
        <p:style>
          <a:lnRef idx="2">
            <a:schemeClr val="dk1"/>
          </a:lnRef>
          <a:fillRef idx="1">
            <a:schemeClr val="lt1"/>
          </a:fillRef>
          <a:effectRef idx="0">
            <a:schemeClr val="dk1"/>
          </a:effectRef>
          <a:fontRef idx="minor">
            <a:schemeClr val="dk1"/>
          </a:fontRef>
        </p:style>
      </p:cxnSp>
      <p:cxnSp>
        <p:nvCxnSpPr>
          <p:cNvPr id="26" name="Straight Connector 25">
            <a:extLst>
              <a:ext uri="{FF2B5EF4-FFF2-40B4-BE49-F238E27FC236}">
                <a16:creationId xmlns:a16="http://schemas.microsoft.com/office/drawing/2014/main" id="{E86833D3-CD66-C592-59FD-249C050989BC}"/>
              </a:ext>
            </a:extLst>
          </p:cNvPr>
          <p:cNvCxnSpPr/>
          <p:nvPr/>
        </p:nvCxnSpPr>
        <p:spPr>
          <a:xfrm>
            <a:off x="5023597" y="5100843"/>
            <a:ext cx="369794" cy="0"/>
          </a:xfrm>
          <a:prstGeom prst="line">
            <a:avLst/>
          </a:prstGeom>
          <a:ln/>
        </p:spPr>
        <p:style>
          <a:lnRef idx="2">
            <a:schemeClr val="dk1"/>
          </a:lnRef>
          <a:fillRef idx="1">
            <a:schemeClr val="lt1"/>
          </a:fillRef>
          <a:effectRef idx="0">
            <a:schemeClr val="dk1"/>
          </a:effectRef>
          <a:fontRef idx="minor">
            <a:schemeClr val="dk1"/>
          </a:fontRef>
        </p:style>
      </p:cxnSp>
      <p:cxnSp>
        <p:nvCxnSpPr>
          <p:cNvPr id="27" name="Straight Connector 26">
            <a:extLst>
              <a:ext uri="{FF2B5EF4-FFF2-40B4-BE49-F238E27FC236}">
                <a16:creationId xmlns:a16="http://schemas.microsoft.com/office/drawing/2014/main" id="{089F11BA-B2D1-D16B-5AC2-4CEE98DF1C59}"/>
              </a:ext>
            </a:extLst>
          </p:cNvPr>
          <p:cNvCxnSpPr/>
          <p:nvPr/>
        </p:nvCxnSpPr>
        <p:spPr>
          <a:xfrm flipV="1">
            <a:off x="5393391" y="4291713"/>
            <a:ext cx="0" cy="1667570"/>
          </a:xfrm>
          <a:prstGeom prst="line">
            <a:avLst/>
          </a:prstGeom>
          <a:ln/>
        </p:spPr>
        <p:style>
          <a:lnRef idx="2">
            <a:schemeClr val="dk1"/>
          </a:lnRef>
          <a:fillRef idx="1">
            <a:schemeClr val="lt1"/>
          </a:fillRef>
          <a:effectRef idx="0">
            <a:schemeClr val="dk1"/>
          </a:effectRef>
          <a:fontRef idx="minor">
            <a:schemeClr val="dk1"/>
          </a:fontRef>
        </p:style>
      </p:cxnSp>
      <p:sp>
        <p:nvSpPr>
          <p:cNvPr id="28" name="Oval 27">
            <a:extLst>
              <a:ext uri="{FF2B5EF4-FFF2-40B4-BE49-F238E27FC236}">
                <a16:creationId xmlns:a16="http://schemas.microsoft.com/office/drawing/2014/main" id="{987081ED-8890-7D54-3189-06206C39527B}"/>
              </a:ext>
            </a:extLst>
          </p:cNvPr>
          <p:cNvSpPr/>
          <p:nvPr/>
        </p:nvSpPr>
        <p:spPr>
          <a:xfrm>
            <a:off x="6465794" y="3888437"/>
            <a:ext cx="1035424" cy="1010771"/>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68" dirty="0" err="1">
                <a:solidFill>
                  <a:schemeClr val="tx1"/>
                </a:solidFill>
              </a:rPr>
              <a:t>Stmts</a:t>
            </a:r>
            <a:r>
              <a:rPr lang="en-US" sz="1068" dirty="0">
                <a:solidFill>
                  <a:schemeClr val="tx1"/>
                </a:solidFill>
              </a:rPr>
              <a:t> to Rev. Yr. Partners</a:t>
            </a:r>
          </a:p>
        </p:txBody>
      </p:sp>
      <p:sp>
        <p:nvSpPr>
          <p:cNvPr id="29" name="Oval 28">
            <a:extLst>
              <a:ext uri="{FF2B5EF4-FFF2-40B4-BE49-F238E27FC236}">
                <a16:creationId xmlns:a16="http://schemas.microsoft.com/office/drawing/2014/main" id="{0BFAEDD9-31D2-2328-7CE2-A46ACA2DCA6E}"/>
              </a:ext>
            </a:extLst>
          </p:cNvPr>
          <p:cNvSpPr/>
          <p:nvPr/>
        </p:nvSpPr>
        <p:spPr>
          <a:xfrm>
            <a:off x="6539753" y="5244986"/>
            <a:ext cx="1035424" cy="104361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68" dirty="0">
                <a:solidFill>
                  <a:schemeClr val="tx1"/>
                </a:solidFill>
              </a:rPr>
              <a:t>Assess Imputed Under-payment</a:t>
            </a:r>
          </a:p>
        </p:txBody>
      </p:sp>
      <p:cxnSp>
        <p:nvCxnSpPr>
          <p:cNvPr id="30" name="Straight Arrow Connector 29">
            <a:extLst>
              <a:ext uri="{FF2B5EF4-FFF2-40B4-BE49-F238E27FC236}">
                <a16:creationId xmlns:a16="http://schemas.microsoft.com/office/drawing/2014/main" id="{F7DF1907-E59A-F677-ADA7-6936AA895868}"/>
              </a:ext>
            </a:extLst>
          </p:cNvPr>
          <p:cNvCxnSpPr/>
          <p:nvPr/>
        </p:nvCxnSpPr>
        <p:spPr>
          <a:xfrm flipV="1">
            <a:off x="5393391" y="4283495"/>
            <a:ext cx="1072403" cy="821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1" name="Straight Arrow Connector 30">
            <a:extLst>
              <a:ext uri="{FF2B5EF4-FFF2-40B4-BE49-F238E27FC236}">
                <a16:creationId xmlns:a16="http://schemas.microsoft.com/office/drawing/2014/main" id="{A233CA33-5754-B71E-20B5-93C92BEA0D8B}"/>
              </a:ext>
            </a:extLst>
          </p:cNvPr>
          <p:cNvCxnSpPr/>
          <p:nvPr/>
        </p:nvCxnSpPr>
        <p:spPr>
          <a:xfrm>
            <a:off x="5393391" y="5959280"/>
            <a:ext cx="1146362"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2" name="TextBox 31">
            <a:extLst>
              <a:ext uri="{FF2B5EF4-FFF2-40B4-BE49-F238E27FC236}">
                <a16:creationId xmlns:a16="http://schemas.microsoft.com/office/drawing/2014/main" id="{40A491F4-5DCE-5531-1D3A-A2DAFB7E434B}"/>
              </a:ext>
            </a:extLst>
          </p:cNvPr>
          <p:cNvSpPr txBox="1"/>
          <p:nvPr/>
        </p:nvSpPr>
        <p:spPr>
          <a:xfrm>
            <a:off x="5468145" y="3941849"/>
            <a:ext cx="924486" cy="271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65" dirty="0">
                <a:solidFill>
                  <a:schemeClr val="tx1"/>
                </a:solidFill>
              </a:rPr>
              <a:t>Push Out</a:t>
            </a:r>
          </a:p>
        </p:txBody>
      </p:sp>
      <p:sp>
        <p:nvSpPr>
          <p:cNvPr id="33" name="TextBox 32">
            <a:extLst>
              <a:ext uri="{FF2B5EF4-FFF2-40B4-BE49-F238E27FC236}">
                <a16:creationId xmlns:a16="http://schemas.microsoft.com/office/drawing/2014/main" id="{B0E0183A-C2C4-D141-F50B-0807784E69D7}"/>
              </a:ext>
            </a:extLst>
          </p:cNvPr>
          <p:cNvSpPr txBox="1"/>
          <p:nvPr/>
        </p:nvSpPr>
        <p:spPr>
          <a:xfrm>
            <a:off x="5516509" y="5634990"/>
            <a:ext cx="846707" cy="271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65" dirty="0" err="1">
                <a:solidFill>
                  <a:schemeClr val="tx1"/>
                </a:solidFill>
              </a:rPr>
              <a:t>Pship</a:t>
            </a:r>
            <a:r>
              <a:rPr lang="en-US" sz="1165" dirty="0">
                <a:solidFill>
                  <a:schemeClr val="tx1"/>
                </a:solidFill>
              </a:rPr>
              <a:t> Pays</a:t>
            </a:r>
          </a:p>
        </p:txBody>
      </p:sp>
      <p:cxnSp>
        <p:nvCxnSpPr>
          <p:cNvPr id="34" name="Straight Arrow Connector 33">
            <a:extLst>
              <a:ext uri="{FF2B5EF4-FFF2-40B4-BE49-F238E27FC236}">
                <a16:creationId xmlns:a16="http://schemas.microsoft.com/office/drawing/2014/main" id="{FDAF14C9-FA94-5794-54E4-73DF0D125469}"/>
              </a:ext>
            </a:extLst>
          </p:cNvPr>
          <p:cNvCxnSpPr/>
          <p:nvPr/>
        </p:nvCxnSpPr>
        <p:spPr>
          <a:xfrm flipV="1">
            <a:off x="7575179" y="4307538"/>
            <a:ext cx="480733" cy="1"/>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35" name="TextBox 34">
            <a:extLst>
              <a:ext uri="{FF2B5EF4-FFF2-40B4-BE49-F238E27FC236}">
                <a16:creationId xmlns:a16="http://schemas.microsoft.com/office/drawing/2014/main" id="{58C744C5-6EAC-7DC3-C376-17AA0DA65A06}"/>
              </a:ext>
            </a:extLst>
          </p:cNvPr>
          <p:cNvSpPr txBox="1"/>
          <p:nvPr/>
        </p:nvSpPr>
        <p:spPr>
          <a:xfrm>
            <a:off x="4635315" y="4778272"/>
            <a:ext cx="1272991" cy="2716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65" dirty="0">
                <a:solidFill>
                  <a:schemeClr val="tx1"/>
                </a:solidFill>
              </a:rPr>
              <a:t>Adjustment Year</a:t>
            </a:r>
          </a:p>
        </p:txBody>
      </p:sp>
      <p:sp>
        <p:nvSpPr>
          <p:cNvPr id="36" name="Oval 35">
            <a:extLst>
              <a:ext uri="{FF2B5EF4-FFF2-40B4-BE49-F238E27FC236}">
                <a16:creationId xmlns:a16="http://schemas.microsoft.com/office/drawing/2014/main" id="{E46E6568-D797-5C82-7899-BC199D1A1CEB}"/>
              </a:ext>
            </a:extLst>
          </p:cNvPr>
          <p:cNvSpPr/>
          <p:nvPr/>
        </p:nvSpPr>
        <p:spPr>
          <a:xfrm>
            <a:off x="8065571" y="3922059"/>
            <a:ext cx="1055967" cy="101077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971" dirty="0">
                <a:solidFill>
                  <a:schemeClr val="tx1"/>
                </a:solidFill>
              </a:rPr>
              <a:t>Partner files next </a:t>
            </a:r>
            <a:r>
              <a:rPr lang="en-US" sz="971" dirty="0" err="1">
                <a:solidFill>
                  <a:schemeClr val="tx1"/>
                </a:solidFill>
              </a:rPr>
              <a:t>yr</a:t>
            </a:r>
            <a:r>
              <a:rPr lang="en-US" sz="971" dirty="0">
                <a:solidFill>
                  <a:schemeClr val="tx1"/>
                </a:solidFill>
              </a:rPr>
              <a:t> return w/ </a:t>
            </a:r>
            <a:r>
              <a:rPr lang="en-US" sz="971" dirty="0" err="1">
                <a:solidFill>
                  <a:schemeClr val="tx1"/>
                </a:solidFill>
              </a:rPr>
              <a:t>addl</a:t>
            </a:r>
            <a:r>
              <a:rPr lang="en-US" sz="971" dirty="0">
                <a:solidFill>
                  <a:schemeClr val="tx1"/>
                </a:solidFill>
              </a:rPr>
              <a:t> tax</a:t>
            </a:r>
          </a:p>
        </p:txBody>
      </p:sp>
      <p:sp>
        <p:nvSpPr>
          <p:cNvPr id="37" name="Oval 36">
            <a:extLst>
              <a:ext uri="{FF2B5EF4-FFF2-40B4-BE49-F238E27FC236}">
                <a16:creationId xmlns:a16="http://schemas.microsoft.com/office/drawing/2014/main" id="{19FF1595-327F-491C-DBE4-B243F7F0E92A}"/>
              </a:ext>
            </a:extLst>
          </p:cNvPr>
          <p:cNvSpPr/>
          <p:nvPr/>
        </p:nvSpPr>
        <p:spPr>
          <a:xfrm>
            <a:off x="9498106" y="4788585"/>
            <a:ext cx="961465" cy="97820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68" dirty="0">
                <a:solidFill>
                  <a:schemeClr val="tx1"/>
                </a:solidFill>
              </a:rPr>
              <a:t>Collect </a:t>
            </a:r>
          </a:p>
        </p:txBody>
      </p:sp>
      <p:cxnSp>
        <p:nvCxnSpPr>
          <p:cNvPr id="38" name="Straight Arrow Connector 37">
            <a:extLst>
              <a:ext uri="{FF2B5EF4-FFF2-40B4-BE49-F238E27FC236}">
                <a16:creationId xmlns:a16="http://schemas.microsoft.com/office/drawing/2014/main" id="{E04D6AEB-6FA1-CBA4-6B1A-BAFA8B870DD4}"/>
              </a:ext>
            </a:extLst>
          </p:cNvPr>
          <p:cNvCxnSpPr/>
          <p:nvPr/>
        </p:nvCxnSpPr>
        <p:spPr>
          <a:xfrm>
            <a:off x="9042027" y="4677330"/>
            <a:ext cx="456079" cy="275289"/>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9" name="Straight Arrow Connector 38">
            <a:extLst>
              <a:ext uri="{FF2B5EF4-FFF2-40B4-BE49-F238E27FC236}">
                <a16:creationId xmlns:a16="http://schemas.microsoft.com/office/drawing/2014/main" id="{F59ED660-CEDF-F849-0E15-451F4CF6F5BB}"/>
              </a:ext>
            </a:extLst>
          </p:cNvPr>
          <p:cNvCxnSpPr/>
          <p:nvPr/>
        </p:nvCxnSpPr>
        <p:spPr>
          <a:xfrm flipV="1">
            <a:off x="7649135" y="5490875"/>
            <a:ext cx="1848971" cy="41296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40" name="Left Arrow 4">
            <a:extLst>
              <a:ext uri="{FF2B5EF4-FFF2-40B4-BE49-F238E27FC236}">
                <a16:creationId xmlns:a16="http://schemas.microsoft.com/office/drawing/2014/main" id="{E55C2B7E-2A80-163D-28A7-E642E5F73C13}"/>
              </a:ext>
            </a:extLst>
          </p:cNvPr>
          <p:cNvSpPr/>
          <p:nvPr/>
        </p:nvSpPr>
        <p:spPr>
          <a:xfrm rot="18043396">
            <a:off x="4936614" y="2021559"/>
            <a:ext cx="1097056" cy="726096"/>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359" dirty="0">
                <a:solidFill>
                  <a:schemeClr val="tx1"/>
                </a:solidFill>
              </a:rPr>
              <a:t>Appeals</a:t>
            </a:r>
          </a:p>
        </p:txBody>
      </p:sp>
      <p:sp>
        <p:nvSpPr>
          <p:cNvPr id="41" name="Left Arrow 42">
            <a:extLst>
              <a:ext uri="{FF2B5EF4-FFF2-40B4-BE49-F238E27FC236}">
                <a16:creationId xmlns:a16="http://schemas.microsoft.com/office/drawing/2014/main" id="{A5CB80FE-7B83-6262-BB5B-44FF99AE6B6D}"/>
              </a:ext>
            </a:extLst>
          </p:cNvPr>
          <p:cNvSpPr/>
          <p:nvPr/>
        </p:nvSpPr>
        <p:spPr>
          <a:xfrm rot="18043396">
            <a:off x="7840196" y="2021559"/>
            <a:ext cx="1097056" cy="726096"/>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359" dirty="0">
                <a:solidFill>
                  <a:schemeClr val="tx1"/>
                </a:solidFill>
              </a:rPr>
              <a:t>Appeals</a:t>
            </a:r>
          </a:p>
        </p:txBody>
      </p:sp>
    </p:spTree>
    <p:extLst>
      <p:ext uri="{BB962C8B-B14F-4D97-AF65-F5344CB8AC3E}">
        <p14:creationId xmlns:p14="http://schemas.microsoft.com/office/powerpoint/2010/main" val="24161474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0EEB-9C9B-1284-1F91-A49107729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62C47-BAE1-007C-6043-57D156D6C841}"/>
              </a:ext>
            </a:extLst>
          </p:cNvPr>
          <p:cNvSpPr>
            <a:spLocks noGrp="1"/>
          </p:cNvSpPr>
          <p:nvPr>
            <p:ph type="title"/>
          </p:nvPr>
        </p:nvSpPr>
        <p:spPr/>
        <p:txBody>
          <a:bodyPr>
            <a:normAutofit/>
          </a:bodyPr>
          <a:lstStyle/>
          <a:p>
            <a:r>
              <a:rPr lang="en-US" sz="4000" dirty="0" err="1">
                <a:cs typeface="Arial" panose="020B0604020202020204" pitchFamily="34" charset="0"/>
              </a:rPr>
              <a:t>Add’l</a:t>
            </a:r>
            <a:r>
              <a:rPr lang="en-US" sz="4000" dirty="0">
                <a:cs typeface="Arial" panose="020B0604020202020204" pitchFamily="34" charset="0"/>
              </a:rPr>
              <a:t> Reporting Year Tax – Example (cont.)</a:t>
            </a:r>
          </a:p>
        </p:txBody>
      </p:sp>
      <p:sp>
        <p:nvSpPr>
          <p:cNvPr id="3" name="Content Placeholder 2">
            <a:extLst>
              <a:ext uri="{FF2B5EF4-FFF2-40B4-BE49-F238E27FC236}">
                <a16:creationId xmlns:a16="http://schemas.microsoft.com/office/drawing/2014/main" id="{0008182A-C267-C2F8-7BF6-9B9641450EDE}"/>
              </a:ext>
            </a:extLst>
          </p:cNvPr>
          <p:cNvSpPr>
            <a:spLocks noGrp="1"/>
          </p:cNvSpPr>
          <p:nvPr>
            <p:ph sz="half" idx="1"/>
          </p:nvPr>
        </p:nvSpPr>
        <p:spPr>
          <a:xfrm>
            <a:off x="1177414" y="1690688"/>
            <a:ext cx="4761474" cy="4779686"/>
          </a:xfrm>
        </p:spPr>
        <p:txBody>
          <a:bodyPr>
            <a:normAutofit fontScale="55000" lnSpcReduction="20000"/>
          </a:bodyPr>
          <a:lstStyle/>
          <a:p>
            <a:pPr marL="0" indent="0">
              <a:lnSpc>
                <a:spcPct val="120000"/>
              </a:lnSpc>
              <a:buNone/>
            </a:pPr>
            <a:r>
              <a:rPr lang="en-US" altLang="en-US" b="1" dirty="0">
                <a:latin typeface="Arial" panose="020B0604020202020204" pitchFamily="34" charset="0"/>
                <a:cs typeface="Arial" panose="020B0604020202020204" pitchFamily="34" charset="0"/>
              </a:rPr>
              <a:t>Partner B</a:t>
            </a:r>
          </a:p>
          <a:p>
            <a:pPr>
              <a:lnSpc>
                <a:spcPct val="120000"/>
              </a:lnSpc>
            </a:pPr>
            <a:r>
              <a:rPr lang="en-US" altLang="en-US" dirty="0">
                <a:latin typeface="Arial" panose="020B0604020202020204" pitchFamily="34" charset="0"/>
                <a:cs typeface="Arial" panose="020B0604020202020204" pitchFamily="34" charset="0"/>
              </a:rPr>
              <a:t>On her Year 1 return, B had a net operating loss of $40.</a:t>
            </a:r>
          </a:p>
          <a:p>
            <a:pPr>
              <a:lnSpc>
                <a:spcPct val="120000"/>
              </a:lnSpc>
            </a:pPr>
            <a:r>
              <a:rPr lang="en-US" altLang="en-US" dirty="0">
                <a:latin typeface="Arial" panose="020B0604020202020204" pitchFamily="34" charset="0"/>
                <a:cs typeface="Arial" panose="020B0604020202020204" pitchFamily="34" charset="0"/>
              </a:rPr>
              <a:t>B used $30 of the NOL carryforward in Year 5 and carried the remaining $10 to Year 6.</a:t>
            </a:r>
          </a:p>
          <a:p>
            <a:pPr>
              <a:lnSpc>
                <a:spcPct val="120000"/>
              </a:lnSpc>
            </a:pPr>
            <a:r>
              <a:rPr lang="en-US" altLang="en-US" b="1" dirty="0">
                <a:latin typeface="Arial" panose="020B0604020202020204" pitchFamily="34" charset="0"/>
                <a:cs typeface="Arial" panose="020B0604020202020204" pitchFamily="34" charset="0"/>
              </a:rPr>
              <a:t>Year 1</a:t>
            </a:r>
            <a:r>
              <a:rPr lang="en-US" altLang="en-US" dirty="0">
                <a:latin typeface="Arial" panose="020B0604020202020204" pitchFamily="34" charset="0"/>
                <a:cs typeface="Arial" panose="020B0604020202020204" pitchFamily="34" charset="0"/>
              </a:rPr>
              <a:t> - If B’s ordinary income was increased by $50 in Year 1, B would not have an NOL and would instead have $10 in taxable income (($40) original loss + $50) = $10 taxable income.</a:t>
            </a:r>
          </a:p>
          <a:p>
            <a:pPr lvl="1">
              <a:lnSpc>
                <a:spcPct val="120000"/>
              </a:lnSpc>
            </a:pPr>
            <a:r>
              <a:rPr lang="en-US" altLang="en-US" dirty="0">
                <a:latin typeface="Arial" panose="020B0604020202020204" pitchFamily="34" charset="0"/>
                <a:cs typeface="Arial" panose="020B0604020202020204" pitchFamily="34" charset="0"/>
              </a:rPr>
              <a:t>If B’s income was increased by $50 in Year 1, B would have paid $4 in tax on the $10 in taxable income.</a:t>
            </a:r>
          </a:p>
          <a:p>
            <a:pPr>
              <a:lnSpc>
                <a:spcPct val="120000"/>
              </a:lnSpc>
            </a:pPr>
            <a:r>
              <a:rPr lang="en-US" altLang="en-US" b="1" dirty="0">
                <a:latin typeface="Arial" panose="020B0604020202020204" pitchFamily="34" charset="0"/>
                <a:cs typeface="Arial" panose="020B0604020202020204" pitchFamily="34" charset="0"/>
              </a:rPr>
              <a:t>Year 5 </a:t>
            </a:r>
            <a:r>
              <a:rPr lang="en-US" altLang="en-US" dirty="0">
                <a:latin typeface="Arial" panose="020B0604020202020204" pitchFamily="34" charset="0"/>
                <a:cs typeface="Arial" panose="020B0604020202020204" pitchFamily="34" charset="0"/>
              </a:rPr>
              <a:t>– If B’s income in Year 1 was increased by $50, there would not have been a $30 NOL for B to use in Year 5.</a:t>
            </a:r>
          </a:p>
          <a:p>
            <a:pPr lvl="1">
              <a:lnSpc>
                <a:spcPct val="120000"/>
              </a:lnSpc>
            </a:pPr>
            <a:r>
              <a:rPr lang="en-US" altLang="en-US" dirty="0">
                <a:latin typeface="Arial" panose="020B0604020202020204" pitchFamily="34" charset="0"/>
                <a:cs typeface="Arial" panose="020B0604020202020204" pitchFamily="34" charset="0"/>
              </a:rPr>
              <a:t>In Year 3, without the NOL, B would have $30 in taxable income, resulting in tax of $12.</a:t>
            </a:r>
          </a:p>
          <a:p>
            <a:pPr>
              <a:lnSpc>
                <a:spcPct val="120000"/>
              </a:lnSpc>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A62A51B-7081-5B0A-349A-FAD641EA9AA7}"/>
              </a:ext>
            </a:extLst>
          </p:cNvPr>
          <p:cNvSpPr>
            <a:spLocks noGrp="1"/>
          </p:cNvSpPr>
          <p:nvPr>
            <p:ph type="body" sz="quarter" idx="10"/>
          </p:nvPr>
        </p:nvSpPr>
        <p:spPr/>
        <p:txBody>
          <a:bodyPr/>
          <a:lstStyle/>
          <a:p>
            <a:endParaRPr lang="en-US"/>
          </a:p>
        </p:txBody>
      </p:sp>
      <p:sp>
        <p:nvSpPr>
          <p:cNvPr id="6" name="TextBox 5">
            <a:extLst>
              <a:ext uri="{FF2B5EF4-FFF2-40B4-BE49-F238E27FC236}">
                <a16:creationId xmlns:a16="http://schemas.microsoft.com/office/drawing/2014/main" id="{DDE32587-6C0A-BD1A-6907-CE43E58B1815}"/>
              </a:ext>
            </a:extLst>
          </p:cNvPr>
          <p:cNvSpPr txBox="1"/>
          <p:nvPr/>
        </p:nvSpPr>
        <p:spPr>
          <a:xfrm>
            <a:off x="6435214" y="1690688"/>
            <a:ext cx="525780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Year 6 </a:t>
            </a:r>
            <a:r>
              <a:rPr lang="en-US" dirty="0">
                <a:latin typeface="Arial" panose="020B0604020202020204" pitchFamily="34" charset="0"/>
                <a:cs typeface="Arial" panose="020B0604020202020204" pitchFamily="34" charset="0"/>
              </a:rPr>
              <a:t>– On B’s Year 6 tax return, B files Form 8978 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Increases her chapter 1 tax by:</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$4 from Year 1</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$12 from Year 5</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Total increase = $16</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 the $10 NOL carryforward from Year 5 to zero as it would have been eliminated by the increase in income in Year 1. </a:t>
            </a:r>
          </a:p>
        </p:txBody>
      </p:sp>
      <p:pic>
        <p:nvPicPr>
          <p:cNvPr id="5" name="Picture 4" descr="A calculator and pen on a table&#10;&#10;AI-generated content may be incorrect.">
            <a:extLst>
              <a:ext uri="{FF2B5EF4-FFF2-40B4-BE49-F238E27FC236}">
                <a16:creationId xmlns:a16="http://schemas.microsoft.com/office/drawing/2014/main" id="{15B2A512-133D-DF1F-2762-221CEA7F93A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36863" y="4720092"/>
            <a:ext cx="2449325" cy="1633781"/>
          </a:xfrm>
          <a:prstGeom prst="rect">
            <a:avLst/>
          </a:prstGeom>
        </p:spPr>
      </p:pic>
    </p:spTree>
    <p:extLst>
      <p:ext uri="{BB962C8B-B14F-4D97-AF65-F5344CB8AC3E}">
        <p14:creationId xmlns:p14="http://schemas.microsoft.com/office/powerpoint/2010/main" val="2795058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4FBA90-5D62-C94C-2A06-AD21EB10723A}"/>
              </a:ext>
            </a:extLst>
          </p:cNvPr>
          <p:cNvSpPr>
            <a:spLocks noGrp="1"/>
          </p:cNvSpPr>
          <p:nvPr>
            <p:ph type="body" sz="quarter" idx="10"/>
          </p:nvPr>
        </p:nvSpPr>
        <p:spPr/>
        <p:txBody>
          <a:bodyPr/>
          <a:lstStyle/>
          <a:p>
            <a:endParaRPr lang="en-US"/>
          </a:p>
        </p:txBody>
      </p:sp>
      <p:graphicFrame>
        <p:nvGraphicFramePr>
          <p:cNvPr id="3" name="Table 2">
            <a:extLst>
              <a:ext uri="{FF2B5EF4-FFF2-40B4-BE49-F238E27FC236}">
                <a16:creationId xmlns:a16="http://schemas.microsoft.com/office/drawing/2014/main" id="{54602304-E369-99B0-AFED-13563B976698}"/>
              </a:ext>
            </a:extLst>
          </p:cNvPr>
          <p:cNvGraphicFramePr>
            <a:graphicFrameLocks noGrp="1"/>
          </p:cNvGraphicFramePr>
          <p:nvPr>
            <p:extLst>
              <p:ext uri="{D42A27DB-BD31-4B8C-83A1-F6EECF244321}">
                <p14:modId xmlns:p14="http://schemas.microsoft.com/office/powerpoint/2010/main" val="3808943150"/>
              </p:ext>
            </p:extLst>
          </p:nvPr>
        </p:nvGraphicFramePr>
        <p:xfrm>
          <a:off x="1026736" y="73352"/>
          <a:ext cx="10511072" cy="6711296"/>
        </p:xfrm>
        <a:graphic>
          <a:graphicData uri="http://schemas.openxmlformats.org/drawingml/2006/table">
            <a:tbl>
              <a:tblPr firstRow="1" bandRow="1">
                <a:tableStyleId>{073A0DAA-6AF3-43AB-8588-CEC1D06C72B9}</a:tableStyleId>
              </a:tblPr>
              <a:tblGrid>
                <a:gridCol w="2894517">
                  <a:extLst>
                    <a:ext uri="{9D8B030D-6E8A-4147-A177-3AD203B41FA5}">
                      <a16:colId xmlns:a16="http://schemas.microsoft.com/office/drawing/2014/main" val="3446092585"/>
                    </a:ext>
                  </a:extLst>
                </a:gridCol>
                <a:gridCol w="4112864">
                  <a:extLst>
                    <a:ext uri="{9D8B030D-6E8A-4147-A177-3AD203B41FA5}">
                      <a16:colId xmlns:a16="http://schemas.microsoft.com/office/drawing/2014/main" val="355987550"/>
                    </a:ext>
                  </a:extLst>
                </a:gridCol>
                <a:gridCol w="3503691">
                  <a:extLst>
                    <a:ext uri="{9D8B030D-6E8A-4147-A177-3AD203B41FA5}">
                      <a16:colId xmlns:a16="http://schemas.microsoft.com/office/drawing/2014/main" val="2551489888"/>
                    </a:ext>
                  </a:extLst>
                </a:gridCol>
              </a:tblGrid>
              <a:tr h="345472">
                <a:tc>
                  <a:txBody>
                    <a:bodyPr/>
                    <a:lstStyle/>
                    <a:p>
                      <a:pPr algn="ctr"/>
                      <a:r>
                        <a:rPr lang="en-US" dirty="0">
                          <a:solidFill>
                            <a:schemeClr val="bg2"/>
                          </a:solidFill>
                        </a:rPr>
                        <a:t>Choice</a:t>
                      </a:r>
                    </a:p>
                  </a:txBody>
                  <a:tcPr/>
                </a:tc>
                <a:tc>
                  <a:txBody>
                    <a:bodyPr/>
                    <a:lstStyle/>
                    <a:p>
                      <a:pPr algn="ctr"/>
                      <a:r>
                        <a:rPr lang="en-US" dirty="0">
                          <a:solidFill>
                            <a:schemeClr val="bg2"/>
                          </a:solidFill>
                        </a:rPr>
                        <a:t>Cost</a:t>
                      </a:r>
                    </a:p>
                  </a:txBody>
                  <a:tcPr/>
                </a:tc>
                <a:tc>
                  <a:txBody>
                    <a:bodyPr/>
                    <a:lstStyle/>
                    <a:p>
                      <a:pPr algn="ctr"/>
                      <a:r>
                        <a:rPr lang="en-US" dirty="0">
                          <a:solidFill>
                            <a:schemeClr val="bg2"/>
                          </a:solidFill>
                        </a:rPr>
                        <a:t>Benefit</a:t>
                      </a:r>
                    </a:p>
                  </a:txBody>
                  <a:tcPr/>
                </a:tc>
                <a:extLst>
                  <a:ext uri="{0D108BD9-81ED-4DB2-BD59-A6C34878D82A}">
                    <a16:rowId xmlns:a16="http://schemas.microsoft.com/office/drawing/2014/main" val="2009144996"/>
                  </a:ext>
                </a:extLst>
              </a:tr>
              <a:tr h="1042016">
                <a:tc>
                  <a:txBody>
                    <a:bodyPr/>
                    <a:lstStyle/>
                    <a:p>
                      <a:r>
                        <a:rPr lang="en-US" sz="1600" dirty="0">
                          <a:latin typeface="Aptos" panose="020B0004020202020204" pitchFamily="34" charset="0"/>
                        </a:rPr>
                        <a:t>Pay the IU without any modifications</a:t>
                      </a:r>
                    </a:p>
                  </a:txBody>
                  <a:tcPr/>
                </a:tc>
                <a:tc>
                  <a:txBody>
                    <a:bodyPr/>
                    <a:lstStyle/>
                    <a:p>
                      <a:r>
                        <a:rPr lang="en-US" sz="1600" dirty="0">
                          <a:latin typeface="Aptos" panose="020B0004020202020204" pitchFamily="34" charset="0"/>
                        </a:rPr>
                        <a:t>The amount of the IU may be more than the partners would pay if the adjustments were pushed out.</a:t>
                      </a:r>
                    </a:p>
                  </a:txBody>
                  <a:tcPr/>
                </a:tc>
                <a:tc>
                  <a:txBody>
                    <a:bodyPr/>
                    <a:lstStyle/>
                    <a:p>
                      <a:r>
                        <a:rPr lang="en-US" sz="1600" dirty="0">
                          <a:latin typeface="Aptos" panose="020B0004020202020204" pitchFamily="34" charset="0"/>
                        </a:rPr>
                        <a:t>Easy. No additional work required.</a:t>
                      </a:r>
                    </a:p>
                  </a:txBody>
                  <a:tcPr/>
                </a:tc>
                <a:extLst>
                  <a:ext uri="{0D108BD9-81ED-4DB2-BD59-A6C34878D82A}">
                    <a16:rowId xmlns:a16="http://schemas.microsoft.com/office/drawing/2014/main" val="3654814453"/>
                  </a:ext>
                </a:extLst>
              </a:tr>
              <a:tr h="2913040">
                <a:tc>
                  <a:txBody>
                    <a:bodyPr/>
                    <a:lstStyle/>
                    <a:p>
                      <a:r>
                        <a:rPr lang="en-US" sz="1600" dirty="0">
                          <a:latin typeface="Aptos" panose="020B0004020202020204" pitchFamily="34" charset="0"/>
                        </a:rPr>
                        <a:t>Pay the IU after modifications</a:t>
                      </a:r>
                    </a:p>
                  </a:txBody>
                  <a:tcPr/>
                </a:tc>
                <a:tc>
                  <a:txBody>
                    <a:bodyPr/>
                    <a:lstStyle/>
                    <a:p>
                      <a:pPr marL="285750" indent="-285750">
                        <a:buFont typeface="Arial" panose="020B0604020202020204" pitchFamily="34" charset="0"/>
                        <a:buChar char="•"/>
                      </a:pPr>
                      <a:r>
                        <a:rPr lang="en-US" sz="1600" dirty="0">
                          <a:latin typeface="Aptos" panose="020B0004020202020204" pitchFamily="34" charset="0"/>
                        </a:rPr>
                        <a:t>Cost to prepare/submit modification request</a:t>
                      </a:r>
                    </a:p>
                    <a:p>
                      <a:pPr marL="285750" indent="-285750">
                        <a:buFont typeface="Arial" panose="020B0604020202020204" pitchFamily="34" charset="0"/>
                        <a:buChar char="•"/>
                      </a:pPr>
                      <a:r>
                        <a:rPr lang="en-US" sz="1600" dirty="0">
                          <a:latin typeface="Aptos" panose="020B0004020202020204" pitchFamily="34" charset="0"/>
                        </a:rPr>
                        <a:t>Amended returns filed before the adjustments are finally determined</a:t>
                      </a:r>
                    </a:p>
                    <a:p>
                      <a:pPr marL="742950" lvl="1" indent="-285750">
                        <a:buFont typeface="Arial" panose="020B0604020202020204" pitchFamily="34" charset="0"/>
                        <a:buChar char="•"/>
                      </a:pPr>
                      <a:r>
                        <a:rPr lang="en-US" sz="1600" dirty="0">
                          <a:latin typeface="Aptos" panose="020B0004020202020204" pitchFamily="34" charset="0"/>
                        </a:rPr>
                        <a:t>Partners may have to file another amended return after proceeding is over (or protective claim)</a:t>
                      </a:r>
                    </a:p>
                    <a:p>
                      <a:pPr marL="285750" lvl="0" indent="-285750">
                        <a:buFont typeface="Arial" panose="020B0604020202020204" pitchFamily="34" charset="0"/>
                        <a:buChar char="•"/>
                      </a:pPr>
                      <a:r>
                        <a:rPr lang="en-US" sz="1600" dirty="0">
                          <a:latin typeface="Aptos" panose="020B0004020202020204" pitchFamily="34" charset="0"/>
                        </a:rPr>
                        <a:t>Requires coordination with partners including obtaining information about indirect partners.</a:t>
                      </a:r>
                    </a:p>
                    <a:p>
                      <a:pPr marL="285750" lvl="0" indent="-285750">
                        <a:buFont typeface="Arial" panose="020B0604020202020204" pitchFamily="34" charset="0"/>
                        <a:buChar char="•"/>
                      </a:pPr>
                      <a:r>
                        <a:rPr lang="en-US" sz="1600" dirty="0">
                          <a:latin typeface="Aptos" panose="020B0004020202020204" pitchFamily="34" charset="0"/>
                        </a:rPr>
                        <a:t>Cost to file any amended returns</a:t>
                      </a:r>
                    </a:p>
                    <a:p>
                      <a:pPr marL="285750" indent="-285750">
                        <a:buFont typeface="Arial" panose="020B0604020202020204" pitchFamily="34" charset="0"/>
                        <a:buChar char="•"/>
                      </a:pPr>
                      <a:endParaRPr lang="en-US" sz="1600" dirty="0">
                        <a:latin typeface="Aptos" panose="020B0004020202020204" pitchFamily="34" charset="0"/>
                      </a:endParaRPr>
                    </a:p>
                  </a:txBody>
                  <a:tcPr/>
                </a:tc>
                <a:tc>
                  <a:txBody>
                    <a:bodyPr/>
                    <a:lstStyle/>
                    <a:p>
                      <a:pPr marL="285750" indent="-285750">
                        <a:buFont typeface="Arial" panose="020B0604020202020204" pitchFamily="34" charset="0"/>
                        <a:buChar char="•"/>
                      </a:pPr>
                      <a:r>
                        <a:rPr lang="en-US" sz="1600" dirty="0">
                          <a:latin typeface="Aptos" panose="020B0004020202020204" pitchFamily="34" charset="0"/>
                        </a:rPr>
                        <a:t>Amount paid by partnership lowered</a:t>
                      </a:r>
                    </a:p>
                    <a:p>
                      <a:pPr marL="285750" indent="-285750">
                        <a:buFont typeface="Arial" panose="020B0604020202020204" pitchFamily="34" charset="0"/>
                        <a:buChar char="•"/>
                      </a:pPr>
                      <a:r>
                        <a:rPr lang="en-US" sz="1600" dirty="0">
                          <a:latin typeface="Aptos" panose="020B0004020202020204" pitchFamily="34" charset="0"/>
                        </a:rPr>
                        <a:t>If all partners file amended returns, the partnership will have no IU</a:t>
                      </a:r>
                    </a:p>
                    <a:p>
                      <a:pPr marL="285750" indent="-285750">
                        <a:buFont typeface="Arial" panose="020B0604020202020204" pitchFamily="34" charset="0"/>
                        <a:buChar char="•"/>
                      </a:pPr>
                      <a:r>
                        <a:rPr lang="en-US" sz="1600" dirty="0">
                          <a:latin typeface="Aptos" panose="020B0004020202020204" pitchFamily="34" charset="0"/>
                        </a:rPr>
                        <a:t>Can choose to only utilize some modifications which could lower the cost of requesting the modification</a:t>
                      </a:r>
                    </a:p>
                    <a:p>
                      <a:pPr marL="742950" lvl="1" indent="-285750">
                        <a:buFont typeface="Arial" panose="020B0604020202020204" pitchFamily="34" charset="0"/>
                        <a:buChar char="•"/>
                      </a:pPr>
                      <a:r>
                        <a:rPr lang="en-US" sz="1600" dirty="0">
                          <a:latin typeface="Aptos" panose="020B0004020202020204" pitchFamily="34" charset="0"/>
                        </a:rPr>
                        <a:t>For example, just based on direct partners or no amended returns</a:t>
                      </a:r>
                    </a:p>
                  </a:txBody>
                  <a:tcPr/>
                </a:tc>
                <a:extLst>
                  <a:ext uri="{0D108BD9-81ED-4DB2-BD59-A6C34878D82A}">
                    <a16:rowId xmlns:a16="http://schemas.microsoft.com/office/drawing/2014/main" val="1296641444"/>
                  </a:ext>
                </a:extLst>
              </a:tr>
              <a:tr h="2159202">
                <a:tc>
                  <a:txBody>
                    <a:bodyPr/>
                    <a:lstStyle/>
                    <a:p>
                      <a:r>
                        <a:rPr lang="en-US" sz="1600" dirty="0">
                          <a:latin typeface="Aptos" panose="020B0004020202020204" pitchFamily="34" charset="0"/>
                        </a:rPr>
                        <a:t>Push out the adjustments</a:t>
                      </a:r>
                    </a:p>
                  </a:txBody>
                  <a:tcPr/>
                </a:tc>
                <a:tc>
                  <a:txBody>
                    <a:bodyPr/>
                    <a:lstStyle/>
                    <a:p>
                      <a:pPr marL="285750" indent="-285750">
                        <a:buFont typeface="Arial" panose="020B0604020202020204" pitchFamily="34" charset="0"/>
                        <a:buChar char="•"/>
                      </a:pPr>
                      <a:r>
                        <a:rPr lang="en-US" sz="1600" dirty="0">
                          <a:latin typeface="Aptos" panose="020B0004020202020204" pitchFamily="34" charset="0"/>
                        </a:rPr>
                        <a:t>Cost to issue statements to all partners</a:t>
                      </a:r>
                    </a:p>
                    <a:p>
                      <a:pPr marL="742950" lvl="1" indent="-285750">
                        <a:buFont typeface="Arial" panose="020B0604020202020204" pitchFamily="34" charset="0"/>
                        <a:buChar char="•"/>
                      </a:pPr>
                      <a:r>
                        <a:rPr lang="en-US" sz="1600" dirty="0">
                          <a:latin typeface="Aptos" panose="020B0004020202020204" pitchFamily="34" charset="0"/>
                        </a:rPr>
                        <a:t>Pass-through partners will also have to issue statements unless they want to pay an IU</a:t>
                      </a:r>
                    </a:p>
                    <a:p>
                      <a:pPr marL="285750" lvl="0" indent="-285750">
                        <a:buFont typeface="Arial" panose="020B0604020202020204" pitchFamily="34" charset="0"/>
                        <a:buChar char="•"/>
                      </a:pPr>
                      <a:r>
                        <a:rPr lang="en-US" sz="1600" dirty="0">
                          <a:latin typeface="Aptos" panose="020B0004020202020204" pitchFamily="34" charset="0"/>
                        </a:rPr>
                        <a:t>+2% interest on tax due</a:t>
                      </a:r>
                    </a:p>
                    <a:p>
                      <a:pPr marL="742950" lvl="1" indent="-285750">
                        <a:buFont typeface="Arial" panose="020B0604020202020204" pitchFamily="34" charset="0"/>
                        <a:buChar char="•"/>
                      </a:pPr>
                      <a:r>
                        <a:rPr lang="en-US" sz="1600" dirty="0">
                          <a:latin typeface="Aptos" panose="020B0004020202020204" pitchFamily="34" charset="0"/>
                        </a:rPr>
                        <a:t>N/A for AARs</a:t>
                      </a:r>
                    </a:p>
                    <a:p>
                      <a:pPr marL="285750" lvl="0" indent="-285750">
                        <a:buFont typeface="Arial" panose="020B0604020202020204" pitchFamily="34" charset="0"/>
                        <a:buChar char="•"/>
                      </a:pPr>
                      <a:r>
                        <a:rPr lang="en-US" sz="1600" dirty="0">
                          <a:latin typeface="Aptos" panose="020B0004020202020204" pitchFamily="34" charset="0"/>
                        </a:rPr>
                        <a:t>Can impact the amount of AMT in partner’s current year</a:t>
                      </a:r>
                    </a:p>
                    <a:p>
                      <a:pPr marL="285750" indent="-285750">
                        <a:buFont typeface="Arial" panose="020B0604020202020204" pitchFamily="34" charset="0"/>
                        <a:buChar char="•"/>
                      </a:pPr>
                      <a:endParaRPr lang="en-US" sz="1600" dirty="0">
                        <a:latin typeface="Aptos" panose="020B0004020202020204" pitchFamily="34" charset="0"/>
                      </a:endParaRPr>
                    </a:p>
                  </a:txBody>
                  <a:tcPr/>
                </a:tc>
                <a:tc>
                  <a:txBody>
                    <a:bodyPr/>
                    <a:lstStyle/>
                    <a:p>
                      <a:pPr marL="285750" indent="-285750">
                        <a:buFont typeface="Arial" panose="020B0604020202020204" pitchFamily="34" charset="0"/>
                        <a:buChar char="•"/>
                      </a:pPr>
                      <a:r>
                        <a:rPr lang="en-US" sz="1600" dirty="0">
                          <a:latin typeface="Aptos" panose="020B0004020202020204" pitchFamily="34" charset="0"/>
                        </a:rPr>
                        <a:t>Partnership not liable for an IU</a:t>
                      </a:r>
                    </a:p>
                    <a:p>
                      <a:pPr marL="285750" indent="-285750">
                        <a:buFont typeface="Arial" panose="020B0604020202020204" pitchFamily="34" charset="0"/>
                        <a:buChar char="•"/>
                      </a:pPr>
                      <a:r>
                        <a:rPr lang="en-US" sz="1600" dirty="0">
                          <a:latin typeface="Aptos" panose="020B0004020202020204" pitchFamily="34" charset="0"/>
                        </a:rPr>
                        <a:t>Partnership controls the election</a:t>
                      </a:r>
                    </a:p>
                    <a:p>
                      <a:pPr marL="285750" indent="-285750">
                        <a:buFont typeface="Arial" panose="020B0604020202020204" pitchFamily="34" charset="0"/>
                        <a:buChar char="•"/>
                      </a:pPr>
                      <a:r>
                        <a:rPr lang="en-US" sz="1600" dirty="0">
                          <a:latin typeface="Aptos" panose="020B0004020202020204" pitchFamily="34" charset="0"/>
                        </a:rPr>
                        <a:t>Partners pay the amount of tax they would have paid</a:t>
                      </a:r>
                    </a:p>
                    <a:p>
                      <a:pPr marL="742950" lvl="1" indent="-285750">
                        <a:buFont typeface="Arial" panose="020B0604020202020204" pitchFamily="34" charset="0"/>
                        <a:buChar char="•"/>
                      </a:pPr>
                      <a:r>
                        <a:rPr lang="en-US" sz="1600" dirty="0">
                          <a:latin typeface="Aptos" panose="020B0004020202020204" pitchFamily="34" charset="0"/>
                        </a:rPr>
                        <a:t>Issue if partner can’t absorb any reduction in tax </a:t>
                      </a:r>
                    </a:p>
                  </a:txBody>
                  <a:tcPr/>
                </a:tc>
                <a:extLst>
                  <a:ext uri="{0D108BD9-81ED-4DB2-BD59-A6C34878D82A}">
                    <a16:rowId xmlns:a16="http://schemas.microsoft.com/office/drawing/2014/main" val="1572840125"/>
                  </a:ext>
                </a:extLst>
              </a:tr>
            </a:tbl>
          </a:graphicData>
        </a:graphic>
      </p:graphicFrame>
    </p:spTree>
    <p:extLst>
      <p:ext uri="{BB962C8B-B14F-4D97-AF65-F5344CB8AC3E}">
        <p14:creationId xmlns:p14="http://schemas.microsoft.com/office/powerpoint/2010/main" val="1850120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B543-625F-7024-260F-D44B12B11F1E}"/>
              </a:ext>
            </a:extLst>
          </p:cNvPr>
          <p:cNvSpPr>
            <a:spLocks noGrp="1"/>
          </p:cNvSpPr>
          <p:nvPr>
            <p:ph type="title"/>
          </p:nvPr>
        </p:nvSpPr>
        <p:spPr/>
        <p:txBody>
          <a:bodyPr/>
          <a:lstStyle/>
          <a:p>
            <a:r>
              <a:rPr lang="en-US" dirty="0">
                <a:cs typeface="Arial" panose="020B0604020202020204" pitchFamily="34" charset="0"/>
              </a:rPr>
              <a:t>Basic Example – Assessment and Collection</a:t>
            </a:r>
          </a:p>
        </p:txBody>
      </p:sp>
      <p:sp>
        <p:nvSpPr>
          <p:cNvPr id="3" name="Content Placeholder 2">
            <a:extLst>
              <a:ext uri="{FF2B5EF4-FFF2-40B4-BE49-F238E27FC236}">
                <a16:creationId xmlns:a16="http://schemas.microsoft.com/office/drawing/2014/main" id="{070BB980-3E0D-36B1-FF30-9B052136AFBB}"/>
              </a:ext>
            </a:extLst>
          </p:cNvPr>
          <p:cNvSpPr>
            <a:spLocks noGrp="1"/>
          </p:cNvSpPr>
          <p:nvPr>
            <p:ph sz="half" idx="1"/>
          </p:nvPr>
        </p:nvSpPr>
        <p:spPr>
          <a:xfrm>
            <a:off x="1177414" y="1690688"/>
            <a:ext cx="2868266" cy="5058903"/>
          </a:xfrm>
        </p:spPr>
        <p:txBody>
          <a:bodyPr>
            <a:normAutofit fontScale="55000" lnSpcReduction="20000"/>
          </a:bodyPr>
          <a:lstStyle/>
          <a:p>
            <a:pPr>
              <a:lnSpc>
                <a:spcPct val="120000"/>
              </a:lnSpc>
            </a:pPr>
            <a:r>
              <a:rPr lang="en-US" dirty="0">
                <a:latin typeface="Arial" panose="020B0604020202020204" pitchFamily="34" charset="0"/>
                <a:cs typeface="Arial" panose="020B0604020202020204" pitchFamily="34" charset="0"/>
              </a:rPr>
              <a:t>A and B sell LLC to C and D partners. LLC continues to exist. </a:t>
            </a:r>
          </a:p>
          <a:p>
            <a:pPr lvl="1">
              <a:lnSpc>
                <a:spcPct val="120000"/>
              </a:lnSpc>
            </a:pPr>
            <a:r>
              <a:rPr lang="en-US" dirty="0">
                <a:latin typeface="Arial" panose="020B0604020202020204" pitchFamily="34" charset="0"/>
                <a:cs typeface="Arial" panose="020B0604020202020204" pitchFamily="34" charset="0"/>
              </a:rPr>
              <a:t>Sale occurs before the adjustment year (before the audit is complete or an AAR is filed)</a:t>
            </a:r>
          </a:p>
          <a:p>
            <a:pPr>
              <a:lnSpc>
                <a:spcPct val="120000"/>
              </a:lnSpc>
            </a:pPr>
            <a:r>
              <a:rPr lang="en-US" dirty="0">
                <a:latin typeface="Arial" panose="020B0604020202020204" pitchFamily="34" charset="0"/>
                <a:cs typeface="Arial" panose="020B0604020202020204" pitchFamily="34" charset="0"/>
              </a:rPr>
              <a:t>LLC is liable for IU in adjustment year even if IU relates to pre-closing tax period.</a:t>
            </a:r>
          </a:p>
          <a:p>
            <a:pPr>
              <a:lnSpc>
                <a:spcPct val="120000"/>
              </a:lnSpc>
            </a:pPr>
            <a:r>
              <a:rPr lang="en-US" dirty="0">
                <a:latin typeface="Arial" panose="020B0604020202020204" pitchFamily="34" charset="0"/>
                <a:cs typeface="Arial" panose="020B0604020202020204" pitchFamily="34" charset="0"/>
              </a:rPr>
              <a:t>If LLC fails to pay IU within 10 days of notice and demand, IRS can collect from C and D. </a:t>
            </a:r>
          </a:p>
          <a:p>
            <a:pPr>
              <a:lnSpc>
                <a:spcPct val="120000"/>
              </a:lnSpc>
            </a:pPr>
            <a:r>
              <a:rPr lang="en-US" dirty="0">
                <a:latin typeface="Arial" panose="020B0604020202020204" pitchFamily="34" charset="0"/>
                <a:cs typeface="Arial" panose="020B0604020202020204" pitchFamily="34" charset="0"/>
              </a:rPr>
              <a:t>What if C buys D’s interest in LLC and LLC becomes a DRE?</a:t>
            </a:r>
          </a:p>
        </p:txBody>
      </p:sp>
      <p:sp>
        <p:nvSpPr>
          <p:cNvPr id="16" name="Text Placeholder 15">
            <a:extLst>
              <a:ext uri="{FF2B5EF4-FFF2-40B4-BE49-F238E27FC236}">
                <a16:creationId xmlns:a16="http://schemas.microsoft.com/office/drawing/2014/main" id="{56C788BD-6F61-836D-C1AB-2C654465A7B3}"/>
              </a:ext>
            </a:extLst>
          </p:cNvPr>
          <p:cNvSpPr>
            <a:spLocks noGrp="1"/>
          </p:cNvSpPr>
          <p:nvPr>
            <p:ph type="body" sz="quarter" idx="10"/>
          </p:nvPr>
        </p:nvSpPr>
        <p:spPr/>
        <p:txBody>
          <a:bodyPr/>
          <a:lstStyle/>
          <a:p>
            <a:endParaRPr lang="en-US"/>
          </a:p>
        </p:txBody>
      </p:sp>
      <p:sp>
        <p:nvSpPr>
          <p:cNvPr id="4" name="Isosceles Triangle 3">
            <a:extLst>
              <a:ext uri="{FF2B5EF4-FFF2-40B4-BE49-F238E27FC236}">
                <a16:creationId xmlns:a16="http://schemas.microsoft.com/office/drawing/2014/main" id="{0DB6E172-FA97-430A-530F-D82D4A722F01}"/>
              </a:ext>
            </a:extLst>
          </p:cNvPr>
          <p:cNvSpPr/>
          <p:nvPr/>
        </p:nvSpPr>
        <p:spPr>
          <a:xfrm>
            <a:off x="4907799" y="3522581"/>
            <a:ext cx="1585203" cy="11217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sp>
        <p:nvSpPr>
          <p:cNvPr id="5" name="Oval 4">
            <a:extLst>
              <a:ext uri="{FF2B5EF4-FFF2-40B4-BE49-F238E27FC236}">
                <a16:creationId xmlns:a16="http://schemas.microsoft.com/office/drawing/2014/main" id="{B5C9B0EA-E86A-B4B5-B5BB-F76555FEC2B8}"/>
              </a:ext>
            </a:extLst>
          </p:cNvPr>
          <p:cNvSpPr/>
          <p:nvPr/>
        </p:nvSpPr>
        <p:spPr>
          <a:xfrm>
            <a:off x="4326448" y="2003391"/>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a:t>
            </a:r>
          </a:p>
        </p:txBody>
      </p:sp>
      <p:sp>
        <p:nvSpPr>
          <p:cNvPr id="6" name="Oval 5">
            <a:extLst>
              <a:ext uri="{FF2B5EF4-FFF2-40B4-BE49-F238E27FC236}">
                <a16:creationId xmlns:a16="http://schemas.microsoft.com/office/drawing/2014/main" id="{D4B98EFB-23F6-4105-A338-979C2C761CFC}"/>
              </a:ext>
            </a:extLst>
          </p:cNvPr>
          <p:cNvSpPr/>
          <p:nvPr/>
        </p:nvSpPr>
        <p:spPr>
          <a:xfrm>
            <a:off x="6056567" y="2003391"/>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a:t>
            </a:r>
          </a:p>
        </p:txBody>
      </p:sp>
      <p:cxnSp>
        <p:nvCxnSpPr>
          <p:cNvPr id="7" name="Straight Connector 6">
            <a:extLst>
              <a:ext uri="{FF2B5EF4-FFF2-40B4-BE49-F238E27FC236}">
                <a16:creationId xmlns:a16="http://schemas.microsoft.com/office/drawing/2014/main" id="{0CF8CC49-5BEB-E4C9-E74E-FCC297E5788D}"/>
              </a:ext>
            </a:extLst>
          </p:cNvPr>
          <p:cNvCxnSpPr>
            <a:cxnSpLocks/>
          </p:cNvCxnSpPr>
          <p:nvPr/>
        </p:nvCxnSpPr>
        <p:spPr>
          <a:xfrm>
            <a:off x="5076380" y="2900344"/>
            <a:ext cx="521549" cy="134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A7AF837-8062-0780-D608-C0A4E769993F}"/>
              </a:ext>
            </a:extLst>
          </p:cNvPr>
          <p:cNvCxnSpPr>
            <a:cxnSpLocks/>
          </p:cNvCxnSpPr>
          <p:nvPr/>
        </p:nvCxnSpPr>
        <p:spPr>
          <a:xfrm flipH="1">
            <a:off x="5991694" y="2756755"/>
            <a:ext cx="356167" cy="1347484"/>
          </a:xfrm>
          <a:prstGeom prst="line">
            <a:avLst/>
          </a:prstGeom>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FE6D66BF-76F6-6861-F450-D5194C735D03}"/>
              </a:ext>
            </a:extLst>
          </p:cNvPr>
          <p:cNvSpPr/>
          <p:nvPr/>
        </p:nvSpPr>
        <p:spPr>
          <a:xfrm>
            <a:off x="7506183" y="2079384"/>
            <a:ext cx="889837" cy="744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0054CD30-2228-12FD-FF14-35FC10460A18}"/>
              </a:ext>
            </a:extLst>
          </p:cNvPr>
          <p:cNvSpPr/>
          <p:nvPr/>
        </p:nvSpPr>
        <p:spPr>
          <a:xfrm>
            <a:off x="9112408" y="3490484"/>
            <a:ext cx="1585203" cy="11217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sp>
        <p:nvSpPr>
          <p:cNvPr id="11" name="Oval 10">
            <a:extLst>
              <a:ext uri="{FF2B5EF4-FFF2-40B4-BE49-F238E27FC236}">
                <a16:creationId xmlns:a16="http://schemas.microsoft.com/office/drawing/2014/main" id="{40CB175B-9039-F1F2-245B-407A9C88700A}"/>
              </a:ext>
            </a:extLst>
          </p:cNvPr>
          <p:cNvSpPr/>
          <p:nvPr/>
        </p:nvSpPr>
        <p:spPr>
          <a:xfrm>
            <a:off x="8531057" y="1971294"/>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a:t>
            </a:r>
          </a:p>
        </p:txBody>
      </p:sp>
      <p:sp>
        <p:nvSpPr>
          <p:cNvPr id="12" name="Oval 11">
            <a:extLst>
              <a:ext uri="{FF2B5EF4-FFF2-40B4-BE49-F238E27FC236}">
                <a16:creationId xmlns:a16="http://schemas.microsoft.com/office/drawing/2014/main" id="{1F35B230-C0D6-F370-CB70-A5155C974043}"/>
              </a:ext>
            </a:extLst>
          </p:cNvPr>
          <p:cNvSpPr/>
          <p:nvPr/>
        </p:nvSpPr>
        <p:spPr>
          <a:xfrm>
            <a:off x="10261176" y="1971294"/>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
            </a:r>
          </a:p>
        </p:txBody>
      </p:sp>
      <p:cxnSp>
        <p:nvCxnSpPr>
          <p:cNvPr id="13" name="Straight Connector 12">
            <a:extLst>
              <a:ext uri="{FF2B5EF4-FFF2-40B4-BE49-F238E27FC236}">
                <a16:creationId xmlns:a16="http://schemas.microsoft.com/office/drawing/2014/main" id="{5700ED7E-7A76-3CC8-6CAF-8A1CCC3AFD61}"/>
              </a:ext>
            </a:extLst>
          </p:cNvPr>
          <p:cNvCxnSpPr>
            <a:cxnSpLocks/>
          </p:cNvCxnSpPr>
          <p:nvPr/>
        </p:nvCxnSpPr>
        <p:spPr>
          <a:xfrm>
            <a:off x="9280989" y="2868247"/>
            <a:ext cx="521549" cy="134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4FE5ED7-4111-BC8E-D369-8082D7BF0FC5}"/>
              </a:ext>
            </a:extLst>
          </p:cNvPr>
          <p:cNvCxnSpPr>
            <a:cxnSpLocks/>
          </p:cNvCxnSpPr>
          <p:nvPr/>
        </p:nvCxnSpPr>
        <p:spPr>
          <a:xfrm flipH="1">
            <a:off x="10196303" y="2724658"/>
            <a:ext cx="356167" cy="13474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936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BC37-26E4-4179-CD15-A77E06A4D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4AF58-B500-0780-2174-4FA9AA610258}"/>
              </a:ext>
            </a:extLst>
          </p:cNvPr>
          <p:cNvSpPr>
            <a:spLocks noGrp="1"/>
          </p:cNvSpPr>
          <p:nvPr>
            <p:ph type="title"/>
          </p:nvPr>
        </p:nvSpPr>
        <p:spPr/>
        <p:txBody>
          <a:bodyPr/>
          <a:lstStyle/>
          <a:p>
            <a:r>
              <a:rPr lang="en-US" dirty="0">
                <a:cs typeface="Arial" panose="020B0604020202020204" pitchFamily="34" charset="0"/>
              </a:rPr>
              <a:t>Basic Example – Assessment and Collection</a:t>
            </a:r>
          </a:p>
        </p:txBody>
      </p:sp>
      <p:sp>
        <p:nvSpPr>
          <p:cNvPr id="3" name="Content Placeholder 2">
            <a:extLst>
              <a:ext uri="{FF2B5EF4-FFF2-40B4-BE49-F238E27FC236}">
                <a16:creationId xmlns:a16="http://schemas.microsoft.com/office/drawing/2014/main" id="{E7A3786F-756E-FD02-906D-4DEA469C52C5}"/>
              </a:ext>
            </a:extLst>
          </p:cNvPr>
          <p:cNvSpPr>
            <a:spLocks noGrp="1"/>
          </p:cNvSpPr>
          <p:nvPr>
            <p:ph sz="half" idx="1"/>
          </p:nvPr>
        </p:nvSpPr>
        <p:spPr>
          <a:xfrm>
            <a:off x="979170" y="1835052"/>
            <a:ext cx="4037471" cy="4351338"/>
          </a:xfrm>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A and B sell LLC to C and LLC becomes a DRE (pre-adjustment year). </a:t>
            </a:r>
          </a:p>
          <a:p>
            <a:pPr>
              <a:lnSpc>
                <a:spcPct val="120000"/>
              </a:lnSpc>
            </a:pPr>
            <a:r>
              <a:rPr lang="en-US" dirty="0">
                <a:latin typeface="Arial" panose="020B0604020202020204" pitchFamily="34" charset="0"/>
                <a:cs typeface="Arial" panose="020B0604020202020204" pitchFamily="34" charset="0"/>
              </a:rPr>
              <a:t>PR/DI remain valid. </a:t>
            </a:r>
          </a:p>
          <a:p>
            <a:pPr>
              <a:lnSpc>
                <a:spcPct val="120000"/>
              </a:lnSpc>
            </a:pPr>
            <a:r>
              <a:rPr lang="en-US" dirty="0">
                <a:latin typeface="Arial" panose="020B0604020202020204" pitchFamily="34" charset="0"/>
                <a:cs typeface="Arial" panose="020B0604020202020204" pitchFamily="34" charset="0"/>
              </a:rPr>
              <a:t>Default rule may apply and IRS may collect IU from LLC.</a:t>
            </a:r>
          </a:p>
          <a:p>
            <a:pPr>
              <a:lnSpc>
                <a:spcPct val="120000"/>
              </a:lnSpc>
            </a:pPr>
            <a:r>
              <a:rPr lang="en-US" dirty="0">
                <a:latin typeface="Arial" panose="020B0604020202020204" pitchFamily="34" charset="0"/>
                <a:cs typeface="Arial" panose="020B0604020202020204" pitchFamily="34" charset="0"/>
              </a:rPr>
              <a:t>LLC may request modifications or make push-out election. </a:t>
            </a:r>
          </a:p>
          <a:p>
            <a:pPr>
              <a:lnSpc>
                <a:spcPct val="120000"/>
              </a:lnSpc>
            </a:pPr>
            <a:r>
              <a:rPr lang="en-US" dirty="0">
                <a:latin typeface="Arial" panose="020B0604020202020204" pitchFamily="34" charset="0"/>
                <a:cs typeface="Arial" panose="020B0604020202020204" pitchFamily="34" charset="0"/>
              </a:rPr>
              <a:t>But if LLC fails to pay IU, who pays? </a:t>
            </a:r>
          </a:p>
        </p:txBody>
      </p:sp>
      <p:sp>
        <p:nvSpPr>
          <p:cNvPr id="14" name="Text Placeholder 13">
            <a:extLst>
              <a:ext uri="{FF2B5EF4-FFF2-40B4-BE49-F238E27FC236}">
                <a16:creationId xmlns:a16="http://schemas.microsoft.com/office/drawing/2014/main" id="{C530C284-6BD9-EBD5-1E50-096C04E34880}"/>
              </a:ext>
            </a:extLst>
          </p:cNvPr>
          <p:cNvSpPr>
            <a:spLocks noGrp="1"/>
          </p:cNvSpPr>
          <p:nvPr>
            <p:ph type="body" sz="quarter" idx="10"/>
          </p:nvPr>
        </p:nvSpPr>
        <p:spPr/>
        <p:txBody>
          <a:bodyPr/>
          <a:lstStyle/>
          <a:p>
            <a:endParaRPr lang="en-US"/>
          </a:p>
        </p:txBody>
      </p:sp>
      <p:sp>
        <p:nvSpPr>
          <p:cNvPr id="4" name="Isosceles Triangle 3">
            <a:extLst>
              <a:ext uri="{FF2B5EF4-FFF2-40B4-BE49-F238E27FC236}">
                <a16:creationId xmlns:a16="http://schemas.microsoft.com/office/drawing/2014/main" id="{C15E1614-4DFC-018B-3366-44707E58D9AF}"/>
              </a:ext>
            </a:extLst>
          </p:cNvPr>
          <p:cNvSpPr/>
          <p:nvPr/>
        </p:nvSpPr>
        <p:spPr>
          <a:xfrm>
            <a:off x="5878760" y="3682836"/>
            <a:ext cx="1585203" cy="11217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sp>
        <p:nvSpPr>
          <p:cNvPr id="5" name="Oval 4">
            <a:extLst>
              <a:ext uri="{FF2B5EF4-FFF2-40B4-BE49-F238E27FC236}">
                <a16:creationId xmlns:a16="http://schemas.microsoft.com/office/drawing/2014/main" id="{5D7C0C42-1D99-C86E-5815-46DDDF7C80DC}"/>
              </a:ext>
            </a:extLst>
          </p:cNvPr>
          <p:cNvSpPr/>
          <p:nvPr/>
        </p:nvSpPr>
        <p:spPr>
          <a:xfrm>
            <a:off x="5297409" y="2163646"/>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a:t>
            </a:r>
          </a:p>
        </p:txBody>
      </p:sp>
      <p:sp>
        <p:nvSpPr>
          <p:cNvPr id="6" name="Oval 5">
            <a:extLst>
              <a:ext uri="{FF2B5EF4-FFF2-40B4-BE49-F238E27FC236}">
                <a16:creationId xmlns:a16="http://schemas.microsoft.com/office/drawing/2014/main" id="{3904E350-A82D-55FC-DE41-BB64F0B61DC8}"/>
              </a:ext>
            </a:extLst>
          </p:cNvPr>
          <p:cNvSpPr/>
          <p:nvPr/>
        </p:nvSpPr>
        <p:spPr>
          <a:xfrm>
            <a:off x="7027528" y="2163646"/>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a:t>
            </a:r>
          </a:p>
        </p:txBody>
      </p:sp>
      <p:cxnSp>
        <p:nvCxnSpPr>
          <p:cNvPr id="7" name="Straight Connector 6">
            <a:extLst>
              <a:ext uri="{FF2B5EF4-FFF2-40B4-BE49-F238E27FC236}">
                <a16:creationId xmlns:a16="http://schemas.microsoft.com/office/drawing/2014/main" id="{E59BF85A-2FA6-9E40-D893-CD4F1FD2D4CB}"/>
              </a:ext>
            </a:extLst>
          </p:cNvPr>
          <p:cNvCxnSpPr>
            <a:cxnSpLocks/>
          </p:cNvCxnSpPr>
          <p:nvPr/>
        </p:nvCxnSpPr>
        <p:spPr>
          <a:xfrm>
            <a:off x="6047341" y="3060599"/>
            <a:ext cx="521549" cy="134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F4F2B40-7710-91DE-D11C-1E2C003BC301}"/>
              </a:ext>
            </a:extLst>
          </p:cNvPr>
          <p:cNvCxnSpPr>
            <a:cxnSpLocks/>
          </p:cNvCxnSpPr>
          <p:nvPr/>
        </p:nvCxnSpPr>
        <p:spPr>
          <a:xfrm flipH="1">
            <a:off x="6962655" y="2917010"/>
            <a:ext cx="356167" cy="1347484"/>
          </a:xfrm>
          <a:prstGeom prst="line">
            <a:avLst/>
          </a:prstGeom>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03FE56C3-9073-A7AC-217B-EABABEB2B534}"/>
              </a:ext>
            </a:extLst>
          </p:cNvPr>
          <p:cNvSpPr/>
          <p:nvPr/>
        </p:nvSpPr>
        <p:spPr>
          <a:xfrm>
            <a:off x="8477144" y="2239639"/>
            <a:ext cx="889837" cy="744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8506823-C605-C6AA-D7A0-409AC4EBB4F0}"/>
              </a:ext>
            </a:extLst>
          </p:cNvPr>
          <p:cNvSpPr/>
          <p:nvPr/>
        </p:nvSpPr>
        <p:spPr>
          <a:xfrm>
            <a:off x="9502018" y="2131549"/>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a:t>
            </a:r>
          </a:p>
        </p:txBody>
      </p:sp>
      <p:sp>
        <p:nvSpPr>
          <p:cNvPr id="12" name="Oval 11">
            <a:extLst>
              <a:ext uri="{FF2B5EF4-FFF2-40B4-BE49-F238E27FC236}">
                <a16:creationId xmlns:a16="http://schemas.microsoft.com/office/drawing/2014/main" id="{B1EC43EE-264C-B2B5-4158-97D8C9B73FFD}"/>
              </a:ext>
            </a:extLst>
          </p:cNvPr>
          <p:cNvSpPr/>
          <p:nvPr/>
        </p:nvSpPr>
        <p:spPr>
          <a:xfrm>
            <a:off x="9500583" y="3816017"/>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cxnSp>
        <p:nvCxnSpPr>
          <p:cNvPr id="13" name="Straight Connector 12">
            <a:extLst>
              <a:ext uri="{FF2B5EF4-FFF2-40B4-BE49-F238E27FC236}">
                <a16:creationId xmlns:a16="http://schemas.microsoft.com/office/drawing/2014/main" id="{E4AF73E2-5CEE-C034-2948-B5355B1E758A}"/>
              </a:ext>
            </a:extLst>
          </p:cNvPr>
          <p:cNvCxnSpPr>
            <a:cxnSpLocks/>
          </p:cNvCxnSpPr>
          <p:nvPr/>
        </p:nvCxnSpPr>
        <p:spPr>
          <a:xfrm>
            <a:off x="10077290" y="2861547"/>
            <a:ext cx="0" cy="13795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12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4AE0-8C93-28C9-9D80-523D2B33283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FCD82E9-E8C1-747D-BBC8-AFCFE5164808}"/>
              </a:ext>
            </a:extLst>
          </p:cNvPr>
          <p:cNvCxnSpPr>
            <a:cxnSpLocks/>
            <a:stCxn id="6" idx="4"/>
          </p:cNvCxnSpPr>
          <p:nvPr/>
        </p:nvCxnSpPr>
        <p:spPr>
          <a:xfrm flipH="1">
            <a:off x="5991694" y="2900344"/>
            <a:ext cx="641580" cy="1203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D9DB64-B43F-F105-1F0A-410BC6FF012A}"/>
              </a:ext>
            </a:extLst>
          </p:cNvPr>
          <p:cNvCxnSpPr>
            <a:cxnSpLocks/>
            <a:stCxn id="5" idx="4"/>
          </p:cNvCxnSpPr>
          <p:nvPr/>
        </p:nvCxnSpPr>
        <p:spPr>
          <a:xfrm>
            <a:off x="4903155" y="2900344"/>
            <a:ext cx="694774" cy="134748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5D7E2D-47B3-7A88-97C8-8896C7CF12DE}"/>
              </a:ext>
            </a:extLst>
          </p:cNvPr>
          <p:cNvSpPr>
            <a:spLocks noGrp="1"/>
          </p:cNvSpPr>
          <p:nvPr>
            <p:ph type="title"/>
          </p:nvPr>
        </p:nvSpPr>
        <p:spPr/>
        <p:txBody>
          <a:bodyPr/>
          <a:lstStyle/>
          <a:p>
            <a:r>
              <a:rPr lang="en-US" dirty="0">
                <a:cs typeface="Arial" panose="020B0604020202020204" pitchFamily="34" charset="0"/>
              </a:rPr>
              <a:t>Basic Example – Former Partners</a:t>
            </a:r>
          </a:p>
        </p:txBody>
      </p:sp>
      <p:sp>
        <p:nvSpPr>
          <p:cNvPr id="3" name="Content Placeholder 2">
            <a:extLst>
              <a:ext uri="{FF2B5EF4-FFF2-40B4-BE49-F238E27FC236}">
                <a16:creationId xmlns:a16="http://schemas.microsoft.com/office/drawing/2014/main" id="{BA038397-D39C-3919-6319-BD85C69A8FDA}"/>
              </a:ext>
            </a:extLst>
          </p:cNvPr>
          <p:cNvSpPr>
            <a:spLocks noGrp="1"/>
          </p:cNvSpPr>
          <p:nvPr>
            <p:ph sz="half" idx="1"/>
          </p:nvPr>
        </p:nvSpPr>
        <p:spPr>
          <a:xfrm>
            <a:off x="1177413" y="1825623"/>
            <a:ext cx="3003893" cy="4773140"/>
          </a:xfrm>
        </p:spPr>
        <p:txBody>
          <a:bodyPr>
            <a:normAutofit fontScale="55000" lnSpcReduction="20000"/>
          </a:bodyPr>
          <a:lstStyle/>
          <a:p>
            <a:r>
              <a:rPr lang="en-US" dirty="0">
                <a:latin typeface="Arial" panose="020B0604020202020204" pitchFamily="34" charset="0"/>
                <a:cs typeface="Arial" panose="020B0604020202020204" pitchFamily="34" charset="0"/>
              </a:rPr>
              <a:t>A and B sell LLC to C and D partners in Year 1. LLC liquidates in Year 2. </a:t>
            </a:r>
          </a:p>
          <a:p>
            <a:r>
              <a:rPr lang="en-US" dirty="0">
                <a:latin typeface="Arial" panose="020B0604020202020204" pitchFamily="34" charset="0"/>
                <a:cs typeface="Arial" panose="020B0604020202020204" pitchFamily="34" charset="0"/>
              </a:rPr>
              <a:t>IRS determines LLC ceased to exist before adjustments take effect.  </a:t>
            </a:r>
          </a:p>
          <a:p>
            <a:r>
              <a:rPr lang="en-US" dirty="0">
                <a:latin typeface="Arial" panose="020B0604020202020204" pitchFamily="34" charset="0"/>
                <a:cs typeface="Arial" panose="020B0604020202020204" pitchFamily="34" charset="0"/>
              </a:rPr>
              <a:t>No adjustment year partners. </a:t>
            </a:r>
          </a:p>
          <a:p>
            <a:r>
              <a:rPr lang="en-US" dirty="0">
                <a:latin typeface="Arial" panose="020B0604020202020204" pitchFamily="34" charset="0"/>
                <a:cs typeface="Arial" panose="020B0604020202020204" pitchFamily="34" charset="0"/>
              </a:rPr>
              <a:t>C and D are partners on the last tax return and therefore must take into account adjustments as if a push out election is made. </a:t>
            </a:r>
          </a:p>
          <a:p>
            <a:endParaRPr lang="en-US" dirty="0"/>
          </a:p>
        </p:txBody>
      </p:sp>
      <p:sp>
        <p:nvSpPr>
          <p:cNvPr id="16" name="Text Placeholder 15">
            <a:extLst>
              <a:ext uri="{FF2B5EF4-FFF2-40B4-BE49-F238E27FC236}">
                <a16:creationId xmlns:a16="http://schemas.microsoft.com/office/drawing/2014/main" id="{B4D720E0-5868-446A-A576-FC9E8C4762D0}"/>
              </a:ext>
            </a:extLst>
          </p:cNvPr>
          <p:cNvSpPr>
            <a:spLocks noGrp="1"/>
          </p:cNvSpPr>
          <p:nvPr>
            <p:ph type="body" sz="quarter" idx="10"/>
          </p:nvPr>
        </p:nvSpPr>
        <p:spPr/>
        <p:txBody>
          <a:bodyPr/>
          <a:lstStyle/>
          <a:p>
            <a:endParaRPr lang="en-US"/>
          </a:p>
        </p:txBody>
      </p:sp>
      <p:sp>
        <p:nvSpPr>
          <p:cNvPr id="4" name="Isosceles Triangle 3">
            <a:extLst>
              <a:ext uri="{FF2B5EF4-FFF2-40B4-BE49-F238E27FC236}">
                <a16:creationId xmlns:a16="http://schemas.microsoft.com/office/drawing/2014/main" id="{67D9A297-D9A3-ABE4-56A6-4C8EC4DEF3D6}"/>
              </a:ext>
            </a:extLst>
          </p:cNvPr>
          <p:cNvSpPr/>
          <p:nvPr/>
        </p:nvSpPr>
        <p:spPr>
          <a:xfrm>
            <a:off x="4907799" y="3522581"/>
            <a:ext cx="1585203" cy="11217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sp>
        <p:nvSpPr>
          <p:cNvPr id="5" name="Oval 4">
            <a:extLst>
              <a:ext uri="{FF2B5EF4-FFF2-40B4-BE49-F238E27FC236}">
                <a16:creationId xmlns:a16="http://schemas.microsoft.com/office/drawing/2014/main" id="{84DCC321-9983-2532-A33A-DE0335D66D5E}"/>
              </a:ext>
            </a:extLst>
          </p:cNvPr>
          <p:cNvSpPr/>
          <p:nvPr/>
        </p:nvSpPr>
        <p:spPr>
          <a:xfrm>
            <a:off x="4326448" y="2003391"/>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a:t>
            </a:r>
          </a:p>
        </p:txBody>
      </p:sp>
      <p:sp>
        <p:nvSpPr>
          <p:cNvPr id="6" name="Oval 5">
            <a:extLst>
              <a:ext uri="{FF2B5EF4-FFF2-40B4-BE49-F238E27FC236}">
                <a16:creationId xmlns:a16="http://schemas.microsoft.com/office/drawing/2014/main" id="{862FCCD9-9C4A-9F9C-6ED5-20A66B977A1E}"/>
              </a:ext>
            </a:extLst>
          </p:cNvPr>
          <p:cNvSpPr/>
          <p:nvPr/>
        </p:nvSpPr>
        <p:spPr>
          <a:xfrm>
            <a:off x="6056567" y="2003391"/>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a:t>
            </a:r>
          </a:p>
        </p:txBody>
      </p:sp>
      <p:sp>
        <p:nvSpPr>
          <p:cNvPr id="9" name="Arrow: Right 8">
            <a:extLst>
              <a:ext uri="{FF2B5EF4-FFF2-40B4-BE49-F238E27FC236}">
                <a16:creationId xmlns:a16="http://schemas.microsoft.com/office/drawing/2014/main" id="{CED7A98D-D4DE-11A5-09D8-34AC984FED3A}"/>
              </a:ext>
            </a:extLst>
          </p:cNvPr>
          <p:cNvSpPr/>
          <p:nvPr/>
        </p:nvSpPr>
        <p:spPr>
          <a:xfrm>
            <a:off x="7506183" y="2079384"/>
            <a:ext cx="889837" cy="744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7CC40DB-4227-98A1-9278-58A1C8BB1F06}"/>
              </a:ext>
            </a:extLst>
          </p:cNvPr>
          <p:cNvSpPr/>
          <p:nvPr/>
        </p:nvSpPr>
        <p:spPr>
          <a:xfrm>
            <a:off x="9112408" y="3490484"/>
            <a:ext cx="1585203" cy="1121752"/>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LLC</a:t>
            </a:r>
          </a:p>
        </p:txBody>
      </p:sp>
      <p:sp>
        <p:nvSpPr>
          <p:cNvPr id="11" name="Oval 10">
            <a:extLst>
              <a:ext uri="{FF2B5EF4-FFF2-40B4-BE49-F238E27FC236}">
                <a16:creationId xmlns:a16="http://schemas.microsoft.com/office/drawing/2014/main" id="{2EE159BD-0AAE-E952-E8F1-92FFA764D7D7}"/>
              </a:ext>
            </a:extLst>
          </p:cNvPr>
          <p:cNvSpPr/>
          <p:nvPr/>
        </p:nvSpPr>
        <p:spPr>
          <a:xfrm>
            <a:off x="8531057" y="1971294"/>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a:t>
            </a:r>
          </a:p>
        </p:txBody>
      </p:sp>
      <p:sp>
        <p:nvSpPr>
          <p:cNvPr id="12" name="Oval 11">
            <a:extLst>
              <a:ext uri="{FF2B5EF4-FFF2-40B4-BE49-F238E27FC236}">
                <a16:creationId xmlns:a16="http://schemas.microsoft.com/office/drawing/2014/main" id="{F733628A-8523-749E-603A-279452842FF1}"/>
              </a:ext>
            </a:extLst>
          </p:cNvPr>
          <p:cNvSpPr/>
          <p:nvPr/>
        </p:nvSpPr>
        <p:spPr>
          <a:xfrm>
            <a:off x="10261176" y="1971294"/>
            <a:ext cx="1153413" cy="89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
            </a:r>
          </a:p>
        </p:txBody>
      </p:sp>
      <p:cxnSp>
        <p:nvCxnSpPr>
          <p:cNvPr id="13" name="Straight Connector 12">
            <a:extLst>
              <a:ext uri="{FF2B5EF4-FFF2-40B4-BE49-F238E27FC236}">
                <a16:creationId xmlns:a16="http://schemas.microsoft.com/office/drawing/2014/main" id="{88BCEF88-CA88-78A6-1FD4-05BCFE8D2C64}"/>
              </a:ext>
            </a:extLst>
          </p:cNvPr>
          <p:cNvCxnSpPr>
            <a:cxnSpLocks/>
          </p:cNvCxnSpPr>
          <p:nvPr/>
        </p:nvCxnSpPr>
        <p:spPr>
          <a:xfrm>
            <a:off x="9280989" y="2868247"/>
            <a:ext cx="521549" cy="1347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616D51-98EC-A3FF-FB13-C293322A5315}"/>
              </a:ext>
            </a:extLst>
          </p:cNvPr>
          <p:cNvCxnSpPr>
            <a:cxnSpLocks/>
          </p:cNvCxnSpPr>
          <p:nvPr/>
        </p:nvCxnSpPr>
        <p:spPr>
          <a:xfrm flipH="1">
            <a:off x="10196303" y="2724658"/>
            <a:ext cx="356167" cy="13474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65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98FE-BB7F-E702-D33C-BA087D1D2FDB}"/>
              </a:ext>
            </a:extLst>
          </p:cNvPr>
          <p:cNvSpPr>
            <a:spLocks noGrp="1"/>
          </p:cNvSpPr>
          <p:nvPr>
            <p:ph type="title"/>
          </p:nvPr>
        </p:nvSpPr>
        <p:spPr/>
        <p:txBody>
          <a:bodyPr>
            <a:normAutofit/>
          </a:bodyPr>
          <a:lstStyle/>
          <a:p>
            <a:r>
              <a:rPr lang="en-US" sz="4000" dirty="0">
                <a:cs typeface="Arial" panose="020B0604020202020204" pitchFamily="34" charset="0"/>
              </a:rPr>
              <a:t>Example – Special Collection Tools</a:t>
            </a:r>
          </a:p>
        </p:txBody>
      </p:sp>
      <p:sp>
        <p:nvSpPr>
          <p:cNvPr id="3" name="Content Placeholder 2">
            <a:extLst>
              <a:ext uri="{FF2B5EF4-FFF2-40B4-BE49-F238E27FC236}">
                <a16:creationId xmlns:a16="http://schemas.microsoft.com/office/drawing/2014/main" id="{0577D169-D8B1-D8A2-06C7-1B8E9A7EBE9F}"/>
              </a:ext>
            </a:extLst>
          </p:cNvPr>
          <p:cNvSpPr>
            <a:spLocks noGrp="1"/>
          </p:cNvSpPr>
          <p:nvPr>
            <p:ph sz="half" idx="1"/>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Year 1 (Reviewed Year):  Partnership has two partners (</a:t>
            </a:r>
            <a:r>
              <a:rPr lang="en-US" dirty="0" err="1">
                <a:latin typeface="Arial" panose="020B0604020202020204" pitchFamily="34" charset="0"/>
                <a:cs typeface="Arial" panose="020B0604020202020204" pitchFamily="34" charset="0"/>
              </a:rPr>
              <a:t>S1</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S2</a:t>
            </a:r>
            <a:r>
              <a:rPr lang="en-US" dirty="0">
                <a:latin typeface="Arial" panose="020B0604020202020204" pitchFamily="34" charset="0"/>
                <a:cs typeface="Arial" panose="020B0604020202020204" pitchFamily="34" charset="0"/>
              </a:rPr>
              <a:t>).  </a:t>
            </a:r>
          </a:p>
          <a:p>
            <a:pPr lvl="1">
              <a:lnSpc>
                <a:spcPct val="120000"/>
              </a:lnSpc>
            </a:pPr>
            <a:r>
              <a:rPr lang="en-US" dirty="0">
                <a:latin typeface="Arial" panose="020B0604020202020204" pitchFamily="34" charset="0"/>
                <a:cs typeface="Arial" panose="020B0604020202020204" pitchFamily="34" charset="0"/>
              </a:rPr>
              <a:t>Cash waterfall</a:t>
            </a:r>
          </a:p>
          <a:p>
            <a:pPr lvl="2">
              <a:lnSpc>
                <a:spcPct val="120000"/>
              </a:lnSpc>
            </a:pPr>
            <a:r>
              <a:rPr lang="en-US" dirty="0" err="1">
                <a:latin typeface="Arial" panose="020B0604020202020204" pitchFamily="34" charset="0"/>
                <a:cs typeface="Arial" panose="020B0604020202020204" pitchFamily="34" charset="0"/>
              </a:rPr>
              <a:t>S1</a:t>
            </a:r>
            <a:r>
              <a:rPr lang="en-US" dirty="0">
                <a:latin typeface="Arial" panose="020B0604020202020204" pitchFamily="34" charset="0"/>
                <a:cs typeface="Arial" panose="020B0604020202020204" pitchFamily="34" charset="0"/>
              </a:rPr>
              <a:t> receives the amount of capital it contributed</a:t>
            </a:r>
          </a:p>
          <a:p>
            <a:pPr lvl="2">
              <a:lnSpc>
                <a:spcPct val="120000"/>
              </a:lnSpc>
            </a:pPr>
            <a:r>
              <a:rPr lang="en-US" dirty="0" err="1">
                <a:latin typeface="Arial" panose="020B0604020202020204" pitchFamily="34" charset="0"/>
                <a:cs typeface="Arial" panose="020B0604020202020204" pitchFamily="34" charset="0"/>
              </a:rPr>
              <a:t>S1</a:t>
            </a:r>
            <a:r>
              <a:rPr lang="en-US" dirty="0">
                <a:latin typeface="Arial" panose="020B0604020202020204" pitchFamily="34" charset="0"/>
                <a:cs typeface="Arial" panose="020B0604020202020204" pitchFamily="34" charset="0"/>
              </a:rPr>
              <a:t> receives an 8% preferred return on the capital it contributed</a:t>
            </a:r>
          </a:p>
          <a:p>
            <a:pPr lvl="2">
              <a:lnSpc>
                <a:spcPct val="120000"/>
              </a:lnSpc>
            </a:pPr>
            <a:r>
              <a:rPr lang="en-US" dirty="0">
                <a:latin typeface="Arial" panose="020B0604020202020204" pitchFamily="34" charset="0"/>
                <a:cs typeface="Arial" panose="020B0604020202020204" pitchFamily="34" charset="0"/>
              </a:rPr>
              <a:t>80% is distributed to </a:t>
            </a:r>
            <a:r>
              <a:rPr lang="en-US" dirty="0" err="1">
                <a:latin typeface="Arial" panose="020B0604020202020204" pitchFamily="34" charset="0"/>
                <a:cs typeface="Arial" panose="020B0604020202020204" pitchFamily="34" charset="0"/>
              </a:rPr>
              <a:t>S1</a:t>
            </a:r>
            <a:r>
              <a:rPr lang="en-US" dirty="0">
                <a:latin typeface="Arial" panose="020B0604020202020204" pitchFamily="34" charset="0"/>
                <a:cs typeface="Arial" panose="020B0604020202020204" pitchFamily="34" charset="0"/>
              </a:rPr>
              <a:t> and 20% is distributed to </a:t>
            </a:r>
            <a:r>
              <a:rPr lang="en-US" dirty="0" err="1">
                <a:latin typeface="Arial" panose="020B0604020202020204" pitchFamily="34" charset="0"/>
                <a:cs typeface="Arial" panose="020B0604020202020204" pitchFamily="34" charset="0"/>
              </a:rPr>
              <a:t>S2</a:t>
            </a:r>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Year 2:  S1 and S2 sell their partnership interests to B1 and B2 respectively, and the partnership is recapitalized so that B1 and B2 share everything 50/50</a:t>
            </a:r>
          </a:p>
          <a:p>
            <a:pPr lvl="1">
              <a:lnSpc>
                <a:spcPct val="120000"/>
              </a:lnSpc>
            </a:pPr>
            <a:r>
              <a:rPr lang="en-US" dirty="0">
                <a:latin typeface="Arial" panose="020B0604020202020204" pitchFamily="34" charset="0"/>
                <a:cs typeface="Arial" panose="020B0604020202020204" pitchFamily="34" charset="0"/>
              </a:rPr>
              <a:t>Assume the sale occurred on 12/31/Year 1</a:t>
            </a:r>
          </a:p>
          <a:p>
            <a:pPr>
              <a:lnSpc>
                <a:spcPct val="120000"/>
              </a:lnSpc>
            </a:pPr>
            <a:r>
              <a:rPr lang="en-US" dirty="0">
                <a:latin typeface="Arial" panose="020B0604020202020204" pitchFamily="34" charset="0"/>
                <a:cs typeface="Arial" panose="020B0604020202020204" pitchFamily="34" charset="0"/>
              </a:rPr>
              <a:t>Year 3:  Partnership liquidates</a:t>
            </a:r>
          </a:p>
          <a:p>
            <a:pPr>
              <a:lnSpc>
                <a:spcPct val="120000"/>
              </a:lnSpc>
            </a:pPr>
            <a:r>
              <a:rPr lang="en-US" dirty="0">
                <a:latin typeface="Arial" panose="020B0604020202020204" pitchFamily="34" charset="0"/>
                <a:cs typeface="Arial" panose="020B0604020202020204" pitchFamily="34" charset="0"/>
              </a:rPr>
              <a:t>Year 4:  The IRS adjusts the return for Year 1 by increasing income by $1M</a:t>
            </a:r>
          </a:p>
          <a:p>
            <a:pPr lvl="2">
              <a:lnSpc>
                <a:spcPct val="120000"/>
              </a:lnSpc>
            </a:pPr>
            <a:r>
              <a:rPr lang="en-US" dirty="0">
                <a:latin typeface="Arial" panose="020B0604020202020204" pitchFamily="34" charset="0"/>
                <a:cs typeface="Arial" panose="020B0604020202020204" pitchFamily="34" charset="0"/>
              </a:rPr>
              <a:t>FPA mailed in Year 4, no petition is filed – Year 4 is the adjustment year</a:t>
            </a:r>
          </a:p>
          <a:p>
            <a:pPr marL="914400" lvl="2" indent="0">
              <a:lnSpc>
                <a:spcPct val="120000"/>
              </a:lnSpc>
              <a:buNone/>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7DF505A-856D-CCB4-A95E-13B622EAB98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45112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2D0B-0029-3700-1611-6BDE7EFD280E}"/>
              </a:ext>
            </a:extLst>
          </p:cNvPr>
          <p:cNvSpPr>
            <a:spLocks noGrp="1"/>
          </p:cNvSpPr>
          <p:nvPr>
            <p:ph type="title"/>
          </p:nvPr>
        </p:nvSpPr>
        <p:spPr/>
        <p:txBody>
          <a:bodyPr>
            <a:normAutofit/>
          </a:bodyPr>
          <a:lstStyle/>
          <a:p>
            <a:r>
              <a:rPr lang="en-US" sz="4000" dirty="0">
                <a:cs typeface="Arial" panose="020B0604020202020204" pitchFamily="34" charset="0"/>
              </a:rPr>
              <a:t>Example: If the Failure to Pay Rules Apply</a:t>
            </a:r>
          </a:p>
        </p:txBody>
      </p:sp>
      <p:sp>
        <p:nvSpPr>
          <p:cNvPr id="3" name="Content Placeholder 2">
            <a:extLst>
              <a:ext uri="{FF2B5EF4-FFF2-40B4-BE49-F238E27FC236}">
                <a16:creationId xmlns:a16="http://schemas.microsoft.com/office/drawing/2014/main" id="{FF9C54F8-0124-D918-C1DC-6E227C0F4FB1}"/>
              </a:ext>
            </a:extLst>
          </p:cNvPr>
          <p:cNvSpPr>
            <a:spLocks noGrp="1"/>
          </p:cNvSpPr>
          <p:nvPr>
            <p:ph sz="half" idx="1"/>
          </p:nvPr>
        </p:nvSpPr>
        <p:spPr/>
        <p:txBody>
          <a:bodyPr>
            <a:normAutofit fontScale="70000" lnSpcReduction="20000"/>
          </a:bodyPr>
          <a:lstStyle/>
          <a:p>
            <a:pPr>
              <a:lnSpc>
                <a:spcPct val="120000"/>
              </a:lnSpc>
            </a:pPr>
            <a:r>
              <a:rPr lang="en-US" dirty="0">
                <a:latin typeface="Arial" panose="020B0604020202020204" pitchFamily="34" charset="0"/>
                <a:cs typeface="Arial" panose="020B0604020202020204" pitchFamily="34" charset="0"/>
              </a:rPr>
              <a:t>The IU equals 37% x $1M</a:t>
            </a:r>
          </a:p>
          <a:p>
            <a:pPr lvl="1">
              <a:lnSpc>
                <a:spcPct val="120000"/>
              </a:lnSpc>
            </a:pPr>
            <a:r>
              <a:rPr lang="en-US" dirty="0">
                <a:latin typeface="Arial" panose="020B0604020202020204" pitchFamily="34" charset="0"/>
                <a:cs typeface="Arial" panose="020B0604020202020204" pitchFamily="34" charset="0"/>
              </a:rPr>
              <a:t>Assume no push out or modification</a:t>
            </a:r>
          </a:p>
          <a:p>
            <a:pPr>
              <a:lnSpc>
                <a:spcPct val="120000"/>
              </a:lnSpc>
            </a:pPr>
            <a:r>
              <a:rPr lang="en-US" dirty="0">
                <a:latin typeface="Arial" panose="020B0604020202020204" pitchFamily="34" charset="0"/>
                <a:cs typeface="Arial" panose="020B0604020202020204" pitchFamily="34" charset="0"/>
              </a:rPr>
              <a:t>Partners who are liable:</a:t>
            </a:r>
          </a:p>
          <a:p>
            <a:pPr lvl="1">
              <a:lnSpc>
                <a:spcPct val="120000"/>
              </a:lnSpc>
            </a:pPr>
            <a:r>
              <a:rPr lang="en-US" dirty="0">
                <a:latin typeface="Arial" panose="020B0604020202020204" pitchFamily="34" charset="0"/>
                <a:cs typeface="Arial" panose="020B0604020202020204" pitchFamily="34" charset="0"/>
              </a:rPr>
              <a:t>Adjustment year partners:  none</a:t>
            </a:r>
          </a:p>
          <a:p>
            <a:pPr lvl="1">
              <a:lnSpc>
                <a:spcPct val="120000"/>
              </a:lnSpc>
            </a:pPr>
            <a:r>
              <a:rPr lang="en-US" dirty="0">
                <a:latin typeface="Arial" panose="020B0604020202020204" pitchFamily="34" charset="0"/>
                <a:cs typeface="Arial" panose="020B0604020202020204" pitchFamily="34" charset="0"/>
              </a:rPr>
              <a:t>Assuming that the IRS determines that the partnership has ceased to exist, those who were partners during the last tax year for which a return was filed:  </a:t>
            </a:r>
            <a:r>
              <a:rPr lang="en-US" b="1" u="sng" dirty="0" err="1">
                <a:latin typeface="Arial" panose="020B0604020202020204" pitchFamily="34" charset="0"/>
                <a:cs typeface="Arial" panose="020B0604020202020204" pitchFamily="34" charset="0"/>
              </a:rPr>
              <a:t>B1</a:t>
            </a:r>
            <a:r>
              <a:rPr lang="en-US" b="1" u="sng" dirty="0">
                <a:latin typeface="Arial" panose="020B0604020202020204" pitchFamily="34" charset="0"/>
                <a:cs typeface="Arial" panose="020B0604020202020204" pitchFamily="34" charset="0"/>
              </a:rPr>
              <a:t> and </a:t>
            </a:r>
            <a:r>
              <a:rPr lang="en-US" b="1" u="sng" dirty="0" err="1">
                <a:latin typeface="Arial" panose="020B0604020202020204" pitchFamily="34" charset="0"/>
                <a:cs typeface="Arial" panose="020B0604020202020204" pitchFamily="34" charset="0"/>
              </a:rPr>
              <a:t>B2</a:t>
            </a:r>
            <a:r>
              <a:rPr lang="en-US" dirty="0">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Each partner is liable for its “proportionate share” of the IU.  How are shares determined? </a:t>
            </a:r>
            <a:endParaRPr lang="en-US" dirty="0">
              <a:solidFill>
                <a:srgbClr val="FF0000"/>
              </a:solidFill>
              <a:latin typeface="Arial" panose="020B0604020202020204" pitchFamily="34" charset="0"/>
              <a:cs typeface="Arial" panose="020B0604020202020204" pitchFamily="34" charset="0"/>
            </a:endParaRPr>
          </a:p>
          <a:p>
            <a:pPr lvl="1">
              <a:lnSpc>
                <a:spcPct val="120000"/>
              </a:lnSpc>
            </a:pPr>
            <a:r>
              <a:rPr lang="en-US" dirty="0">
                <a:latin typeface="Arial" panose="020B0604020202020204" pitchFamily="34" charset="0"/>
                <a:cs typeface="Arial" panose="020B0604020202020204" pitchFamily="34" charset="0"/>
              </a:rPr>
              <a:t>Does it depend on how partnership losses would have been shared had the IU been an expense incurred in the partnership’s final tax year?</a:t>
            </a:r>
          </a:p>
          <a:p>
            <a:pPr lvl="1">
              <a:lnSpc>
                <a:spcPct val="120000"/>
              </a:lnSpc>
            </a:pPr>
            <a:r>
              <a:rPr lang="en-US" dirty="0">
                <a:latin typeface="Arial" panose="020B0604020202020204" pitchFamily="34" charset="0"/>
                <a:cs typeface="Arial" panose="020B0604020202020204" pitchFamily="34" charset="0"/>
              </a:rPr>
              <a:t>Does it depend on how partnership income was shared in that year? </a:t>
            </a:r>
          </a:p>
          <a:p>
            <a:pPr lvl="1">
              <a:lnSpc>
                <a:spcPct val="120000"/>
              </a:lnSpc>
            </a:pPr>
            <a:r>
              <a:rPr lang="en-US" dirty="0">
                <a:latin typeface="Arial" panose="020B0604020202020204" pitchFamily="34" charset="0"/>
                <a:cs typeface="Arial" panose="020B0604020202020204" pitchFamily="34" charset="0"/>
              </a:rPr>
              <a:t>Does it depend on each partner’s interest in capital?</a:t>
            </a:r>
          </a:p>
          <a:p>
            <a:pPr marL="457200" lvl="1" indent="0">
              <a:lnSpc>
                <a:spcPct val="120000"/>
              </a:lnSpc>
              <a:buNone/>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34009CD-DB60-DC5E-B981-8177040F02B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8024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7C4A-4C22-B861-160C-597D9C8FDA36}"/>
              </a:ext>
            </a:extLst>
          </p:cNvPr>
          <p:cNvSpPr>
            <a:spLocks noGrp="1"/>
          </p:cNvSpPr>
          <p:nvPr>
            <p:ph type="title"/>
          </p:nvPr>
        </p:nvSpPr>
        <p:spPr/>
        <p:txBody>
          <a:bodyPr>
            <a:normAutofit/>
          </a:bodyPr>
          <a:lstStyle/>
          <a:p>
            <a:r>
              <a:rPr lang="en-US" sz="4000" dirty="0">
                <a:cs typeface="Arial" panose="020B0604020202020204" pitchFamily="34" charset="0"/>
              </a:rPr>
              <a:t>If the Cease to Exist Rules Apply</a:t>
            </a:r>
          </a:p>
        </p:txBody>
      </p:sp>
      <p:sp>
        <p:nvSpPr>
          <p:cNvPr id="3" name="Content Placeholder 2">
            <a:extLst>
              <a:ext uri="{FF2B5EF4-FFF2-40B4-BE49-F238E27FC236}">
                <a16:creationId xmlns:a16="http://schemas.microsoft.com/office/drawing/2014/main" id="{283812A2-B003-2010-3D9E-FE339B8F5B2D}"/>
              </a:ext>
            </a:extLst>
          </p:cNvPr>
          <p:cNvSpPr>
            <a:spLocks noGrp="1"/>
          </p:cNvSpPr>
          <p:nvPr>
            <p:ph sz="half" idx="1"/>
          </p:nvPr>
        </p:nvSpPr>
        <p:spPr/>
        <p:txBody>
          <a:bodyPr>
            <a:normAutofit fontScale="55000" lnSpcReduction="20000"/>
          </a:bodyPr>
          <a:lstStyle/>
          <a:p>
            <a:pPr>
              <a:lnSpc>
                <a:spcPct val="120000"/>
              </a:lnSpc>
            </a:pPr>
            <a:r>
              <a:rPr lang="en-US" sz="3800" dirty="0">
                <a:latin typeface="Arial" panose="020B0604020202020204" pitchFamily="34" charset="0"/>
                <a:cs typeface="Arial" panose="020B0604020202020204" pitchFamily="34" charset="0"/>
              </a:rPr>
              <a:t>The “former partners” who are liable:  </a:t>
            </a:r>
            <a:r>
              <a:rPr lang="en-US" sz="3800" dirty="0" err="1">
                <a:latin typeface="Arial" panose="020B0604020202020204" pitchFamily="34" charset="0"/>
                <a:cs typeface="Arial" panose="020B0604020202020204" pitchFamily="34" charset="0"/>
              </a:rPr>
              <a:t>B1</a:t>
            </a:r>
            <a:r>
              <a:rPr lang="en-US" sz="3800" dirty="0">
                <a:latin typeface="Arial" panose="020B0604020202020204" pitchFamily="34" charset="0"/>
                <a:cs typeface="Arial" panose="020B0604020202020204" pitchFamily="34" charset="0"/>
              </a:rPr>
              <a:t> and </a:t>
            </a:r>
            <a:r>
              <a:rPr lang="en-US" sz="3800" dirty="0" err="1">
                <a:latin typeface="Arial" panose="020B0604020202020204" pitchFamily="34" charset="0"/>
                <a:cs typeface="Arial" panose="020B0604020202020204" pitchFamily="34" charset="0"/>
              </a:rPr>
              <a:t>B2</a:t>
            </a:r>
            <a:endParaRPr lang="en-US" sz="3800" dirty="0">
              <a:latin typeface="Arial" panose="020B0604020202020204" pitchFamily="34" charset="0"/>
              <a:cs typeface="Arial" panose="020B0604020202020204" pitchFamily="34" charset="0"/>
            </a:endParaRPr>
          </a:p>
          <a:p>
            <a:pPr lvl="1">
              <a:lnSpc>
                <a:spcPct val="120000"/>
              </a:lnSpc>
            </a:pPr>
            <a:r>
              <a:rPr lang="en-US" sz="3500" dirty="0">
                <a:latin typeface="Arial" panose="020B0604020202020204" pitchFamily="34" charset="0"/>
                <a:cs typeface="Arial" panose="020B0604020202020204" pitchFamily="34" charset="0"/>
              </a:rPr>
              <a:t>Adjustment year partners:  none</a:t>
            </a:r>
          </a:p>
          <a:p>
            <a:pPr lvl="1">
              <a:lnSpc>
                <a:spcPct val="120000"/>
              </a:lnSpc>
            </a:pPr>
            <a:r>
              <a:rPr lang="en-US" sz="3500" dirty="0">
                <a:latin typeface="Arial" panose="020B0604020202020204" pitchFamily="34" charset="0"/>
                <a:cs typeface="Arial" panose="020B0604020202020204" pitchFamily="34" charset="0"/>
              </a:rPr>
              <a:t>Partners during the last tax year for which a partnership return was filed:  </a:t>
            </a:r>
            <a:r>
              <a:rPr lang="en-US" sz="3500" b="1" u="sng" dirty="0" err="1">
                <a:latin typeface="Arial" panose="020B0604020202020204" pitchFamily="34" charset="0"/>
                <a:cs typeface="Arial" panose="020B0604020202020204" pitchFamily="34" charset="0"/>
              </a:rPr>
              <a:t>B1</a:t>
            </a:r>
            <a:r>
              <a:rPr lang="en-US" sz="3500" b="1" u="sng" dirty="0">
                <a:latin typeface="Arial" panose="020B0604020202020204" pitchFamily="34" charset="0"/>
                <a:cs typeface="Arial" panose="020B0604020202020204" pitchFamily="34" charset="0"/>
              </a:rPr>
              <a:t> and </a:t>
            </a:r>
            <a:r>
              <a:rPr lang="en-US" sz="3500" b="1" u="sng" dirty="0" err="1">
                <a:latin typeface="Arial" panose="020B0604020202020204" pitchFamily="34" charset="0"/>
                <a:cs typeface="Arial" panose="020B0604020202020204" pitchFamily="34" charset="0"/>
              </a:rPr>
              <a:t>B2</a:t>
            </a:r>
            <a:endParaRPr lang="en-US" sz="3500" b="1" u="sng" dirty="0">
              <a:latin typeface="Arial" panose="020B0604020202020204" pitchFamily="34" charset="0"/>
              <a:cs typeface="Arial" panose="020B0604020202020204" pitchFamily="34" charset="0"/>
            </a:endParaRPr>
          </a:p>
          <a:p>
            <a:pPr>
              <a:lnSpc>
                <a:spcPct val="120000"/>
              </a:lnSpc>
            </a:pPr>
            <a:r>
              <a:rPr lang="en-US" sz="3800" dirty="0">
                <a:latin typeface="Arial" panose="020B0604020202020204" pitchFamily="34" charset="0"/>
                <a:cs typeface="Arial" panose="020B0604020202020204" pitchFamily="34" charset="0"/>
              </a:rPr>
              <a:t>How much do they owe?</a:t>
            </a:r>
          </a:p>
          <a:p>
            <a:pPr lvl="1">
              <a:lnSpc>
                <a:spcPct val="120000"/>
              </a:lnSpc>
            </a:pPr>
            <a:r>
              <a:rPr lang="en-US" sz="3500" dirty="0">
                <a:latin typeface="Arial" panose="020B0604020202020204" pitchFamily="34" charset="0"/>
                <a:cs typeface="Arial" panose="020B0604020202020204" pitchFamily="34" charset="0"/>
              </a:rPr>
              <a:t>B1 and B2 are not liable for the IU</a:t>
            </a:r>
          </a:p>
          <a:p>
            <a:pPr lvl="1">
              <a:lnSpc>
                <a:spcPct val="120000"/>
              </a:lnSpc>
            </a:pPr>
            <a:r>
              <a:rPr lang="en-US" sz="3500" dirty="0">
                <a:latin typeface="Arial" panose="020B0604020202020204" pitchFamily="34" charset="0"/>
                <a:cs typeface="Arial" panose="020B0604020202020204" pitchFamily="34" charset="0"/>
              </a:rPr>
              <a:t>B1 and B2 take adjustment into account as if a section 6226 election were made.  How is this done?</a:t>
            </a:r>
          </a:p>
          <a:p>
            <a:pPr lvl="2">
              <a:lnSpc>
                <a:spcPct val="120000"/>
              </a:lnSpc>
            </a:pPr>
            <a:r>
              <a:rPr lang="en-US" sz="2500" dirty="0">
                <a:latin typeface="Arial" panose="020B0604020202020204" pitchFamily="34" charset="0"/>
                <a:cs typeface="Arial" panose="020B0604020202020204" pitchFamily="34" charset="0"/>
              </a:rPr>
              <a:t>Is the $1M is treated as additional income for the reviewed year (B1 and B2 were not partners in that year)?</a:t>
            </a:r>
          </a:p>
          <a:p>
            <a:pPr lvl="2">
              <a:lnSpc>
                <a:spcPct val="120000"/>
              </a:lnSpc>
            </a:pPr>
            <a:r>
              <a:rPr lang="en-US" sz="2500" dirty="0">
                <a:latin typeface="Arial" panose="020B0604020202020204" pitchFamily="34" charset="0"/>
                <a:cs typeface="Arial" panose="020B0604020202020204" pitchFamily="34" charset="0"/>
              </a:rPr>
              <a:t>Is the $</a:t>
            </a:r>
            <a:r>
              <a:rPr lang="en-US" sz="2500" dirty="0" err="1">
                <a:latin typeface="Arial" panose="020B0604020202020204" pitchFamily="34" charset="0"/>
                <a:cs typeface="Arial" panose="020B0604020202020204" pitchFamily="34" charset="0"/>
              </a:rPr>
              <a:t>1M</a:t>
            </a:r>
            <a:r>
              <a:rPr lang="en-US" sz="2500" dirty="0">
                <a:latin typeface="Arial" panose="020B0604020202020204" pitchFamily="34" charset="0"/>
                <a:cs typeface="Arial" panose="020B0604020202020204" pitchFamily="34" charset="0"/>
              </a:rPr>
              <a:t> of additional income treated as Year 3 income (the year for which the last tax return was filed)?   </a:t>
            </a:r>
          </a:p>
          <a:p>
            <a:pPr lvl="2">
              <a:lnSpc>
                <a:spcPct val="120000"/>
              </a:lnSpc>
            </a:pPr>
            <a:r>
              <a:rPr lang="en-US" sz="2500" dirty="0">
                <a:latin typeface="Arial" panose="020B0604020202020204" pitchFamily="34" charset="0"/>
                <a:cs typeface="Arial" panose="020B0604020202020204" pitchFamily="34" charset="0"/>
              </a:rPr>
              <a:t>Is the income allocated entirely to </a:t>
            </a: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when </a:t>
            </a: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is the successor to </a:t>
            </a:r>
            <a:r>
              <a:rPr lang="en-US" sz="2500" dirty="0" err="1">
                <a:latin typeface="Arial" panose="020B0604020202020204" pitchFamily="34" charset="0"/>
                <a:cs typeface="Arial" panose="020B0604020202020204" pitchFamily="34" charset="0"/>
              </a:rPr>
              <a:t>S1</a:t>
            </a:r>
            <a:r>
              <a:rPr lang="en-US" sz="2500" dirty="0">
                <a:latin typeface="Arial" panose="020B0604020202020204" pitchFamily="34" charset="0"/>
                <a:cs typeface="Arial" panose="020B0604020202020204" pitchFamily="34" charset="0"/>
              </a:rPr>
              <a:t>, the partner who should have reported that income?</a:t>
            </a:r>
          </a:p>
          <a:p>
            <a:pPr lvl="1">
              <a:lnSpc>
                <a:spcPct val="120000"/>
              </a:lnSpc>
            </a:pPr>
            <a:r>
              <a:rPr lang="en-US" sz="3500" dirty="0">
                <a:latin typeface="Arial" panose="020B0604020202020204" pitchFamily="34" charset="0"/>
                <a:cs typeface="Arial" panose="020B0604020202020204" pitchFamily="34" charset="0"/>
              </a:rPr>
              <a:t>Amount owed could be less than the IU</a:t>
            </a:r>
          </a:p>
          <a:p>
            <a:pPr>
              <a:lnSpc>
                <a:spcPct val="120000"/>
              </a:lnSpc>
            </a:pPr>
            <a:endParaRPr lang="en-US"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D9EAD39-2C5B-0794-475A-78DEB600855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337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4E25-1700-58D9-1038-4FDCF2E58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E7D36-F7D0-DBAC-3436-14C9B995B8C6}"/>
              </a:ext>
            </a:extLst>
          </p:cNvPr>
          <p:cNvSpPr>
            <a:spLocks noGrp="1"/>
          </p:cNvSpPr>
          <p:nvPr>
            <p:ph type="title"/>
          </p:nvPr>
        </p:nvSpPr>
        <p:spPr/>
        <p:txBody>
          <a:bodyPr>
            <a:normAutofit/>
          </a:bodyPr>
          <a:lstStyle/>
          <a:p>
            <a:pPr>
              <a:spcBef>
                <a:spcPts val="1000"/>
              </a:spcBef>
            </a:pPr>
            <a:r>
              <a:rPr lang="en-US" sz="4000" dirty="0">
                <a:ea typeface="Noto serif" panose="02020502060505020204" pitchFamily="18"/>
                <a:cs typeface="Arial" panose="020B0604020202020204" pitchFamily="34" charset="0"/>
              </a:rPr>
              <a:t>What is BBA?</a:t>
            </a:r>
          </a:p>
        </p:txBody>
      </p:sp>
      <p:sp>
        <p:nvSpPr>
          <p:cNvPr id="3" name="Content Placeholder 2">
            <a:extLst>
              <a:ext uri="{FF2B5EF4-FFF2-40B4-BE49-F238E27FC236}">
                <a16:creationId xmlns:a16="http://schemas.microsoft.com/office/drawing/2014/main" id="{28FF9223-4294-0513-B629-00E855BA8F6A}"/>
              </a:ext>
            </a:extLst>
          </p:cNvPr>
          <p:cNvSpPr>
            <a:spLocks noGrp="1"/>
          </p:cNvSpPr>
          <p:nvPr>
            <p:ph sz="half" idx="1"/>
          </p:nvPr>
        </p:nvSpPr>
        <p:spPr>
          <a:xfrm>
            <a:off x="1177414" y="1825625"/>
            <a:ext cx="10049910" cy="4351338"/>
          </a:xfrm>
        </p:spPr>
        <p:txBody>
          <a:bodyPr>
            <a:normAutofit fontScale="70000" lnSpcReduction="20000"/>
          </a:bodyPr>
          <a:lstStyle/>
          <a:p>
            <a:r>
              <a:rPr lang="en-US" sz="3000" dirty="0">
                <a:latin typeface="Arial" panose="020B0604020202020204" pitchFamily="34" charset="0"/>
                <a:ea typeface="Noto serif" panose="02020600060500020200" pitchFamily="18" charset="0"/>
                <a:cs typeface="Arial" panose="020B0604020202020204" pitchFamily="34" charset="0"/>
              </a:rPr>
              <a:t>Procedural regime that replaced </a:t>
            </a:r>
            <a:r>
              <a:rPr lang="en-US" sz="3000" dirty="0" err="1">
                <a:latin typeface="Arial" panose="020B0604020202020204" pitchFamily="34" charset="0"/>
                <a:ea typeface="Noto serif" panose="02020600060500020200" pitchFamily="18" charset="0"/>
                <a:cs typeface="Arial" panose="020B0604020202020204" pitchFamily="34" charset="0"/>
              </a:rPr>
              <a:t>TEFRA</a:t>
            </a:r>
            <a:r>
              <a:rPr lang="en-US" sz="3000" dirty="0">
                <a:latin typeface="Arial" panose="020B0604020202020204" pitchFamily="34" charset="0"/>
                <a:ea typeface="Noto serif" panose="02020600060500020200" pitchFamily="18" charset="0"/>
                <a:cs typeface="Arial" panose="020B0604020202020204" pitchFamily="34" charset="0"/>
              </a:rPr>
              <a:t> that applies in audits and partnership-initiated changes to tax return (AARs) </a:t>
            </a:r>
          </a:p>
          <a:p>
            <a:r>
              <a:rPr lang="en-US" sz="3000" dirty="0">
                <a:latin typeface="Arial" panose="020B0604020202020204" pitchFamily="34" charset="0"/>
                <a:ea typeface="Noto serif" panose="02020600060500020200" pitchFamily="18" charset="0"/>
                <a:cs typeface="Arial" panose="020B0604020202020204" pitchFamily="34" charset="0"/>
              </a:rPr>
              <a:t>Applies to all partnerships required to file a return under section 6031(b) unless valid election out </a:t>
            </a:r>
          </a:p>
          <a:p>
            <a:pPr lvl="1"/>
            <a:r>
              <a:rPr lang="en-US" sz="2800" dirty="0">
                <a:latin typeface="Arial" panose="020B0604020202020204" pitchFamily="34" charset="0"/>
                <a:ea typeface="Noto serif" panose="02020600060500020200" pitchFamily="18" charset="0"/>
                <a:cs typeface="Arial" panose="020B0604020202020204" pitchFamily="34" charset="0"/>
              </a:rPr>
              <a:t>Annual election</a:t>
            </a:r>
          </a:p>
          <a:p>
            <a:r>
              <a:rPr lang="en-US" sz="3000" dirty="0">
                <a:latin typeface="Arial" panose="020B0604020202020204" pitchFamily="34" charset="0"/>
                <a:ea typeface="Noto serif" panose="02020600060500020200" pitchFamily="18" charset="0"/>
                <a:cs typeface="Arial" panose="020B0604020202020204" pitchFamily="34" charset="0"/>
              </a:rPr>
              <a:t>Default rule is partnership is liable for partnership-level tax (IU) on adjustments but partnership has options </a:t>
            </a:r>
          </a:p>
          <a:p>
            <a:pPr lvl="1"/>
            <a:r>
              <a:rPr lang="en-US" sz="2800" dirty="0">
                <a:latin typeface="Arial" panose="020B0604020202020204" pitchFamily="34" charset="0"/>
                <a:ea typeface="Noto serif" panose="02020600060500020200" pitchFamily="18" charset="0"/>
                <a:cs typeface="Arial" panose="020B0604020202020204" pitchFamily="34" charset="0"/>
              </a:rPr>
              <a:t>Modify the IU to take into consideration partner-level attributes and actions</a:t>
            </a:r>
          </a:p>
          <a:p>
            <a:pPr lvl="1"/>
            <a:r>
              <a:rPr lang="en-US" sz="2800" dirty="0">
                <a:latin typeface="Arial" panose="020B0604020202020204" pitchFamily="34" charset="0"/>
                <a:ea typeface="Noto serif" panose="02020600060500020200" pitchFamily="18" charset="0"/>
                <a:cs typeface="Arial" panose="020B0604020202020204" pitchFamily="34" charset="0"/>
              </a:rPr>
              <a:t>Push out the adjustments to partners for the year under audit</a:t>
            </a:r>
          </a:p>
          <a:p>
            <a:endParaRPr lang="en-US" sz="3000" dirty="0">
              <a:latin typeface="Arial" panose="020B0604020202020204" pitchFamily="34" charset="0"/>
              <a:ea typeface="Noto serif" panose="02020600060500020200" pitchFamily="18" charset="0"/>
              <a:cs typeface="Arial" panose="020B0604020202020204" pitchFamily="34" charset="0"/>
            </a:endParaRPr>
          </a:p>
          <a:p>
            <a:pPr>
              <a:lnSpc>
                <a:spcPct val="100000"/>
              </a:lnSpc>
            </a:pPr>
            <a:endParaRPr lang="en-US" dirty="0">
              <a:latin typeface="Arial" panose="020B0604020202020204" pitchFamily="34" charset="0"/>
              <a:ea typeface="Noto serif" panose="02020600060500020200" pitchFamily="18" charset="0"/>
              <a:cs typeface="Arial" panose="020B0604020202020204" pitchFamily="34" charset="0"/>
            </a:endParaRPr>
          </a:p>
        </p:txBody>
      </p:sp>
      <p:sp>
        <p:nvSpPr>
          <p:cNvPr id="6" name="Text Placeholder 5">
            <a:extLst>
              <a:ext uri="{FF2B5EF4-FFF2-40B4-BE49-F238E27FC236}">
                <a16:creationId xmlns:a16="http://schemas.microsoft.com/office/drawing/2014/main" id="{5205CF41-A472-0D75-4DED-98EFD2EF5A6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9210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16DF-9F00-687E-280C-8AA85AF52D41}"/>
              </a:ext>
            </a:extLst>
          </p:cNvPr>
          <p:cNvSpPr>
            <a:spLocks noGrp="1"/>
          </p:cNvSpPr>
          <p:nvPr>
            <p:ph type="title"/>
          </p:nvPr>
        </p:nvSpPr>
        <p:spPr/>
        <p:txBody>
          <a:bodyPr/>
          <a:lstStyle/>
          <a:p>
            <a:r>
              <a:rPr lang="en-US" dirty="0"/>
              <a:t>What Does BBA Apply to?</a:t>
            </a:r>
          </a:p>
        </p:txBody>
      </p:sp>
      <p:sp>
        <p:nvSpPr>
          <p:cNvPr id="3" name="Content Placeholder 2">
            <a:extLst>
              <a:ext uri="{FF2B5EF4-FFF2-40B4-BE49-F238E27FC236}">
                <a16:creationId xmlns:a16="http://schemas.microsoft.com/office/drawing/2014/main" id="{75F2BBD8-6D20-0D0D-7FAB-BC59FEABFE4A}"/>
              </a:ext>
            </a:extLst>
          </p:cNvPr>
          <p:cNvSpPr>
            <a:spLocks noGrp="1"/>
          </p:cNvSpPr>
          <p:nvPr>
            <p:ph sz="half" idx="1"/>
          </p:nvPr>
        </p:nvSpPr>
        <p:spPr>
          <a:xfrm>
            <a:off x="1177413" y="1690688"/>
            <a:ext cx="10700734" cy="4900235"/>
          </a:xfrm>
        </p:spPr>
        <p:txBody>
          <a:bodyPr>
            <a:normAutofit fontScale="70000" lnSpcReduction="20000"/>
          </a:bodyPr>
          <a:lstStyle/>
          <a:p>
            <a:pPr>
              <a:buFont typeface="Arial" panose="020B0604020202020204" pitchFamily="34" charset="0"/>
              <a:buChar char="•"/>
            </a:pPr>
            <a:r>
              <a:rPr lang="en-US" sz="2640" dirty="0"/>
              <a:t>Items required to be determined at the partnership level </a:t>
            </a:r>
          </a:p>
          <a:p>
            <a:pPr lvl="1">
              <a:buFont typeface="Arial" panose="020B0604020202020204" pitchFamily="34" charset="0"/>
              <a:buChar char="•"/>
            </a:pPr>
            <a:r>
              <a:rPr lang="en-US" sz="2200" dirty="0"/>
              <a:t>Adjustments to partnership-related items </a:t>
            </a:r>
          </a:p>
          <a:p>
            <a:pPr lvl="1">
              <a:buFont typeface="Arial" panose="020B0604020202020204" pitchFamily="34" charset="0"/>
              <a:buChar char="•"/>
            </a:pPr>
            <a:r>
              <a:rPr lang="en-US" sz="2200" dirty="0"/>
              <a:t>The applicability of any penalty, addition to tax, or additional amount which relates to any adjustment</a:t>
            </a:r>
          </a:p>
          <a:p>
            <a:pPr lvl="1">
              <a:buFont typeface="Arial" panose="020B0604020202020204" pitchFamily="34" charset="0"/>
              <a:buChar char="•"/>
            </a:pPr>
            <a:r>
              <a:rPr lang="en-US" sz="2200" dirty="0"/>
              <a:t>Any legal or factual determinations underlying an adjustment</a:t>
            </a:r>
          </a:p>
          <a:p>
            <a:pPr lvl="2">
              <a:buFont typeface="Arial" panose="020B0604020202020204" pitchFamily="34" charset="0"/>
              <a:buChar char="•"/>
            </a:pPr>
            <a:r>
              <a:rPr lang="en-US" sz="1980" dirty="0"/>
              <a:t>Example - Period of limitations on making adjustments</a:t>
            </a:r>
          </a:p>
          <a:p>
            <a:pPr>
              <a:buFont typeface="Arial" panose="020B0604020202020204" pitchFamily="34" charset="0"/>
              <a:buChar char="•"/>
            </a:pPr>
            <a:r>
              <a:rPr lang="en-US" sz="2420" dirty="0"/>
              <a:t>BBA does NOT apply to non-chapter 1 taxes</a:t>
            </a:r>
          </a:p>
          <a:p>
            <a:pPr lvl="1">
              <a:buFont typeface="Arial" panose="020B0604020202020204" pitchFamily="34" charset="0"/>
              <a:buChar char="•"/>
            </a:pPr>
            <a:r>
              <a:rPr lang="en-US" dirty="0"/>
              <a:t>Chapter 2 – self-employment</a:t>
            </a:r>
          </a:p>
          <a:p>
            <a:pPr lvl="1">
              <a:buFont typeface="Arial" panose="020B0604020202020204" pitchFamily="34" charset="0"/>
              <a:buChar char="•"/>
            </a:pPr>
            <a:r>
              <a:rPr lang="en-US" dirty="0"/>
              <a:t>Chapter 2A – NIIT</a:t>
            </a:r>
          </a:p>
          <a:p>
            <a:pPr lvl="1">
              <a:buFont typeface="Arial" panose="020B0604020202020204" pitchFamily="34" charset="0"/>
              <a:buChar char="•"/>
            </a:pPr>
            <a:r>
              <a:rPr lang="en-US" dirty="0"/>
              <a:t>Chapters 3 and 4 – Foreign withholding</a:t>
            </a:r>
          </a:p>
          <a:p>
            <a:pPr lvl="1">
              <a:buFont typeface="Arial" panose="020B0604020202020204" pitchFamily="34" charset="0"/>
              <a:buChar char="•"/>
            </a:pPr>
            <a:r>
              <a:rPr lang="en-US" dirty="0"/>
              <a:t>Employment taxes</a:t>
            </a:r>
          </a:p>
          <a:p>
            <a:pPr lvl="1">
              <a:buFont typeface="Arial" panose="020B0604020202020204" pitchFamily="34" charset="0"/>
              <a:buChar char="•"/>
            </a:pPr>
            <a:r>
              <a:rPr lang="en-US" dirty="0"/>
              <a:t>IRS can make adjustments to partnership-related items outside of BBA solely for purposes of these taxes</a:t>
            </a:r>
          </a:p>
          <a:p>
            <a:endParaRPr lang="en-US" dirty="0"/>
          </a:p>
        </p:txBody>
      </p:sp>
    </p:spTree>
    <p:extLst>
      <p:ext uri="{BB962C8B-B14F-4D97-AF65-F5344CB8AC3E}">
        <p14:creationId xmlns:p14="http://schemas.microsoft.com/office/powerpoint/2010/main" val="272603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16DF-9F00-687E-280C-8AA85AF52D41}"/>
              </a:ext>
            </a:extLst>
          </p:cNvPr>
          <p:cNvSpPr>
            <a:spLocks noGrp="1"/>
          </p:cNvSpPr>
          <p:nvPr>
            <p:ph type="title"/>
          </p:nvPr>
        </p:nvSpPr>
        <p:spPr/>
        <p:txBody>
          <a:bodyPr/>
          <a:lstStyle/>
          <a:p>
            <a:r>
              <a:rPr lang="en-US" dirty="0"/>
              <a:t>Partnership-Related Items (PRIs)</a:t>
            </a:r>
          </a:p>
        </p:txBody>
      </p:sp>
      <p:sp>
        <p:nvSpPr>
          <p:cNvPr id="3" name="Content Placeholder 2">
            <a:extLst>
              <a:ext uri="{FF2B5EF4-FFF2-40B4-BE49-F238E27FC236}">
                <a16:creationId xmlns:a16="http://schemas.microsoft.com/office/drawing/2014/main" id="{75F2BBD8-6D20-0D0D-7FAB-BC59FEABFE4A}"/>
              </a:ext>
            </a:extLst>
          </p:cNvPr>
          <p:cNvSpPr>
            <a:spLocks noGrp="1"/>
          </p:cNvSpPr>
          <p:nvPr>
            <p:ph sz="half" idx="1"/>
          </p:nvPr>
        </p:nvSpPr>
        <p:spPr>
          <a:xfrm>
            <a:off x="1177413" y="1690688"/>
            <a:ext cx="10782215" cy="4999823"/>
          </a:xfrm>
        </p:spPr>
        <p:txBody>
          <a:bodyPr>
            <a:normAutofit fontScale="70000" lnSpcReduction="20000"/>
          </a:bodyPr>
          <a:lstStyle/>
          <a:p>
            <a:pPr>
              <a:buFont typeface="Arial" panose="020B0604020202020204" pitchFamily="34" charset="0"/>
              <a:buChar char="•"/>
            </a:pPr>
            <a:r>
              <a:rPr lang="en-US" dirty="0"/>
              <a:t>Partnership-related item – any item or amount with respect to the partnership that is relevant in determining the tax liability of any person under chapter 1 and any partner’s distributive share.</a:t>
            </a:r>
          </a:p>
          <a:p>
            <a:pPr>
              <a:buFont typeface="Arial" panose="020B0604020202020204" pitchFamily="34" charset="0"/>
              <a:buChar char="•"/>
            </a:pPr>
            <a:r>
              <a:rPr lang="en-US" dirty="0"/>
              <a:t>Two steps to determining if something is a PRI</a:t>
            </a:r>
          </a:p>
          <a:p>
            <a:pPr marL="914400" lvl="1" indent="-457200">
              <a:buFont typeface="+mj-lt"/>
              <a:buAutoNum type="arabicPeriod"/>
            </a:pPr>
            <a:r>
              <a:rPr lang="en-US" dirty="0"/>
              <a:t>Item or amount with respect to the partnership</a:t>
            </a:r>
          </a:p>
          <a:p>
            <a:pPr lvl="2"/>
            <a:r>
              <a:rPr lang="en-US" dirty="0"/>
              <a:t>Shown or required to be shown on the partnership’s return (Form 1065 only)</a:t>
            </a:r>
          </a:p>
          <a:p>
            <a:pPr lvl="2"/>
            <a:r>
              <a:rPr lang="en-US" dirty="0"/>
              <a:t>Required to be maintained in the partnership’s books and records</a:t>
            </a:r>
          </a:p>
          <a:p>
            <a:pPr lvl="2"/>
            <a:r>
              <a:rPr lang="en-US" dirty="0"/>
              <a:t>What is not an item or amount with respect to the partnership</a:t>
            </a:r>
          </a:p>
          <a:p>
            <a:pPr lvl="3"/>
            <a:r>
              <a:rPr lang="en-US" dirty="0"/>
              <a:t>An item or amount required to be shown on a person other than the partnership that results after application of the Code to a PRI based on the facts and circumstances of that person</a:t>
            </a:r>
          </a:p>
          <a:p>
            <a:pPr lvl="4"/>
            <a:r>
              <a:rPr lang="en-US" dirty="0"/>
              <a:t>E.g., the amount and character of a charitable contribution made by the partnership is a PRI but whether the partner can deduct the charitable contribution deduction due to AGI limits is not a PRI. </a:t>
            </a:r>
          </a:p>
          <a:p>
            <a:pPr marL="914400" lvl="1" indent="-457200">
              <a:buFont typeface="+mj-lt"/>
              <a:buAutoNum type="arabicPeriod"/>
            </a:pPr>
            <a:r>
              <a:rPr lang="en-US" dirty="0"/>
              <a:t>Relevant in determining the tax liability of any person under chapter 1</a:t>
            </a:r>
          </a:p>
          <a:p>
            <a:pPr lvl="2"/>
            <a:r>
              <a:rPr lang="en-US" dirty="0"/>
              <a:t>Determined without regard to whether it actually has an effect – is it possible for the item to effect chapter 1 tax under the Code?</a:t>
            </a:r>
          </a:p>
        </p:txBody>
      </p:sp>
    </p:spTree>
    <p:extLst>
      <p:ext uri="{BB962C8B-B14F-4D97-AF65-F5344CB8AC3E}">
        <p14:creationId xmlns:p14="http://schemas.microsoft.com/office/powerpoint/2010/main" val="1497284509"/>
      </p:ext>
    </p:extLst>
  </p:cSld>
  <p:clrMapOvr>
    <a:masterClrMapping/>
  </p:clrMapOvr>
</p:sld>
</file>

<file path=ppt/theme/theme1.xml><?xml version="1.0" encoding="utf-8"?>
<a:theme xmlns:a="http://schemas.openxmlformats.org/drawingml/2006/main" name="[Covington]">
  <a:themeElements>
    <a:clrScheme name="Covington2021">
      <a:dk1>
        <a:srgbClr val="000000"/>
      </a:dk1>
      <a:lt1>
        <a:srgbClr val="FFFFFF"/>
      </a:lt1>
      <a:dk2>
        <a:srgbClr val="0F4859"/>
      </a:dk2>
      <a:lt2>
        <a:srgbClr val="F0F0F0"/>
      </a:lt2>
      <a:accent1>
        <a:srgbClr val="007A96"/>
      </a:accent1>
      <a:accent2>
        <a:srgbClr val="582C83"/>
      </a:accent2>
      <a:accent3>
        <a:srgbClr val="00B2A9"/>
      </a:accent3>
      <a:accent4>
        <a:srgbClr val="A0A0A0"/>
      </a:accent4>
      <a:accent5>
        <a:srgbClr val="8BD3F5"/>
      </a:accent5>
      <a:accent6>
        <a:srgbClr val="90C6A2"/>
      </a:accent6>
      <a:hlink>
        <a:srgbClr val="0F4859"/>
      </a:hlink>
      <a:folHlink>
        <a:srgbClr val="0F4859"/>
      </a:folHlink>
    </a:clrScheme>
    <a:fontScheme name="[Covington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ngton]" id="{1428BDD2-6F8E-4217-A289-03ABC3DFCCDE}" vid="{ECFA877C-318E-4877-9CDE-59AC80DC69E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BA Overview (2 hou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ACTIVE!537299179.2</documentid>
  <senderid>LSMEYERCORD</senderid>
  <senderemail>LEE.MEYERCORD@HKLAW.COM</senderemail>
  <lastmodified>2026-04-19T21:47:49.0000000-05:00</lastmodified>
  <database>ACTIVE</database>
</properties>
</file>

<file path=customXml/itemProps1.xml><?xml version="1.0" encoding="utf-8"?>
<ds:datastoreItem xmlns:ds="http://schemas.openxmlformats.org/officeDocument/2006/customXml" ds:itemID="{A77E7F72-42E7-4B27-B520-B0DF48A8FFA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[Covington]</Template>
  <TotalTime>3430</TotalTime>
  <Words>6857</Words>
  <Application>Microsoft Office PowerPoint</Application>
  <PresentationFormat>Widescreen</PresentationFormat>
  <Paragraphs>615</Paragraphs>
  <Slides>67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67</vt:i4>
      </vt:variant>
    </vt:vector>
  </HeadingPairs>
  <TitlesOfParts>
    <vt:vector size="79" baseType="lpstr">
      <vt:lpstr>Aptos</vt:lpstr>
      <vt:lpstr>Aptos Display</vt:lpstr>
      <vt:lpstr>Arial</vt:lpstr>
      <vt:lpstr>Calibri</vt:lpstr>
      <vt:lpstr>Garamond</vt:lpstr>
      <vt:lpstr>Georgia</vt:lpstr>
      <vt:lpstr>Noto serif</vt:lpstr>
      <vt:lpstr>Wingdings</vt:lpstr>
      <vt:lpstr>Wingdings 2</vt:lpstr>
      <vt:lpstr>[Covington]</vt:lpstr>
      <vt:lpstr>Custom Design</vt:lpstr>
      <vt:lpstr>BBA Overview (2 hours)</vt:lpstr>
      <vt:lpstr>BBA: Planning for Controversy</vt:lpstr>
      <vt:lpstr>Polling Question</vt:lpstr>
      <vt:lpstr>Agenda</vt:lpstr>
      <vt:lpstr>PowerPoint Presentation</vt:lpstr>
      <vt:lpstr>PowerPoint Presentation</vt:lpstr>
      <vt:lpstr>Timeline of a BBA Audit</vt:lpstr>
      <vt:lpstr>What is BBA?</vt:lpstr>
      <vt:lpstr>What Does BBA Apply to?</vt:lpstr>
      <vt:lpstr>Partnership-Related Items (PRIs)</vt:lpstr>
      <vt:lpstr>Examples of PRIs</vt:lpstr>
      <vt:lpstr>What is an Adjustment?</vt:lpstr>
      <vt:lpstr>Positive/Negative Adjustments</vt:lpstr>
      <vt:lpstr>Defining/Calculating the Imputed Underpayment</vt:lpstr>
      <vt:lpstr>Treating Adjustments as Zero</vt:lpstr>
      <vt:lpstr>Treating Adjustments as Zero (cont.)</vt:lpstr>
      <vt:lpstr>Polling Question</vt:lpstr>
      <vt:lpstr>Modification of the IU</vt:lpstr>
      <vt:lpstr>Modification of the IU (cont.)</vt:lpstr>
      <vt:lpstr>Modification Types</vt:lpstr>
      <vt:lpstr>Push Out – Making the Election</vt:lpstr>
      <vt:lpstr>Push Out – Making the Election (cont.)</vt:lpstr>
      <vt:lpstr>Push Out – Partner Impact</vt:lpstr>
      <vt:lpstr>Calculating the Additional Reporting Year Tax</vt:lpstr>
      <vt:lpstr>Push Out – Tiers</vt:lpstr>
      <vt:lpstr>Period of Limitations</vt:lpstr>
      <vt:lpstr>PowerPoint Presentation</vt:lpstr>
      <vt:lpstr>Partnership Representative (PR)</vt:lpstr>
      <vt:lpstr>Eligibility</vt:lpstr>
      <vt:lpstr>Changing the PR</vt:lpstr>
      <vt:lpstr>PR as Decisionmaker vs. Scrivener</vt:lpstr>
      <vt:lpstr>Common Limitations on the Partnership Representative</vt:lpstr>
      <vt:lpstr>When Acquiring Interest in Existing Partnership </vt:lpstr>
      <vt:lpstr>Taxpayer’s Menu of Options</vt:lpstr>
      <vt:lpstr>Keep Options Open</vt:lpstr>
      <vt:lpstr>Drafting Considerations Checklist</vt:lpstr>
      <vt:lpstr>Polling Question</vt:lpstr>
      <vt:lpstr>PowerPoint Presentation</vt:lpstr>
      <vt:lpstr>Assessment and Collection</vt:lpstr>
      <vt:lpstr>Section 6232(f): Failure to Pay</vt:lpstr>
      <vt:lpstr>Section 6232(f): Who Pays?</vt:lpstr>
      <vt:lpstr>Section 6241(7): Cease to Exist</vt:lpstr>
      <vt:lpstr>Cease to Exist </vt:lpstr>
      <vt:lpstr>Failure to Pay vs. Cease to Exist</vt:lpstr>
      <vt:lpstr>PowerPoint Presentation</vt:lpstr>
      <vt:lpstr>AARs</vt:lpstr>
      <vt:lpstr>When Can an AAR Be Filed?</vt:lpstr>
      <vt:lpstr>How is an AAR Filed?</vt:lpstr>
      <vt:lpstr>AAR Choices</vt:lpstr>
      <vt:lpstr>PowerPoint Presentation</vt:lpstr>
      <vt:lpstr>Petitioning the FPA</vt:lpstr>
      <vt:lpstr>Scope of Judicial Review</vt:lpstr>
      <vt:lpstr>BBA Cases</vt:lpstr>
      <vt:lpstr>PowerPoint Presentation</vt:lpstr>
      <vt:lpstr>PowerPoint Presentation</vt:lpstr>
      <vt:lpstr>Modifying the Base Amount</vt:lpstr>
      <vt:lpstr>Modifying the Base Amount - Example</vt:lpstr>
      <vt:lpstr>Modifying the Rate</vt:lpstr>
      <vt:lpstr>Modifying the Rate - Example</vt:lpstr>
      <vt:lpstr>Add’l Reporting Year Tax - Example</vt:lpstr>
      <vt:lpstr>Add’l Reporting Year Tax – Example (cont.)</vt:lpstr>
      <vt:lpstr>PowerPoint Presentation</vt:lpstr>
      <vt:lpstr>Basic Example – Assessment and Collection</vt:lpstr>
      <vt:lpstr>Basic Example – Assessment and Collection</vt:lpstr>
      <vt:lpstr>Basic Example – Former Partners</vt:lpstr>
      <vt:lpstr>Example – Special Collection Tools</vt:lpstr>
      <vt:lpstr>Example: If the Failure to Pay Rules Apply</vt:lpstr>
      <vt:lpstr>If the Cease to Exist Rules 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BBA Partnership Audit Rules in the Transactional Context</dc:title>
  <dc:creator>Kraus, Kate</dc:creator>
  <cp:lastModifiedBy>Black, Jenni</cp:lastModifiedBy>
  <cp:revision>51</cp:revision>
  <dcterms:created xsi:type="dcterms:W3CDTF">1900-01-01T06:00:00Z</dcterms:created>
  <dcterms:modified xsi:type="dcterms:W3CDTF">2026-06-09T12:22:10Z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537299179</vt:lpwstr>
  </property>
  <property fmtid="{D5CDD505-2E9C-101B-9397-08002B2CF9AE}" pid="3" name="DocumentVersion">
    <vt:lpwstr>2</vt:lpwstr>
  </property>
  <property fmtid="{D5CDD505-2E9C-101B-9397-08002B2CF9AE}" pid="4" name="ClientNumber">
    <vt:lpwstr>010552</vt:lpwstr>
  </property>
  <property fmtid="{D5CDD505-2E9C-101B-9397-08002B2CF9AE}" pid="5" name="MatterNumber">
    <vt:lpwstr>15563</vt:lpwstr>
  </property>
  <property fmtid="{D5CDD505-2E9C-101B-9397-08002B2CF9AE}" pid="6" name="ClientName">
    <vt:lpwstr>Personal Purchases</vt:lpwstr>
  </property>
  <property fmtid="{D5CDD505-2E9C-101B-9397-08002B2CF9AE}" pid="7" name="MatterName">
    <vt:lpwstr>Meyercord, Lee S.</vt:lpwstr>
  </property>
  <property fmtid="{D5CDD505-2E9C-101B-9397-08002B2CF9AE}" pid="8" name="DatabaseName">
    <vt:lpwstr>ACTIVE</vt:lpwstr>
  </property>
  <property fmtid="{D5CDD505-2E9C-101B-9397-08002B2CF9AE}" pid="9" name="TypistName">
    <vt:lpwstr>LSMEYERCORD</vt:lpwstr>
  </property>
  <property fmtid="{D5CDD505-2E9C-101B-9397-08002B2CF9AE}" pid="10" name="AuthorName">
    <vt:lpwstr>LSMEYERCORD</vt:lpwstr>
  </property>
  <property fmtid="{D5CDD505-2E9C-101B-9397-08002B2CF9AE}" pid="11" name="InUseBy">
    <vt:lpwstr>LSMEYERCORD</vt:lpwstr>
  </property>
  <property fmtid="{D5CDD505-2E9C-101B-9397-08002B2CF9AE}" pid="12" name="EditDate">
    <vt:lpwstr>4/18/2026 5:23:57 PM</vt:lpwstr>
  </property>
  <property fmtid="{D5CDD505-2E9C-101B-9397-08002B2CF9AE}" pid="13" name="EditTime">
    <vt:lpwstr/>
  </property>
</Properties>
</file>