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48" r:id="rId1"/>
    <p:sldMasterId id="2147483660" r:id="rId2"/>
  </p:sldMasterIdLst>
  <p:notesMasterIdLst>
    <p:notesMasterId r:id="rId23"/>
  </p:notesMasterIdLst>
  <p:sldIdLst>
    <p:sldId id="256" r:id="rId3"/>
    <p:sldId id="1141" r:id="rId4"/>
    <p:sldId id="1148" r:id="rId5"/>
    <p:sldId id="1142" r:id="rId6"/>
    <p:sldId id="1146" r:id="rId7"/>
    <p:sldId id="1143" r:id="rId8"/>
    <p:sldId id="1147" r:id="rId9"/>
    <p:sldId id="409" r:id="rId10"/>
    <p:sldId id="1136" r:id="rId11"/>
    <p:sldId id="1149" r:id="rId12"/>
    <p:sldId id="1138" r:id="rId13"/>
    <p:sldId id="410" r:id="rId14"/>
    <p:sldId id="1140" r:id="rId15"/>
    <p:sldId id="1150" r:id="rId16"/>
    <p:sldId id="1151" r:id="rId17"/>
    <p:sldId id="1152" r:id="rId18"/>
    <p:sldId id="1153" r:id="rId19"/>
    <p:sldId id="1155" r:id="rId20"/>
    <p:sldId id="1156" r:id="rId21"/>
    <p:sldId id="316"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33FF"/>
    <a:srgbClr val="296156"/>
    <a:srgbClr val="436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16" d="100"/>
          <a:sy n="116" d="100"/>
        </p:scale>
        <p:origin x="11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As</c:v>
                </c:pt>
              </c:strCache>
            </c:strRef>
          </c:tx>
          <c:spPr>
            <a:ln w="28575" cap="rnd">
              <a:solidFill>
                <a:schemeClr val="accent1"/>
              </a:solidFill>
              <a:round/>
            </a:ln>
            <a:effectLst/>
          </c:spPr>
          <c:marker>
            <c:symbol val="none"/>
          </c:marker>
          <c:cat>
            <c:numRef>
              <c:f>Sheet1!$A$2:$A$5</c:f>
              <c:numCache>
                <c:formatCode>General</c:formatCode>
                <c:ptCount val="4"/>
                <c:pt idx="0">
                  <c:v>2025</c:v>
                </c:pt>
                <c:pt idx="1">
                  <c:v>2026</c:v>
                </c:pt>
                <c:pt idx="2">
                  <c:v>2027</c:v>
                </c:pt>
                <c:pt idx="3">
                  <c:v>2028</c:v>
                </c:pt>
              </c:numCache>
            </c:numRef>
          </c:cat>
          <c:val>
            <c:numRef>
              <c:f>Sheet1!$B$2:$B$5</c:f>
              <c:numCache>
                <c:formatCode>General</c:formatCode>
                <c:ptCount val="4"/>
                <c:pt idx="0">
                  <c:v>1</c:v>
                </c:pt>
                <c:pt idx="1">
                  <c:v>1</c:v>
                </c:pt>
                <c:pt idx="2">
                  <c:v>1.1235999999999999</c:v>
                </c:pt>
                <c:pt idx="3">
                  <c:v>1.1910000000000001</c:v>
                </c:pt>
              </c:numCache>
            </c:numRef>
          </c:val>
          <c:smooth val="0"/>
          <c:extLst>
            <c:ext xmlns:c16="http://schemas.microsoft.com/office/drawing/2014/chart" uri="{C3380CC4-5D6E-409C-BE32-E72D297353CC}">
              <c16:uniqueId val="{00000000-2E13-4DBD-9886-AC9D898C01E2}"/>
            </c:ext>
          </c:extLst>
        </c:ser>
        <c:ser>
          <c:idx val="1"/>
          <c:order val="1"/>
          <c:tx>
            <c:strRef>
              <c:f>Sheet1!$C$1</c:f>
              <c:strCache>
                <c:ptCount val="1"/>
                <c:pt idx="0">
                  <c:v>Ra</c:v>
                </c:pt>
              </c:strCache>
            </c:strRef>
          </c:tx>
          <c:spPr>
            <a:ln w="28575" cap="rnd">
              <a:solidFill>
                <a:schemeClr val="accent2"/>
              </a:solidFill>
              <a:round/>
            </a:ln>
            <a:effectLst/>
          </c:spPr>
          <c:marker>
            <c:symbol val="none"/>
          </c:marker>
          <c:cat>
            <c:numRef>
              <c:f>Sheet1!$A$2:$A$5</c:f>
              <c:numCache>
                <c:formatCode>General</c:formatCode>
                <c:ptCount val="4"/>
                <c:pt idx="0">
                  <c:v>2025</c:v>
                </c:pt>
                <c:pt idx="1">
                  <c:v>2026</c:v>
                </c:pt>
                <c:pt idx="2">
                  <c:v>2027</c:v>
                </c:pt>
                <c:pt idx="3">
                  <c:v>2028</c:v>
                </c:pt>
              </c:numCache>
            </c:numRef>
          </c:cat>
          <c:val>
            <c:numRef>
              <c:f>Sheet1!$C$2:$C$5</c:f>
              <c:numCache>
                <c:formatCode>General</c:formatCode>
                <c:ptCount val="4"/>
                <c:pt idx="0">
                  <c:v>1</c:v>
                </c:pt>
                <c:pt idx="1">
                  <c:v>1.06</c:v>
                </c:pt>
                <c:pt idx="2">
                  <c:v>1.1235999999999999</c:v>
                </c:pt>
                <c:pt idx="3">
                  <c:v>1.1910000000000001</c:v>
                </c:pt>
              </c:numCache>
            </c:numRef>
          </c:val>
          <c:smooth val="0"/>
          <c:extLst>
            <c:ext xmlns:c16="http://schemas.microsoft.com/office/drawing/2014/chart" uri="{C3380CC4-5D6E-409C-BE32-E72D297353CC}">
              <c16:uniqueId val="{00000001-2E13-4DBD-9886-AC9D898C01E2}"/>
            </c:ext>
          </c:extLst>
        </c:ser>
        <c:ser>
          <c:idx val="2"/>
          <c:order val="2"/>
          <c:tx>
            <c:strRef>
              <c:f>Sheet1!$D$1</c:f>
              <c:strCache>
                <c:ptCount val="1"/>
                <c:pt idx="0">
                  <c:v>Od</c:v>
                </c:pt>
              </c:strCache>
            </c:strRef>
          </c:tx>
          <c:spPr>
            <a:ln w="28575" cap="rnd">
              <a:solidFill>
                <a:schemeClr val="accent6">
                  <a:lumMod val="75000"/>
                </a:schemeClr>
              </a:solidFill>
              <a:round/>
            </a:ln>
            <a:effectLst/>
          </c:spPr>
          <c:marker>
            <c:symbol val="none"/>
          </c:marker>
          <c:cat>
            <c:numRef>
              <c:f>Sheet1!$A$2:$A$5</c:f>
              <c:numCache>
                <c:formatCode>General</c:formatCode>
                <c:ptCount val="4"/>
                <c:pt idx="0">
                  <c:v>2025</c:v>
                </c:pt>
                <c:pt idx="1">
                  <c:v>2026</c:v>
                </c:pt>
                <c:pt idx="2">
                  <c:v>2027</c:v>
                </c:pt>
                <c:pt idx="3">
                  <c:v>2028</c:v>
                </c:pt>
              </c:numCache>
            </c:numRef>
          </c:cat>
          <c:val>
            <c:numRef>
              <c:f>Sheet1!$D$2:$D$5</c:f>
              <c:numCache>
                <c:formatCode>General</c:formatCode>
                <c:ptCount val="4"/>
                <c:pt idx="0">
                  <c:v>1</c:v>
                </c:pt>
                <c:pt idx="1">
                  <c:v>1</c:v>
                </c:pt>
                <c:pt idx="2">
                  <c:v>1.06</c:v>
                </c:pt>
                <c:pt idx="3">
                  <c:v>1.1235999999999999</c:v>
                </c:pt>
              </c:numCache>
            </c:numRef>
          </c:val>
          <c:smooth val="0"/>
          <c:extLst>
            <c:ext xmlns:c16="http://schemas.microsoft.com/office/drawing/2014/chart" uri="{C3380CC4-5D6E-409C-BE32-E72D297353CC}">
              <c16:uniqueId val="{00000002-2E13-4DBD-9886-AC9D898C01E2}"/>
            </c:ext>
          </c:extLst>
        </c:ser>
        <c:dLbls>
          <c:showLegendKey val="0"/>
          <c:showVal val="0"/>
          <c:showCatName val="0"/>
          <c:showSerName val="0"/>
          <c:showPercent val="0"/>
          <c:showBubbleSize val="0"/>
        </c:dLbls>
        <c:smooth val="0"/>
        <c:axId val="1702777023"/>
        <c:axId val="1702712575"/>
      </c:lineChart>
      <c:catAx>
        <c:axId val="170277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02712575"/>
        <c:crosses val="autoZero"/>
        <c:auto val="1"/>
        <c:lblAlgn val="ctr"/>
        <c:lblOffset val="100"/>
        <c:noMultiLvlLbl val="0"/>
      </c:catAx>
      <c:valAx>
        <c:axId val="170271257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277702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CE5C35AD-4704-4DF4-85EA-2901C3A011FD}" type="datetimeFigureOut">
              <a:rPr lang="en-US" smtClean="0"/>
              <a:t>11/10/2025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4ACDEB96-DE61-400D-9767-B0FC7CD6BAC6}" type="slidenum">
              <a:rPr lang="en-US" smtClean="0"/>
              <a:t>‹#›</a:t>
            </a:fld>
            <a:endParaRPr lang="en-US"/>
          </a:p>
        </p:txBody>
      </p:sp>
    </p:spTree>
    <p:extLst>
      <p:ext uri="{BB962C8B-B14F-4D97-AF65-F5344CB8AC3E}">
        <p14:creationId xmlns:p14="http://schemas.microsoft.com/office/powerpoint/2010/main" val="371129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northerntrust.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621F-B076-40F8-B403-F8E377B40E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E7570B-1847-4770-857B-4106A9C84E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E86B48-FC4D-4D12-92D6-87751D99F2A5}"/>
              </a:ext>
            </a:extLst>
          </p:cNvPr>
          <p:cNvSpPr>
            <a:spLocks noGrp="1"/>
          </p:cNvSpPr>
          <p:nvPr>
            <p:ph type="dt" sz="half" idx="10"/>
          </p:nvPr>
        </p:nvSpPr>
        <p:spPr/>
        <p:txBody>
          <a:bodyPr/>
          <a:lstStyle/>
          <a:p>
            <a:fld id="{5E64B258-0264-46A2-9EC5-81FA55B87710}" type="datetime1">
              <a:rPr lang="en-US" smtClean="0"/>
              <a:t>11/10/2025</a:t>
            </a:fld>
            <a:endParaRPr lang="en-US"/>
          </a:p>
        </p:txBody>
      </p:sp>
      <p:sp>
        <p:nvSpPr>
          <p:cNvPr id="5" name="Footer Placeholder 4">
            <a:extLst>
              <a:ext uri="{FF2B5EF4-FFF2-40B4-BE49-F238E27FC236}">
                <a16:creationId xmlns:a16="http://schemas.microsoft.com/office/drawing/2014/main" id="{DA9D3945-9DCD-407D-84C2-84198EF29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688CB-E3A8-4FE0-9702-564F629DFED3}"/>
              </a:ext>
            </a:extLst>
          </p:cNvPr>
          <p:cNvSpPr>
            <a:spLocks noGrp="1"/>
          </p:cNvSpPr>
          <p:nvPr>
            <p:ph type="sldNum" sz="quarter" idx="12"/>
          </p:nvPr>
        </p:nvSpPr>
        <p:spPr/>
        <p:txBody>
          <a:bodyPr/>
          <a:lstStyle/>
          <a:p>
            <a:fld id="{7DFEBF3A-1327-40DB-BD18-2FFA1543F371}" type="slidenum">
              <a:rPr lang="en-US" smtClean="0"/>
              <a:t>‹#›</a:t>
            </a:fld>
            <a:endParaRPr lang="en-US"/>
          </a:p>
        </p:txBody>
      </p:sp>
    </p:spTree>
    <p:extLst>
      <p:ext uri="{BB962C8B-B14F-4D97-AF65-F5344CB8AC3E}">
        <p14:creationId xmlns:p14="http://schemas.microsoft.com/office/powerpoint/2010/main" val="91456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8035-E344-473E-AB55-8237B21A5E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A2595-889F-43B3-A365-BAFCD6F72D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7D72E-98A9-4677-BB25-F62D0746F758}"/>
              </a:ext>
            </a:extLst>
          </p:cNvPr>
          <p:cNvSpPr>
            <a:spLocks noGrp="1"/>
          </p:cNvSpPr>
          <p:nvPr>
            <p:ph type="dt" sz="half" idx="10"/>
          </p:nvPr>
        </p:nvSpPr>
        <p:spPr/>
        <p:txBody>
          <a:bodyPr/>
          <a:lstStyle/>
          <a:p>
            <a:fld id="{A8769D1B-A6FE-403F-9686-820A95DA29F3}" type="datetime1">
              <a:rPr lang="en-US" smtClean="0"/>
              <a:t>11/10/2025</a:t>
            </a:fld>
            <a:endParaRPr lang="en-US"/>
          </a:p>
        </p:txBody>
      </p:sp>
      <p:sp>
        <p:nvSpPr>
          <p:cNvPr id="5" name="Footer Placeholder 4">
            <a:extLst>
              <a:ext uri="{FF2B5EF4-FFF2-40B4-BE49-F238E27FC236}">
                <a16:creationId xmlns:a16="http://schemas.microsoft.com/office/drawing/2014/main" id="{3E007114-3EE4-4BBA-B8CE-FA87DB706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6830E-F0D0-4A59-9D4C-39F652F4BC60}"/>
              </a:ext>
            </a:extLst>
          </p:cNvPr>
          <p:cNvSpPr>
            <a:spLocks noGrp="1"/>
          </p:cNvSpPr>
          <p:nvPr>
            <p:ph type="sldNum" sz="quarter" idx="12"/>
          </p:nvPr>
        </p:nvSpPr>
        <p:spPr/>
        <p:txBody>
          <a:bodyPr/>
          <a:lstStyle/>
          <a:p>
            <a:fld id="{7DFEBF3A-1327-40DB-BD18-2FFA1543F371}" type="slidenum">
              <a:rPr lang="en-US" smtClean="0"/>
              <a:t>‹#›</a:t>
            </a:fld>
            <a:endParaRPr lang="en-US"/>
          </a:p>
        </p:txBody>
      </p:sp>
    </p:spTree>
    <p:extLst>
      <p:ext uri="{BB962C8B-B14F-4D97-AF65-F5344CB8AC3E}">
        <p14:creationId xmlns:p14="http://schemas.microsoft.com/office/powerpoint/2010/main" val="161156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93D60B-AF0F-4F1D-8C49-BF76582BE4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06600D-C057-4FEC-AFAD-226669A8B4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D2399-0108-4726-B2C4-A77F8E731984}"/>
              </a:ext>
            </a:extLst>
          </p:cNvPr>
          <p:cNvSpPr>
            <a:spLocks noGrp="1"/>
          </p:cNvSpPr>
          <p:nvPr>
            <p:ph type="dt" sz="half" idx="10"/>
          </p:nvPr>
        </p:nvSpPr>
        <p:spPr/>
        <p:txBody>
          <a:bodyPr/>
          <a:lstStyle/>
          <a:p>
            <a:fld id="{58D61D53-3C8D-4B10-8F4C-890F7106BD81}" type="datetime1">
              <a:rPr lang="en-US" smtClean="0"/>
              <a:t>11/10/2025</a:t>
            </a:fld>
            <a:endParaRPr lang="en-US"/>
          </a:p>
        </p:txBody>
      </p:sp>
      <p:sp>
        <p:nvSpPr>
          <p:cNvPr id="5" name="Footer Placeholder 4">
            <a:extLst>
              <a:ext uri="{FF2B5EF4-FFF2-40B4-BE49-F238E27FC236}">
                <a16:creationId xmlns:a16="http://schemas.microsoft.com/office/drawing/2014/main" id="{633BE812-25BA-4F0C-9804-A9FC9A8F1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5F8FD-C113-4324-B816-8B2BF0EA374A}"/>
              </a:ext>
            </a:extLst>
          </p:cNvPr>
          <p:cNvSpPr>
            <a:spLocks noGrp="1"/>
          </p:cNvSpPr>
          <p:nvPr>
            <p:ph type="sldNum" sz="quarter" idx="12"/>
          </p:nvPr>
        </p:nvSpPr>
        <p:spPr/>
        <p:txBody>
          <a:bodyPr/>
          <a:lstStyle/>
          <a:p>
            <a:fld id="{7DFEBF3A-1327-40DB-BD18-2FFA1543F371}" type="slidenum">
              <a:rPr lang="en-US" smtClean="0"/>
              <a:t>‹#›</a:t>
            </a:fld>
            <a:endParaRPr lang="en-US"/>
          </a:p>
        </p:txBody>
      </p:sp>
    </p:spTree>
    <p:extLst>
      <p:ext uri="{BB962C8B-B14F-4D97-AF65-F5344CB8AC3E}">
        <p14:creationId xmlns:p14="http://schemas.microsoft.com/office/powerpoint/2010/main" val="2428898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97984" y="6249600"/>
            <a:ext cx="9003616" cy="217988"/>
          </a:xfrm>
          <a:prstGeom prst="rect">
            <a:avLst/>
          </a:prstGeom>
        </p:spPr>
        <p:txBody>
          <a:bodyPr lIns="0" tIns="0" rIns="0" bIns="0" anchor="b" anchorCtr="0"/>
          <a:lstStyle>
            <a:lvl1pPr marL="0" indent="0">
              <a:buNone/>
              <a:defRPr sz="800">
                <a:latin typeface="Arial" panose="020B0604020202020204" pitchFamily="34" charset="0"/>
                <a:cs typeface="Arial" panose="020B0604020202020204" pitchFamily="34" charset="0"/>
              </a:defRPr>
            </a:lvl1pPr>
            <a:lvl2pPr marL="0" indent="0">
              <a:buNone/>
              <a:defRPr sz="800">
                <a:latin typeface="+mn-lt"/>
              </a:defRPr>
            </a:lvl2pPr>
            <a:lvl3pPr marL="0" indent="0">
              <a:buNone/>
              <a:defRPr sz="800">
                <a:latin typeface="+mn-lt"/>
              </a:defRPr>
            </a:lvl3pPr>
            <a:lvl4pPr marL="0" indent="0">
              <a:buNone/>
              <a:defRPr sz="800">
                <a:latin typeface="+mn-lt"/>
              </a:defRPr>
            </a:lvl4pPr>
            <a:lvl5pPr marL="0" indent="0">
              <a:buNone/>
              <a:defRPr sz="800">
                <a:latin typeface="+mn-lt"/>
              </a:defRPr>
            </a:lvl5pPr>
          </a:lstStyle>
          <a:p>
            <a:pPr lvl="0"/>
            <a:r>
              <a:rPr lang="en-US" dirty="0"/>
              <a:t>Footnotes: 8pt Arial</a:t>
            </a:r>
          </a:p>
        </p:txBody>
      </p:sp>
      <p:sp>
        <p:nvSpPr>
          <p:cNvPr id="2" name="Title 1"/>
          <p:cNvSpPr>
            <a:spLocks noGrp="1"/>
          </p:cNvSpPr>
          <p:nvPr>
            <p:ph type="title" hasCustomPrompt="1"/>
          </p:nvPr>
        </p:nvSpPr>
        <p:spPr>
          <a:xfrm>
            <a:off x="1243584" y="64008"/>
            <a:ext cx="10728960" cy="621792"/>
          </a:xfrm>
          <a:prstGeom prst="rect">
            <a:avLst/>
          </a:prstGeom>
          <a:noFill/>
          <a:ln w="12700" algn="ctr">
            <a:noFill/>
            <a:miter lim="800000"/>
            <a:headEnd/>
            <a:tailEnd/>
          </a:ln>
        </p:spPr>
        <p:txBody>
          <a:bodyPr vert="horz" wrap="square" lIns="0" tIns="0" rIns="0" bIns="0" numCol="1" anchor="ctr" anchorCtr="0" compatLnSpc="1">
            <a:prstTxWarp prst="textNoShape">
              <a:avLst/>
            </a:prstTxWarp>
            <a:normAutofit/>
          </a:bodyPr>
          <a:lstStyle>
            <a:lvl1pPr>
              <a:lnSpc>
                <a:spcPct val="100000"/>
              </a:lnSpc>
              <a:defRPr lang="en-US" sz="2100" b="1">
                <a:solidFill>
                  <a:schemeClr val="tx2"/>
                </a:solidFill>
                <a:latin typeface="Arial" panose="020B0604020202020204" pitchFamily="34" charset="0"/>
                <a:ea typeface="+mj-ea"/>
                <a:cs typeface="Arial" panose="020B0604020202020204" pitchFamily="34" charset="0"/>
              </a:defRPr>
            </a:lvl1pPr>
          </a:lstStyle>
          <a:p>
            <a:pPr lvl="0" algn="l" rtl="0" eaLnBrk="0" fontAlgn="base" hangingPunct="0">
              <a:lnSpc>
                <a:spcPct val="95000"/>
              </a:lnSpc>
              <a:spcBef>
                <a:spcPct val="0"/>
              </a:spcBef>
              <a:spcAft>
                <a:spcPct val="0"/>
              </a:spcAft>
              <a:tabLst>
                <a:tab pos="3544888" algn="r"/>
              </a:tabLst>
            </a:pPr>
            <a:r>
              <a:rPr lang="en-US" dirty="0"/>
              <a:t>Click to Edit Master Title Style</a:t>
            </a:r>
          </a:p>
        </p:txBody>
      </p:sp>
      <p:sp>
        <p:nvSpPr>
          <p:cNvPr id="3" name="Content Placeholder 2"/>
          <p:cNvSpPr>
            <a:spLocks noGrp="1"/>
          </p:cNvSpPr>
          <p:nvPr>
            <p:ph idx="1"/>
          </p:nvPr>
        </p:nvSpPr>
        <p:spPr>
          <a:xfrm>
            <a:off x="1243584" y="1645920"/>
            <a:ext cx="10241280" cy="4526280"/>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vl2pPr marL="341313" indent="-173038">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9"/>
          <p:cNvSpPr>
            <a:spLocks noGrp="1"/>
          </p:cNvSpPr>
          <p:nvPr>
            <p:ph type="body" sz="quarter" idx="13"/>
          </p:nvPr>
        </p:nvSpPr>
        <p:spPr>
          <a:xfrm>
            <a:off x="1238251" y="922340"/>
            <a:ext cx="10195349" cy="546461"/>
          </a:xfrm>
          <a:prstGeom prst="rect">
            <a:avLst/>
          </a:prstGeom>
        </p:spPr>
        <p:txBody>
          <a:bodyPr lIns="0" tIns="0" rIns="0" bIns="0"/>
          <a:lstStyle>
            <a:lvl1pPr marL="0" indent="0">
              <a:buNone/>
              <a:defRPr sz="1600" b="1" i="1">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573711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body Intro">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97984" y="6254496"/>
            <a:ext cx="9003616" cy="217988"/>
          </a:xfrm>
          <a:prstGeom prst="rect">
            <a:avLst/>
          </a:prstGeom>
        </p:spPr>
        <p:txBody>
          <a:bodyPr lIns="0" tIns="0" rIns="0" bIns="0" anchor="b" anchorCtr="0"/>
          <a:lstStyle>
            <a:lvl1pPr marL="0" indent="0">
              <a:buNone/>
              <a:defRPr sz="800">
                <a:latin typeface="Arial" panose="020B0604020202020204" pitchFamily="34" charset="0"/>
                <a:cs typeface="Arial" panose="020B0604020202020204" pitchFamily="34" charset="0"/>
              </a:defRPr>
            </a:lvl1pPr>
            <a:lvl2pPr marL="0" indent="0">
              <a:buNone/>
              <a:defRPr sz="800">
                <a:latin typeface="+mn-lt"/>
              </a:defRPr>
            </a:lvl2pPr>
            <a:lvl3pPr marL="0" indent="0">
              <a:buNone/>
              <a:defRPr sz="800">
                <a:latin typeface="+mn-lt"/>
              </a:defRPr>
            </a:lvl3pPr>
            <a:lvl4pPr marL="0" indent="0">
              <a:buNone/>
              <a:defRPr sz="800">
                <a:latin typeface="+mn-lt"/>
              </a:defRPr>
            </a:lvl4pPr>
            <a:lvl5pPr marL="0" indent="0">
              <a:buNone/>
              <a:defRPr sz="800">
                <a:latin typeface="+mn-lt"/>
              </a:defRPr>
            </a:lvl5pPr>
          </a:lstStyle>
          <a:p>
            <a:pPr lvl="0"/>
            <a:r>
              <a:rPr lang="en-US" dirty="0"/>
              <a:t>Footnotes: 8pt Arial</a:t>
            </a:r>
          </a:p>
        </p:txBody>
      </p:sp>
      <p:sp>
        <p:nvSpPr>
          <p:cNvPr id="2" name="Title 1"/>
          <p:cNvSpPr>
            <a:spLocks noGrp="1"/>
          </p:cNvSpPr>
          <p:nvPr>
            <p:ph type="title" hasCustomPrompt="1"/>
          </p:nvPr>
        </p:nvSpPr>
        <p:spPr>
          <a:xfrm>
            <a:off x="1243584" y="64008"/>
            <a:ext cx="10728960" cy="621792"/>
          </a:xfrm>
          <a:prstGeom prst="rect">
            <a:avLst/>
          </a:prstGeom>
          <a:noFill/>
          <a:ln w="12700" algn="ctr">
            <a:noFill/>
            <a:miter lim="800000"/>
            <a:headEnd/>
            <a:tailEnd/>
          </a:ln>
        </p:spPr>
        <p:txBody>
          <a:bodyPr vert="horz" wrap="square" lIns="0" tIns="0" rIns="0" bIns="0" numCol="1" anchor="ctr" anchorCtr="0" compatLnSpc="1">
            <a:prstTxWarp prst="textNoShape">
              <a:avLst/>
            </a:prstTxWarp>
            <a:normAutofit/>
          </a:bodyPr>
          <a:lstStyle>
            <a:lvl1pPr>
              <a:lnSpc>
                <a:spcPct val="100000"/>
              </a:lnSpc>
              <a:defRPr lang="en-US" sz="2100" b="1">
                <a:solidFill>
                  <a:schemeClr val="tx2"/>
                </a:solidFill>
                <a:latin typeface="Arial" panose="020B0604020202020204" pitchFamily="34" charset="0"/>
                <a:ea typeface="+mj-ea"/>
                <a:cs typeface="Arial" panose="020B0604020202020204" pitchFamily="34" charset="0"/>
              </a:defRPr>
            </a:lvl1pPr>
          </a:lstStyle>
          <a:p>
            <a:pPr lvl="0" algn="l" rtl="0" eaLnBrk="0" fontAlgn="base" hangingPunct="0">
              <a:lnSpc>
                <a:spcPct val="95000"/>
              </a:lnSpc>
              <a:spcBef>
                <a:spcPct val="0"/>
              </a:spcBef>
              <a:spcAft>
                <a:spcPct val="0"/>
              </a:spcAft>
              <a:tabLst>
                <a:tab pos="3544888" algn="r"/>
              </a:tabLst>
            </a:pPr>
            <a:r>
              <a:rPr lang="en-US" dirty="0"/>
              <a:t>Click to Edit Master Title Style</a:t>
            </a:r>
          </a:p>
        </p:txBody>
      </p:sp>
      <p:sp>
        <p:nvSpPr>
          <p:cNvPr id="12" name="Content Placeholder 11"/>
          <p:cNvSpPr>
            <a:spLocks noGrp="1"/>
          </p:cNvSpPr>
          <p:nvPr>
            <p:ph sz="quarter" idx="11"/>
          </p:nvPr>
        </p:nvSpPr>
        <p:spPr>
          <a:xfrm>
            <a:off x="1238251" y="1645920"/>
            <a:ext cx="10185400" cy="4312213"/>
          </a:xfrm>
          <a:prstGeom prst="rect">
            <a:avLst/>
          </a:prstGeom>
        </p:spPr>
        <p:txBody>
          <a:bodyPr lIns="0" tIns="0" rIns="0" bIns="0"/>
          <a:lstStyle>
            <a:lvl1pPr marL="0" indent="0">
              <a:buClr>
                <a:schemeClr val="bg1"/>
              </a:buClr>
              <a:buSzPct val="25000"/>
              <a:buFont typeface="Arial" pitchFamily="34" charset="0"/>
              <a:buChar char="•"/>
              <a:defRPr b="1">
                <a:latin typeface="Arial" panose="020B0604020202020204" pitchFamily="34" charset="0"/>
                <a:cs typeface="Arial" panose="020B0604020202020204" pitchFamily="34" charset="0"/>
              </a:defRPr>
            </a:lvl1pPr>
            <a:lvl2pPr marL="176213" indent="-173038">
              <a:spcAft>
                <a:spcPts val="600"/>
              </a:spcAft>
              <a:buClr>
                <a:srgbClr val="007A45"/>
              </a:buClr>
              <a:buSzPct val="70000"/>
              <a:buFont typeface="Wingdings" pitchFamily="2" charset="2"/>
              <a:buChar char="n"/>
              <a:defRPr sz="1400">
                <a:latin typeface="Arial" panose="020B0604020202020204" pitchFamily="34" charset="0"/>
                <a:cs typeface="Arial" panose="020B0604020202020204" pitchFamily="34" charset="0"/>
              </a:defRPr>
            </a:lvl2pPr>
            <a:lvl3pPr marL="404813" indent="-168275">
              <a:spcAft>
                <a:spcPts val="600"/>
              </a:spcAft>
              <a:buClr>
                <a:srgbClr val="D67E52"/>
              </a:buClr>
              <a:buSzPct val="75000"/>
              <a:buFont typeface="Wingdings" pitchFamily="2" charset="2"/>
              <a:buChar char="u"/>
              <a:defRPr>
                <a:latin typeface="Arial" panose="020B0604020202020204" pitchFamily="34" charset="0"/>
                <a:cs typeface="Arial" panose="020B0604020202020204" pitchFamily="34" charset="0"/>
              </a:defRPr>
            </a:lvl3pPr>
            <a:lvl4pPr marL="623888" indent="-228600">
              <a:lnSpc>
                <a:spcPct val="100000"/>
              </a:lnSpc>
              <a:spcBef>
                <a:spcPts val="0"/>
              </a:spcBef>
              <a:spcAft>
                <a:spcPts val="600"/>
              </a:spcAft>
              <a:buClr>
                <a:srgbClr val="6A9BBC"/>
              </a:buClr>
              <a:buSzPct val="125000"/>
              <a:buFont typeface="Webdings" pitchFamily="18" charset="2"/>
              <a:buChar char=""/>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9"/>
          <p:cNvSpPr>
            <a:spLocks noGrp="1"/>
          </p:cNvSpPr>
          <p:nvPr>
            <p:ph type="body" sz="quarter" idx="13"/>
          </p:nvPr>
        </p:nvSpPr>
        <p:spPr>
          <a:xfrm>
            <a:off x="1238251" y="922340"/>
            <a:ext cx="10195349" cy="546461"/>
          </a:xfrm>
          <a:prstGeom prst="rect">
            <a:avLst/>
          </a:prstGeom>
        </p:spPr>
        <p:txBody>
          <a:bodyPr lIns="0" tIns="0" rIns="0" bIns="0"/>
          <a:lstStyle>
            <a:lvl1pPr marL="0" indent="0">
              <a:buNone/>
              <a:defRPr sz="1600" b="1" i="1">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903362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w/body Intro">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97984" y="6254496"/>
            <a:ext cx="9003616" cy="217988"/>
          </a:xfrm>
          <a:prstGeom prst="rect">
            <a:avLst/>
          </a:prstGeom>
        </p:spPr>
        <p:txBody>
          <a:bodyPr lIns="0" tIns="0" rIns="0" bIns="0" anchor="b" anchorCtr="0"/>
          <a:lstStyle>
            <a:lvl1pPr marL="0" indent="0">
              <a:buNone/>
              <a:defRPr sz="800">
                <a:latin typeface="Arial" panose="020B0604020202020204" pitchFamily="34" charset="0"/>
                <a:cs typeface="Arial" panose="020B0604020202020204" pitchFamily="34" charset="0"/>
              </a:defRPr>
            </a:lvl1pPr>
            <a:lvl2pPr marL="0" indent="0">
              <a:buNone/>
              <a:defRPr sz="800">
                <a:latin typeface="+mn-lt"/>
              </a:defRPr>
            </a:lvl2pPr>
            <a:lvl3pPr marL="0" indent="0">
              <a:buNone/>
              <a:defRPr sz="800">
                <a:latin typeface="+mn-lt"/>
              </a:defRPr>
            </a:lvl3pPr>
            <a:lvl4pPr marL="0" indent="0">
              <a:buNone/>
              <a:defRPr sz="800">
                <a:latin typeface="+mn-lt"/>
              </a:defRPr>
            </a:lvl4pPr>
            <a:lvl5pPr marL="0" indent="0">
              <a:buNone/>
              <a:defRPr sz="800">
                <a:latin typeface="+mn-lt"/>
              </a:defRPr>
            </a:lvl5pPr>
          </a:lstStyle>
          <a:p>
            <a:pPr lvl="0"/>
            <a:r>
              <a:rPr lang="en-US" dirty="0"/>
              <a:t>Footnotes: 8pt Arial</a:t>
            </a:r>
          </a:p>
        </p:txBody>
      </p:sp>
      <p:sp>
        <p:nvSpPr>
          <p:cNvPr id="6" name="Text Box 187"/>
          <p:cNvSpPr txBox="1">
            <a:spLocks noChangeArrowheads="1"/>
          </p:cNvSpPr>
          <p:nvPr userDrawn="1"/>
        </p:nvSpPr>
        <p:spPr bwMode="auto">
          <a:xfrm>
            <a:off x="738175" y="6540992"/>
            <a:ext cx="8587316" cy="246221"/>
          </a:xfrm>
          <a:prstGeom prst="rect">
            <a:avLst/>
          </a:prstGeom>
          <a:noFill/>
          <a:ln w="12700" algn="ctr">
            <a:noFill/>
            <a:miter lim="800000"/>
            <a:headEnd/>
            <a:tailEnd/>
          </a:ln>
          <a:effectLst/>
        </p:spPr>
        <p:txBody>
          <a:bodyPr lIns="45720" rIns="45720" anchor="ctr" anchorCtr="0">
            <a:spAutoFit/>
          </a:bodyPr>
          <a:lstStyle/>
          <a:p>
            <a:pPr eaLnBrk="1" fontAlgn="auto" hangingPunct="1">
              <a:spcBef>
                <a:spcPts val="0"/>
              </a:spcBef>
              <a:spcAft>
                <a:spcPts val="0"/>
              </a:spcAft>
              <a:buClrTx/>
              <a:buFontTx/>
              <a:buNone/>
              <a:defRPr/>
            </a:pPr>
            <a:r>
              <a:rPr lang="en-US" sz="1000" dirty="0">
                <a:solidFill>
                  <a:srgbClr val="00644F"/>
                </a:solidFill>
                <a:latin typeface="Arial" panose="020B0604020202020204" pitchFamily="34" charset="0"/>
                <a:cs typeface="Arial" panose="020B0604020202020204" pitchFamily="34" charset="0"/>
              </a:rPr>
              <a:t>Presentation Title or Conference    (To Edit or Delete: View &gt; Slidemaster)</a:t>
            </a:r>
          </a:p>
        </p:txBody>
      </p:sp>
      <p:sp>
        <p:nvSpPr>
          <p:cNvPr id="2" name="Title 1"/>
          <p:cNvSpPr>
            <a:spLocks noGrp="1"/>
          </p:cNvSpPr>
          <p:nvPr>
            <p:ph type="title" hasCustomPrompt="1"/>
          </p:nvPr>
        </p:nvSpPr>
        <p:spPr>
          <a:xfrm>
            <a:off x="1243584" y="64008"/>
            <a:ext cx="10728960" cy="621792"/>
          </a:xfrm>
          <a:prstGeom prst="rect">
            <a:avLst/>
          </a:prstGeom>
          <a:noFill/>
          <a:ln w="12700" algn="ctr">
            <a:noFill/>
            <a:miter lim="800000"/>
            <a:headEnd/>
            <a:tailEnd/>
          </a:ln>
        </p:spPr>
        <p:txBody>
          <a:bodyPr vert="horz" wrap="square" lIns="0" tIns="0" rIns="0" bIns="0" numCol="1" anchor="ctr" anchorCtr="0" compatLnSpc="1">
            <a:prstTxWarp prst="textNoShape">
              <a:avLst/>
            </a:prstTxWarp>
            <a:normAutofit/>
          </a:bodyPr>
          <a:lstStyle>
            <a:lvl1pPr>
              <a:lnSpc>
                <a:spcPct val="100000"/>
              </a:lnSpc>
              <a:defRPr lang="en-US" sz="2100" b="1">
                <a:solidFill>
                  <a:schemeClr val="tx2"/>
                </a:solidFill>
                <a:latin typeface="Arial" panose="020B0604020202020204" pitchFamily="34" charset="0"/>
                <a:ea typeface="+mj-ea"/>
                <a:cs typeface="Arial" panose="020B0604020202020204" pitchFamily="34" charset="0"/>
              </a:defRPr>
            </a:lvl1pPr>
          </a:lstStyle>
          <a:p>
            <a:pPr lvl="0" algn="l" rtl="0" eaLnBrk="0" fontAlgn="base" hangingPunct="0">
              <a:lnSpc>
                <a:spcPct val="95000"/>
              </a:lnSpc>
              <a:spcBef>
                <a:spcPct val="0"/>
              </a:spcBef>
              <a:spcAft>
                <a:spcPct val="0"/>
              </a:spcAft>
              <a:tabLst>
                <a:tab pos="3544888" algn="r"/>
              </a:tabLst>
            </a:pPr>
            <a:r>
              <a:rPr lang="en-US" dirty="0"/>
              <a:t>Click to Edit Master Title Style</a:t>
            </a:r>
          </a:p>
        </p:txBody>
      </p:sp>
      <p:sp>
        <p:nvSpPr>
          <p:cNvPr id="12" name="Content Placeholder 11"/>
          <p:cNvSpPr>
            <a:spLocks noGrp="1"/>
          </p:cNvSpPr>
          <p:nvPr>
            <p:ph sz="quarter" idx="11" hasCustomPrompt="1"/>
          </p:nvPr>
        </p:nvSpPr>
        <p:spPr>
          <a:xfrm>
            <a:off x="3727451" y="2275200"/>
            <a:ext cx="7696200" cy="3793813"/>
          </a:xfrm>
          <a:prstGeom prst="rect">
            <a:avLst/>
          </a:prstGeom>
        </p:spPr>
        <p:txBody>
          <a:bodyPr lIns="0" tIns="0" rIns="0" bIns="0"/>
          <a:lstStyle>
            <a:lvl1pPr marL="0" indent="0">
              <a:buClr>
                <a:schemeClr val="bg1"/>
              </a:buClr>
              <a:buSzPct val="25000"/>
              <a:buFont typeface="Arial" pitchFamily="34" charset="0"/>
              <a:buChar char="•"/>
              <a:defRPr b="1" baseline="0">
                <a:latin typeface="Arial" panose="020B0604020202020204" pitchFamily="34" charset="0"/>
                <a:cs typeface="Arial" panose="020B0604020202020204" pitchFamily="34" charset="0"/>
              </a:defRPr>
            </a:lvl1pPr>
            <a:lvl2pPr marL="176213" indent="-173038">
              <a:spcAft>
                <a:spcPts val="600"/>
              </a:spcAft>
              <a:buClr>
                <a:srgbClr val="007A45"/>
              </a:buClr>
              <a:buSzPct val="70000"/>
              <a:buFont typeface="Wingdings" pitchFamily="2" charset="2"/>
              <a:buChar char="n"/>
              <a:defRPr sz="1400">
                <a:latin typeface="Arial" panose="020B0604020202020204" pitchFamily="34" charset="0"/>
                <a:cs typeface="Arial" panose="020B0604020202020204" pitchFamily="34" charset="0"/>
              </a:defRPr>
            </a:lvl2pPr>
            <a:lvl3pPr marL="404813" indent="-168275">
              <a:spcAft>
                <a:spcPts val="600"/>
              </a:spcAft>
              <a:buClr>
                <a:srgbClr val="D67E52"/>
              </a:buClr>
              <a:buSzPct val="75000"/>
              <a:buFont typeface="Wingdings" pitchFamily="2" charset="2"/>
              <a:buChar char="u"/>
              <a:defRPr>
                <a:latin typeface="Arial" panose="020B0604020202020204" pitchFamily="34" charset="0"/>
                <a:cs typeface="Arial" panose="020B0604020202020204" pitchFamily="34" charset="0"/>
              </a:defRPr>
            </a:lvl3pPr>
            <a:lvl4pPr marL="623888" indent="-228600">
              <a:lnSpc>
                <a:spcPct val="100000"/>
              </a:lnSpc>
              <a:spcBef>
                <a:spcPts val="0"/>
              </a:spcBef>
              <a:spcAft>
                <a:spcPts val="600"/>
              </a:spcAft>
              <a:buClr>
                <a:srgbClr val="6A9BBC"/>
              </a:buClr>
              <a:buSzPct val="125000"/>
              <a:buFont typeface="Webdings" pitchFamily="18" charset="2"/>
              <a:buChar char=""/>
              <a:defRPr sz="1200">
                <a:latin typeface="Arial" panose="020B0604020202020204" pitchFamily="34" charset="0"/>
                <a:cs typeface="Arial" panose="020B0604020202020204" pitchFamily="34" charset="0"/>
              </a:defRPr>
            </a:lvl4pPr>
          </a:lstStyle>
          <a:p>
            <a:pPr lvl="0"/>
            <a:r>
              <a:rPr lang="en-US" dirty="0"/>
              <a:t>Intro to body text (Arial 10 – 14 pt. bold)</a:t>
            </a:r>
          </a:p>
          <a:p>
            <a:pPr lvl="1"/>
            <a:r>
              <a:rPr lang="en-US" dirty="0"/>
              <a:t>First level</a:t>
            </a:r>
          </a:p>
          <a:p>
            <a:pPr lvl="2"/>
            <a:r>
              <a:rPr lang="en-US" dirty="0"/>
              <a:t>Second level</a:t>
            </a:r>
          </a:p>
          <a:p>
            <a:pPr lvl="3"/>
            <a:r>
              <a:rPr lang="en-US" dirty="0"/>
              <a:t>Third level</a:t>
            </a:r>
          </a:p>
        </p:txBody>
      </p:sp>
      <p:sp>
        <p:nvSpPr>
          <p:cNvPr id="10" name="Text Placeholder 9"/>
          <p:cNvSpPr>
            <a:spLocks noGrp="1"/>
          </p:cNvSpPr>
          <p:nvPr>
            <p:ph type="body" sz="quarter" idx="13"/>
          </p:nvPr>
        </p:nvSpPr>
        <p:spPr>
          <a:xfrm>
            <a:off x="3727451" y="922339"/>
            <a:ext cx="7706149" cy="1007262"/>
          </a:xfrm>
          <a:prstGeom prst="rect">
            <a:avLst/>
          </a:prstGeom>
        </p:spPr>
        <p:txBody>
          <a:bodyPr lIns="0" tIns="0" rIns="0" bIns="0"/>
          <a:lstStyle>
            <a:lvl1pPr marL="0" indent="0">
              <a:buNone/>
              <a:defRPr sz="1600" b="1" i="1">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7271903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97984" y="6254496"/>
            <a:ext cx="9003616" cy="217988"/>
          </a:xfrm>
          <a:prstGeom prst="rect">
            <a:avLst/>
          </a:prstGeom>
        </p:spPr>
        <p:txBody>
          <a:bodyPr lIns="0" tIns="0" rIns="0" bIns="0" anchor="b" anchorCtr="0"/>
          <a:lstStyle>
            <a:lvl1pPr marL="0" indent="0">
              <a:buNone/>
              <a:defRPr sz="800">
                <a:latin typeface="Arial" panose="020B0604020202020204" pitchFamily="34" charset="0"/>
                <a:cs typeface="Arial" panose="020B0604020202020204" pitchFamily="34" charset="0"/>
              </a:defRPr>
            </a:lvl1pPr>
            <a:lvl2pPr marL="0" indent="0">
              <a:buNone/>
              <a:defRPr sz="800">
                <a:latin typeface="+mn-lt"/>
              </a:defRPr>
            </a:lvl2pPr>
            <a:lvl3pPr marL="0" indent="0">
              <a:buNone/>
              <a:defRPr sz="800">
                <a:latin typeface="+mn-lt"/>
              </a:defRPr>
            </a:lvl3pPr>
            <a:lvl4pPr marL="0" indent="0">
              <a:buNone/>
              <a:defRPr sz="800">
                <a:latin typeface="+mn-lt"/>
              </a:defRPr>
            </a:lvl4pPr>
            <a:lvl5pPr marL="0" indent="0">
              <a:buNone/>
              <a:defRPr sz="800">
                <a:latin typeface="+mn-lt"/>
              </a:defRPr>
            </a:lvl5pPr>
          </a:lstStyle>
          <a:p>
            <a:pPr lvl="0"/>
            <a:r>
              <a:rPr lang="en-US" dirty="0"/>
              <a:t>Footnotes: 8pt Arial</a:t>
            </a:r>
          </a:p>
        </p:txBody>
      </p:sp>
      <p:sp>
        <p:nvSpPr>
          <p:cNvPr id="6" name="Text Box 187"/>
          <p:cNvSpPr txBox="1">
            <a:spLocks noChangeArrowheads="1"/>
          </p:cNvSpPr>
          <p:nvPr userDrawn="1"/>
        </p:nvSpPr>
        <p:spPr bwMode="auto">
          <a:xfrm>
            <a:off x="738175" y="6540992"/>
            <a:ext cx="8587316" cy="246221"/>
          </a:xfrm>
          <a:prstGeom prst="rect">
            <a:avLst/>
          </a:prstGeom>
          <a:noFill/>
          <a:ln w="12700" algn="ctr">
            <a:noFill/>
            <a:miter lim="800000"/>
            <a:headEnd/>
            <a:tailEnd/>
          </a:ln>
          <a:effectLst/>
        </p:spPr>
        <p:txBody>
          <a:bodyPr lIns="45720" rIns="45720" anchor="ctr" anchorCtr="0">
            <a:spAutoFit/>
          </a:bodyPr>
          <a:lstStyle/>
          <a:p>
            <a:pPr eaLnBrk="1" fontAlgn="auto" hangingPunct="1">
              <a:spcBef>
                <a:spcPts val="0"/>
              </a:spcBef>
              <a:spcAft>
                <a:spcPts val="0"/>
              </a:spcAft>
              <a:buClrTx/>
              <a:buFontTx/>
              <a:buNone/>
              <a:defRPr/>
            </a:pPr>
            <a:r>
              <a:rPr lang="en-US" sz="1000" dirty="0">
                <a:solidFill>
                  <a:srgbClr val="00644F"/>
                </a:solidFill>
                <a:latin typeface="Arial" panose="020B0604020202020204" pitchFamily="34" charset="0"/>
                <a:cs typeface="Arial" panose="020B0604020202020204" pitchFamily="34" charset="0"/>
              </a:rPr>
              <a:t>Presentation Title or Conference    (To Edit or Delete: View &gt; Slidemaster)</a:t>
            </a:r>
          </a:p>
        </p:txBody>
      </p:sp>
      <p:sp>
        <p:nvSpPr>
          <p:cNvPr id="2" name="Title 1"/>
          <p:cNvSpPr>
            <a:spLocks noGrp="1"/>
          </p:cNvSpPr>
          <p:nvPr>
            <p:ph type="title" hasCustomPrompt="1"/>
          </p:nvPr>
        </p:nvSpPr>
        <p:spPr>
          <a:xfrm>
            <a:off x="1243584" y="64008"/>
            <a:ext cx="10728960" cy="621792"/>
          </a:xfrm>
          <a:prstGeom prst="rect">
            <a:avLst/>
          </a:prstGeom>
          <a:noFill/>
          <a:ln w="12700" algn="ctr">
            <a:noFill/>
            <a:miter lim="800000"/>
            <a:headEnd/>
            <a:tailEnd/>
          </a:ln>
        </p:spPr>
        <p:txBody>
          <a:bodyPr vert="horz" wrap="square" lIns="0" tIns="0" rIns="0" bIns="0" numCol="1" anchor="ctr" anchorCtr="0" compatLnSpc="1">
            <a:prstTxWarp prst="textNoShape">
              <a:avLst/>
            </a:prstTxWarp>
            <a:normAutofit/>
          </a:bodyPr>
          <a:lstStyle>
            <a:lvl1pPr>
              <a:lnSpc>
                <a:spcPct val="100000"/>
              </a:lnSpc>
              <a:defRPr lang="en-US" sz="2100" b="1">
                <a:solidFill>
                  <a:schemeClr val="tx2"/>
                </a:solidFill>
                <a:latin typeface="Arial" panose="020B0604020202020204" pitchFamily="34" charset="0"/>
                <a:ea typeface="+mj-ea"/>
                <a:cs typeface="Arial" panose="020B0604020202020204" pitchFamily="34" charset="0"/>
              </a:defRPr>
            </a:lvl1pPr>
          </a:lstStyle>
          <a:p>
            <a:pPr lvl="0" algn="l" rtl="0" eaLnBrk="0" fontAlgn="base" hangingPunct="0">
              <a:lnSpc>
                <a:spcPct val="95000"/>
              </a:lnSpc>
              <a:spcBef>
                <a:spcPct val="0"/>
              </a:spcBef>
              <a:spcAft>
                <a:spcPct val="0"/>
              </a:spcAft>
              <a:tabLst>
                <a:tab pos="3544888" algn="r"/>
              </a:tabLst>
            </a:pPr>
            <a:r>
              <a:rPr lang="en-US" dirty="0"/>
              <a:t>Click to Edit Master Title Style</a:t>
            </a:r>
          </a:p>
        </p:txBody>
      </p:sp>
      <p:sp>
        <p:nvSpPr>
          <p:cNvPr id="3" name="Content Placeholder 2"/>
          <p:cNvSpPr>
            <a:spLocks noGrp="1"/>
          </p:cNvSpPr>
          <p:nvPr>
            <p:ph idx="1"/>
          </p:nvPr>
        </p:nvSpPr>
        <p:spPr>
          <a:xfrm>
            <a:off x="1243584" y="1645920"/>
            <a:ext cx="4876800" cy="4480560"/>
          </a:xfrm>
          <a:prstGeom prst="rect">
            <a:avLst/>
          </a:prstGeom>
        </p:spPr>
        <p:txBody>
          <a:bodyPr lIns="0" tIns="0" rIns="0" bIns="0"/>
          <a:lstStyle>
            <a:lvl1pPr>
              <a:defRPr sz="1300">
                <a:latin typeface="Arial" panose="020B0604020202020204" pitchFamily="34" charset="0"/>
                <a:cs typeface="Arial" panose="020B0604020202020204" pitchFamily="34" charset="0"/>
              </a:defRPr>
            </a:lvl1pPr>
            <a:lvl2pPr marL="341313" indent="-173038">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1"/>
          </p:nvPr>
        </p:nvSpPr>
        <p:spPr>
          <a:xfrm>
            <a:off x="6960277" y="1645920"/>
            <a:ext cx="4876800" cy="4480560"/>
          </a:xfrm>
          <a:prstGeom prst="rect">
            <a:avLst/>
          </a:prstGeom>
        </p:spPr>
        <p:txBody>
          <a:bodyPr/>
          <a:lstStyle>
            <a:lvl1pPr>
              <a:defRPr lang="en-US" sz="1300" dirty="0" smtClean="0">
                <a:solidFill>
                  <a:srgbClr val="000000"/>
                </a:solidFill>
                <a:latin typeface="Arial" panose="020B0604020202020204" pitchFamily="34" charset="0"/>
                <a:ea typeface="+mn-ea"/>
                <a:cs typeface="Arial" panose="020B0604020202020204" pitchFamily="34" charset="0"/>
              </a:defRPr>
            </a:lvl1pPr>
            <a:lvl2pPr>
              <a:defRPr lang="en-US" sz="1100" dirty="0" smtClean="0">
                <a:solidFill>
                  <a:srgbClr val="000000"/>
                </a:solidFill>
                <a:latin typeface="Arial" panose="020B0604020202020204" pitchFamily="34" charset="0"/>
                <a:ea typeface="+mn-ea"/>
                <a:cs typeface="Arial" panose="020B0604020202020204" pitchFamily="34" charset="0"/>
              </a:defRPr>
            </a:lvl2pPr>
            <a:lvl3pPr>
              <a:defRPr lang="en-US" sz="1100" dirty="0" smtClean="0">
                <a:solidFill>
                  <a:srgbClr val="000000"/>
                </a:solidFill>
                <a:latin typeface="Arial" panose="020B0604020202020204" pitchFamily="34" charset="0"/>
                <a:ea typeface="+mn-ea"/>
                <a:cs typeface="Arial" panose="020B0604020202020204" pitchFamily="34" charset="0"/>
              </a:defRPr>
            </a:lvl3pPr>
          </a:lstStyle>
          <a:p>
            <a:pPr marL="169863" lvl="0" indent="-169863" algn="l" rtl="0" eaLnBrk="0" fontAlgn="base" hangingPunct="0">
              <a:lnSpc>
                <a:spcPct val="100000"/>
              </a:lnSpc>
              <a:spcBef>
                <a:spcPts val="0"/>
              </a:spcBef>
              <a:spcAft>
                <a:spcPts val="600"/>
              </a:spcAft>
              <a:buClr>
                <a:srgbClr val="007A60"/>
              </a:buClr>
              <a:buSzPct val="70000"/>
              <a:buFont typeface="Wingdings" pitchFamily="2" charset="2"/>
              <a:buChar char="n"/>
            </a:pPr>
            <a:r>
              <a:rPr lang="en-US" dirty="0"/>
              <a:t>Click to edit Master text styles</a:t>
            </a:r>
          </a:p>
          <a:p>
            <a:pPr marL="341313" lvl="1" indent="-173038" algn="l" rtl="0" eaLnBrk="0" fontAlgn="base" hangingPunct="0">
              <a:lnSpc>
                <a:spcPct val="100000"/>
              </a:lnSpc>
              <a:spcBef>
                <a:spcPts val="0"/>
              </a:spcBef>
              <a:spcAft>
                <a:spcPts val="600"/>
              </a:spcAft>
              <a:buClr>
                <a:srgbClr val="D67E52"/>
              </a:buClr>
              <a:buSzPct val="75000"/>
              <a:buFont typeface="Wingdings" pitchFamily="2" charset="2"/>
              <a:buChar char="u"/>
            </a:pPr>
            <a:r>
              <a:rPr lang="en-US" dirty="0"/>
              <a:t>Second level</a:t>
            </a:r>
          </a:p>
          <a:p>
            <a:pPr marL="512763" lvl="2" indent="-168275" algn="l" rtl="0" eaLnBrk="0" fontAlgn="base" hangingPunct="0">
              <a:lnSpc>
                <a:spcPct val="100000"/>
              </a:lnSpc>
              <a:spcBef>
                <a:spcPts val="0"/>
              </a:spcBef>
              <a:spcAft>
                <a:spcPts val="600"/>
              </a:spcAft>
              <a:buClr>
                <a:srgbClr val="6A9BBC"/>
              </a:buClr>
              <a:buSzPct val="125000"/>
              <a:buFont typeface="Webdings" pitchFamily="18" charset="2"/>
              <a:buChar char="4"/>
            </a:pPr>
            <a:r>
              <a:rPr lang="en-US" dirty="0"/>
              <a:t>Third level</a:t>
            </a:r>
          </a:p>
        </p:txBody>
      </p:sp>
      <p:sp>
        <p:nvSpPr>
          <p:cNvPr id="9" name="Text Placeholder 9"/>
          <p:cNvSpPr>
            <a:spLocks noGrp="1"/>
          </p:cNvSpPr>
          <p:nvPr>
            <p:ph type="body" sz="quarter" idx="13"/>
          </p:nvPr>
        </p:nvSpPr>
        <p:spPr>
          <a:xfrm>
            <a:off x="1238251" y="922340"/>
            <a:ext cx="10195349" cy="546461"/>
          </a:xfrm>
          <a:prstGeom prst="rect">
            <a:avLst/>
          </a:prstGeom>
        </p:spPr>
        <p:txBody>
          <a:bodyPr lIns="0" tIns="0" rIns="0" bIns="0"/>
          <a:lstStyle>
            <a:lvl1pPr marL="0" indent="0">
              <a:buNone/>
              <a:defRPr sz="1600" b="1" i="1">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6136119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3584" y="64008"/>
            <a:ext cx="10728960" cy="621792"/>
          </a:xfrm>
          <a:prstGeom prst="rect">
            <a:avLst/>
          </a:prstGeom>
          <a:noFill/>
          <a:ln w="12700" algn="ctr">
            <a:noFill/>
            <a:miter lim="800000"/>
            <a:headEnd/>
            <a:tailEnd/>
          </a:ln>
        </p:spPr>
        <p:txBody>
          <a:bodyPr vert="horz" wrap="square" lIns="0" tIns="0" rIns="0" bIns="0" numCol="1" anchor="ctr" anchorCtr="0" compatLnSpc="1">
            <a:prstTxWarp prst="textNoShape">
              <a:avLst/>
            </a:prstTxWarp>
            <a:normAutofit/>
          </a:bodyPr>
          <a:lstStyle>
            <a:lvl1pPr>
              <a:lnSpc>
                <a:spcPct val="100000"/>
              </a:lnSpc>
              <a:defRPr lang="en-US" sz="2100" b="1">
                <a:solidFill>
                  <a:schemeClr val="tx2"/>
                </a:solidFill>
                <a:latin typeface="Arial" panose="020B0604020202020204" pitchFamily="34" charset="0"/>
                <a:ea typeface="+mj-ea"/>
                <a:cs typeface="Arial" panose="020B0604020202020204" pitchFamily="34" charset="0"/>
              </a:defRPr>
            </a:lvl1pPr>
          </a:lstStyle>
          <a:p>
            <a:pPr lvl="0" algn="l" rtl="0" eaLnBrk="0" fontAlgn="base" hangingPunct="0">
              <a:lnSpc>
                <a:spcPct val="95000"/>
              </a:lnSpc>
              <a:spcBef>
                <a:spcPct val="0"/>
              </a:spcBef>
              <a:spcAft>
                <a:spcPct val="0"/>
              </a:spcAft>
              <a:tabLst>
                <a:tab pos="3544888" algn="r"/>
              </a:tabLst>
            </a:pPr>
            <a:r>
              <a:rPr lang="en-US" dirty="0"/>
              <a:t>Click to Edit Master Title Style</a:t>
            </a:r>
          </a:p>
        </p:txBody>
      </p:sp>
      <p:sp>
        <p:nvSpPr>
          <p:cNvPr id="3" name="Content Placeholder 11"/>
          <p:cNvSpPr>
            <a:spLocks noGrp="1"/>
          </p:cNvSpPr>
          <p:nvPr>
            <p:ph sz="quarter" idx="11"/>
          </p:nvPr>
        </p:nvSpPr>
        <p:spPr>
          <a:xfrm>
            <a:off x="812800" y="1066801"/>
            <a:ext cx="10185400" cy="4312213"/>
          </a:xfrm>
          <a:prstGeom prst="rect">
            <a:avLst/>
          </a:prstGeom>
        </p:spPr>
        <p:txBody>
          <a:bodyPr lIns="0" tIns="0" rIns="0" bIns="0"/>
          <a:lstStyle>
            <a:lvl1pPr marL="0" indent="0">
              <a:buClr>
                <a:schemeClr val="bg1"/>
              </a:buClr>
              <a:buSzPct val="25000"/>
              <a:buFont typeface="Arial" pitchFamily="34" charset="0"/>
              <a:buChar char="•"/>
              <a:defRPr b="1">
                <a:latin typeface="Arial" panose="020B0604020202020204" pitchFamily="34" charset="0"/>
                <a:cs typeface="Arial" panose="020B0604020202020204" pitchFamily="34" charset="0"/>
              </a:defRPr>
            </a:lvl1pPr>
            <a:lvl2pPr marL="176213" indent="-173038">
              <a:spcAft>
                <a:spcPts val="600"/>
              </a:spcAft>
              <a:buClr>
                <a:srgbClr val="007A45"/>
              </a:buClr>
              <a:buSzPct val="70000"/>
              <a:buFont typeface="Wingdings" pitchFamily="2" charset="2"/>
              <a:buChar char="n"/>
              <a:defRPr sz="1400">
                <a:latin typeface="Arial" panose="020B0604020202020204" pitchFamily="34" charset="0"/>
                <a:cs typeface="Arial" panose="020B0604020202020204" pitchFamily="34" charset="0"/>
              </a:defRPr>
            </a:lvl2pPr>
            <a:lvl3pPr marL="404813" indent="-168275">
              <a:spcAft>
                <a:spcPts val="600"/>
              </a:spcAft>
              <a:buClr>
                <a:srgbClr val="D67E52"/>
              </a:buClr>
              <a:buSzPct val="75000"/>
              <a:buFont typeface="Wingdings" pitchFamily="2" charset="2"/>
              <a:buChar char="u"/>
              <a:defRPr>
                <a:latin typeface="Arial" panose="020B0604020202020204" pitchFamily="34" charset="0"/>
                <a:cs typeface="Arial" panose="020B0604020202020204" pitchFamily="34" charset="0"/>
              </a:defRPr>
            </a:lvl3pPr>
            <a:lvl4pPr marL="623888" indent="-228600">
              <a:lnSpc>
                <a:spcPct val="100000"/>
              </a:lnSpc>
              <a:spcBef>
                <a:spcPts val="0"/>
              </a:spcBef>
              <a:spcAft>
                <a:spcPts val="600"/>
              </a:spcAft>
              <a:buClr>
                <a:srgbClr val="6A9BBC"/>
              </a:buClr>
              <a:buSzPct val="125000"/>
              <a:buFont typeface="Webdings" pitchFamily="18" charset="2"/>
              <a:buChar char=""/>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Box 3"/>
          <p:cNvSpPr txBox="1"/>
          <p:nvPr userDrawn="1"/>
        </p:nvSpPr>
        <p:spPr>
          <a:xfrm>
            <a:off x="2743200" y="6527800"/>
            <a:ext cx="5080000" cy="381000"/>
          </a:xfrm>
          <a:prstGeom prst="rect">
            <a:avLst/>
          </a:prstGeom>
          <a:noFill/>
        </p:spPr>
        <p:txBody>
          <a:bodyPr wrap="square" rtlCol="0">
            <a:spAutoFit/>
          </a:bodyPr>
          <a:lstStyle/>
          <a:p>
            <a:pPr algn="ctr" eaLnBrk="1" fontAlgn="auto" hangingPunct="1">
              <a:spcBef>
                <a:spcPts val="0"/>
              </a:spcBef>
              <a:spcAft>
                <a:spcPts val="0"/>
              </a:spcAft>
              <a:buClrTx/>
              <a:buFontTx/>
              <a:buNone/>
            </a:pPr>
            <a:r>
              <a:rPr lang="en-US" sz="1800" dirty="0">
                <a:solidFill>
                  <a:srgbClr val="FF0000"/>
                </a:solidFill>
                <a:latin typeface="Arial" panose="020B0604020202020204" pitchFamily="34" charset="0"/>
                <a:cs typeface="Arial" panose="020B0604020202020204" pitchFamily="34" charset="0"/>
              </a:rPr>
              <a:t>INTERNAL USE ONLY</a:t>
            </a:r>
          </a:p>
        </p:txBody>
      </p:sp>
    </p:spTree>
    <p:extLst>
      <p:ext uri="{BB962C8B-B14F-4D97-AF65-F5344CB8AC3E}">
        <p14:creationId xmlns:p14="http://schemas.microsoft.com/office/powerpoint/2010/main" val="2472160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9" name="Picture 9"/>
          <p:cNvPicPr>
            <a:picLocks noChangeAspect="1" noChangeArrowheads="1"/>
          </p:cNvPicPr>
          <p:nvPr userDrawn="1"/>
        </p:nvPicPr>
        <p:blipFill>
          <a:blip r:embed="rId2"/>
          <a:srcRect l="36438" b="9197"/>
          <a:stretch>
            <a:fillRect/>
          </a:stretch>
        </p:blipFill>
        <p:spPr bwMode="auto">
          <a:xfrm>
            <a:off x="1" y="669109"/>
            <a:ext cx="3156313" cy="3371669"/>
          </a:xfrm>
          <a:prstGeom prst="rect">
            <a:avLst/>
          </a:prstGeom>
          <a:noFill/>
          <a:ln w="9525">
            <a:noFill/>
            <a:miter lim="800000"/>
            <a:headEnd/>
            <a:tailEnd/>
          </a:ln>
          <a:effectLst/>
        </p:spPr>
      </p:pic>
      <p:sp>
        <p:nvSpPr>
          <p:cNvPr id="30" name="Rectangle 197"/>
          <p:cNvSpPr>
            <a:spLocks noChangeArrowheads="1"/>
          </p:cNvSpPr>
          <p:nvPr userDrawn="1"/>
        </p:nvSpPr>
        <p:spPr bwMode="ltGray">
          <a:xfrm>
            <a:off x="1659" y="4025072"/>
            <a:ext cx="12190341" cy="74387"/>
          </a:xfrm>
          <a:prstGeom prst="rect">
            <a:avLst/>
          </a:prstGeom>
          <a:solidFill>
            <a:schemeClr val="bg1">
              <a:lumMod val="85000"/>
            </a:schemeClr>
          </a:solidFill>
          <a:ln w="12700" algn="ctr">
            <a:noFill/>
            <a:miter lim="800000"/>
            <a:headEnd/>
            <a:tailEnd/>
          </a:ln>
          <a:effectLst/>
        </p:spPr>
        <p:txBody>
          <a:bodyPr wrap="none" anchor="ct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31" name="Rectangle 2"/>
          <p:cNvSpPr>
            <a:spLocks noChangeArrowheads="1"/>
          </p:cNvSpPr>
          <p:nvPr userDrawn="1"/>
        </p:nvSpPr>
        <p:spPr bwMode="auto">
          <a:xfrm>
            <a:off x="450994" y="241300"/>
            <a:ext cx="10441517" cy="268288"/>
          </a:xfrm>
          <a:prstGeom prst="rect">
            <a:avLst/>
          </a:prstGeom>
          <a:noFill/>
          <a:ln w="12700" algn="ctr">
            <a:noFill/>
            <a:miter lim="800000"/>
            <a:headEnd/>
            <a:tailEnd/>
          </a:ln>
        </p:spPr>
        <p:txBody>
          <a:bodyPr lIns="0" tIns="44450" rIns="88900" bIns="44450" anchor="ctr"/>
          <a:lstStyle/>
          <a:p>
            <a:pPr fontAlgn="auto">
              <a:lnSpc>
                <a:spcPct val="90000"/>
              </a:lnSpc>
              <a:spcBef>
                <a:spcPct val="5000"/>
              </a:spcBef>
              <a:spcAft>
                <a:spcPts val="0"/>
              </a:spcAft>
              <a:buClrTx/>
              <a:buFontTx/>
              <a:buNone/>
              <a:tabLst>
                <a:tab pos="3544888" algn="r"/>
              </a:tabLst>
            </a:pPr>
            <a:r>
              <a:rPr lang="en-US" altLang="en-US" sz="1800" b="1" dirty="0">
                <a:solidFill>
                  <a:srgbClr val="00644F"/>
                </a:solidFill>
                <a:latin typeface="Arial" panose="020B0604020202020204" pitchFamily="34" charset="0"/>
                <a:cs typeface="Arial" panose="020B0604020202020204" pitchFamily="34" charset="0"/>
              </a:rPr>
              <a:t>N O R T H E R N   T R U S T</a:t>
            </a:r>
          </a:p>
        </p:txBody>
      </p:sp>
      <p:sp>
        <p:nvSpPr>
          <p:cNvPr id="40" name="Text Placeholder 39"/>
          <p:cNvSpPr>
            <a:spLocks noGrp="1"/>
          </p:cNvSpPr>
          <p:nvPr>
            <p:ph type="body" sz="quarter" idx="10" hasCustomPrompt="1"/>
          </p:nvPr>
        </p:nvSpPr>
        <p:spPr>
          <a:xfrm>
            <a:off x="3727451" y="1515263"/>
            <a:ext cx="7802880" cy="611275"/>
          </a:xfrm>
          <a:prstGeom prst="rect">
            <a:avLst/>
          </a:prstGeom>
          <a:noFill/>
          <a:ln w="12700">
            <a:noFill/>
            <a:miter lim="800000"/>
            <a:headEnd/>
            <a:tailEnd/>
          </a:ln>
        </p:spPr>
        <p:txBody>
          <a:bodyPr lIns="0" tIns="44450" rIns="88900" bIns="44450" anchor="b"/>
          <a:lstStyle>
            <a:lvl1pPr marL="0" indent="0" algn="l" rtl="0" eaLnBrk="0" fontAlgn="base" hangingPunct="0">
              <a:lnSpc>
                <a:spcPct val="95000"/>
              </a:lnSpc>
              <a:spcBef>
                <a:spcPct val="5000"/>
              </a:spcBef>
              <a:spcAft>
                <a:spcPct val="0"/>
              </a:spcAft>
              <a:buNone/>
              <a:tabLst>
                <a:tab pos="3544888" algn="r"/>
              </a:tabLst>
              <a:defRPr lang="en-US" altLang="en-US" sz="2700" b="1" kern="1200" smtClean="0">
                <a:solidFill>
                  <a:schemeClr val="tx2"/>
                </a:solidFill>
                <a:latin typeface="Arial" panose="020B0604020202020204" pitchFamily="34" charset="0"/>
                <a:ea typeface="+mn-ea"/>
                <a:cs typeface="Arial" panose="020B0604020202020204" pitchFamily="34" charset="0"/>
              </a:defRPr>
            </a:lvl1pPr>
            <a:lvl2pPr algn="l" rtl="0" eaLnBrk="0" fontAlgn="base" hangingPunct="0">
              <a:lnSpc>
                <a:spcPct val="95000"/>
              </a:lnSpc>
              <a:spcBef>
                <a:spcPct val="5000"/>
              </a:spcBef>
              <a:spcAft>
                <a:spcPct val="0"/>
              </a:spcAft>
              <a:tabLst>
                <a:tab pos="3544888" algn="r"/>
              </a:tabLst>
              <a:defRPr lang="en-US" altLang="en-US" sz="2700" b="1" kern="1200" smtClean="0">
                <a:solidFill>
                  <a:schemeClr val="tx2"/>
                </a:solidFill>
                <a:latin typeface="Century Gothic" pitchFamily="34" charset="0"/>
                <a:ea typeface="+mn-ea"/>
                <a:cs typeface="Arial" charset="0"/>
              </a:defRPr>
            </a:lvl2pPr>
            <a:lvl3pPr algn="l" rtl="0" eaLnBrk="0" fontAlgn="base" hangingPunct="0">
              <a:lnSpc>
                <a:spcPct val="95000"/>
              </a:lnSpc>
              <a:spcBef>
                <a:spcPct val="5000"/>
              </a:spcBef>
              <a:spcAft>
                <a:spcPct val="0"/>
              </a:spcAft>
              <a:tabLst>
                <a:tab pos="3544888" algn="r"/>
              </a:tabLst>
              <a:defRPr lang="en-US" altLang="en-US" sz="2700" b="1" kern="1200" smtClean="0">
                <a:solidFill>
                  <a:schemeClr val="tx2"/>
                </a:solidFill>
                <a:latin typeface="Century Gothic" pitchFamily="34" charset="0"/>
                <a:ea typeface="+mn-ea"/>
                <a:cs typeface="Arial" charset="0"/>
              </a:defRPr>
            </a:lvl3pPr>
            <a:lvl4pPr algn="l" rtl="0" eaLnBrk="0" fontAlgn="base" hangingPunct="0">
              <a:lnSpc>
                <a:spcPct val="95000"/>
              </a:lnSpc>
              <a:spcBef>
                <a:spcPct val="5000"/>
              </a:spcBef>
              <a:spcAft>
                <a:spcPct val="0"/>
              </a:spcAft>
              <a:tabLst>
                <a:tab pos="3544888" algn="r"/>
              </a:tabLst>
              <a:defRPr lang="en-US" altLang="en-US" sz="2700" b="1" kern="1200" smtClean="0">
                <a:solidFill>
                  <a:schemeClr val="tx2"/>
                </a:solidFill>
                <a:latin typeface="Century Gothic" pitchFamily="34" charset="0"/>
                <a:ea typeface="+mn-ea"/>
                <a:cs typeface="Arial" charset="0"/>
              </a:defRPr>
            </a:lvl4pPr>
            <a:lvl5pPr algn="l" rtl="0" eaLnBrk="0" fontAlgn="base" hangingPunct="0">
              <a:lnSpc>
                <a:spcPct val="95000"/>
              </a:lnSpc>
              <a:spcBef>
                <a:spcPct val="5000"/>
              </a:spcBef>
              <a:spcAft>
                <a:spcPct val="0"/>
              </a:spcAft>
              <a:tabLst>
                <a:tab pos="3544888" algn="r"/>
              </a:tabLst>
              <a:defRPr lang="en-US" altLang="en-US" sz="2700" b="1" kern="1200" dirty="0" smtClean="0">
                <a:solidFill>
                  <a:schemeClr val="tx2"/>
                </a:solidFill>
                <a:latin typeface="Century Gothic" pitchFamily="34" charset="0"/>
                <a:ea typeface="+mn-ea"/>
                <a:cs typeface="Arial" charset="0"/>
              </a:defRPr>
            </a:lvl5pPr>
          </a:lstStyle>
          <a:p>
            <a:pPr lvl="0"/>
            <a:r>
              <a:rPr lang="en-US" dirty="0"/>
              <a:t>Low Toner Title Here</a:t>
            </a:r>
          </a:p>
        </p:txBody>
      </p:sp>
      <p:sp>
        <p:nvSpPr>
          <p:cNvPr id="42" name="Text Placeholder 41"/>
          <p:cNvSpPr>
            <a:spLocks noGrp="1"/>
          </p:cNvSpPr>
          <p:nvPr>
            <p:ph type="body" sz="quarter" idx="11" hasCustomPrompt="1"/>
          </p:nvPr>
        </p:nvSpPr>
        <p:spPr>
          <a:xfrm>
            <a:off x="3727451" y="2133867"/>
            <a:ext cx="7802880" cy="292608"/>
          </a:xfrm>
          <a:prstGeom prst="rect">
            <a:avLst/>
          </a:prstGeom>
          <a:noFill/>
          <a:ln w="12700">
            <a:noFill/>
            <a:miter lim="800000"/>
            <a:headEnd/>
            <a:tailEnd/>
          </a:ln>
        </p:spPr>
        <p:txBody>
          <a:bodyPr lIns="0" tIns="44450" rIns="88900" bIns="44450"/>
          <a:lstStyle>
            <a:lvl1pPr marL="0" indent="0" algn="l" rtl="0" eaLnBrk="0" fontAlgn="base" hangingPunct="0">
              <a:lnSpc>
                <a:spcPct val="95000"/>
              </a:lnSpc>
              <a:spcBef>
                <a:spcPct val="5000"/>
              </a:spcBef>
              <a:spcAft>
                <a:spcPct val="0"/>
              </a:spcAft>
              <a:buNone/>
              <a:tabLst>
                <a:tab pos="3544888" algn="r"/>
              </a:tabLst>
              <a:defRPr lang="en-US" altLang="en-US" sz="2000" kern="1200" smtClean="0">
                <a:solidFill>
                  <a:schemeClr val="tx2"/>
                </a:solidFill>
                <a:latin typeface="Arial" panose="020B0604020202020204" pitchFamily="34" charset="0"/>
                <a:ea typeface="+mn-ea"/>
                <a:cs typeface="Arial" panose="020B0604020202020204" pitchFamily="34" charset="0"/>
              </a:defRPr>
            </a:lvl1pPr>
            <a:lvl2pPr algn="l" rtl="0" eaLnBrk="0" fontAlgn="base" hangingPunct="0">
              <a:lnSpc>
                <a:spcPct val="95000"/>
              </a:lnSpc>
              <a:spcBef>
                <a:spcPct val="5000"/>
              </a:spcBef>
              <a:spcAft>
                <a:spcPct val="0"/>
              </a:spcAft>
              <a:tabLst>
                <a:tab pos="3544888" algn="r"/>
              </a:tabLst>
              <a:defRPr lang="en-US" altLang="en-US" sz="2000" kern="1200" smtClean="0">
                <a:solidFill>
                  <a:schemeClr val="tx2"/>
                </a:solidFill>
                <a:latin typeface="Century Gothic" pitchFamily="34" charset="0"/>
                <a:ea typeface="+mn-ea"/>
                <a:cs typeface="Arial" charset="0"/>
              </a:defRPr>
            </a:lvl2pPr>
            <a:lvl3pPr algn="l" rtl="0" eaLnBrk="0" fontAlgn="base" hangingPunct="0">
              <a:lnSpc>
                <a:spcPct val="95000"/>
              </a:lnSpc>
              <a:spcBef>
                <a:spcPct val="5000"/>
              </a:spcBef>
              <a:spcAft>
                <a:spcPct val="0"/>
              </a:spcAft>
              <a:tabLst>
                <a:tab pos="3544888" algn="r"/>
              </a:tabLst>
              <a:defRPr lang="en-US" altLang="en-US" sz="2000" kern="1200" smtClean="0">
                <a:solidFill>
                  <a:schemeClr val="tx2"/>
                </a:solidFill>
                <a:latin typeface="Century Gothic" pitchFamily="34" charset="0"/>
                <a:ea typeface="+mn-ea"/>
                <a:cs typeface="Arial" charset="0"/>
              </a:defRPr>
            </a:lvl3pPr>
            <a:lvl4pPr algn="l" rtl="0" eaLnBrk="0" fontAlgn="base" hangingPunct="0">
              <a:lnSpc>
                <a:spcPct val="95000"/>
              </a:lnSpc>
              <a:spcBef>
                <a:spcPct val="5000"/>
              </a:spcBef>
              <a:spcAft>
                <a:spcPct val="0"/>
              </a:spcAft>
              <a:tabLst>
                <a:tab pos="3544888" algn="r"/>
              </a:tabLst>
              <a:defRPr lang="en-US" altLang="en-US" sz="2000" kern="1200" smtClean="0">
                <a:solidFill>
                  <a:schemeClr val="tx2"/>
                </a:solidFill>
                <a:latin typeface="Century Gothic" pitchFamily="34" charset="0"/>
                <a:ea typeface="+mn-ea"/>
                <a:cs typeface="Arial" charset="0"/>
              </a:defRPr>
            </a:lvl4pPr>
            <a:lvl5pPr algn="l" rtl="0" eaLnBrk="0" fontAlgn="base" hangingPunct="0">
              <a:lnSpc>
                <a:spcPct val="95000"/>
              </a:lnSpc>
              <a:spcBef>
                <a:spcPct val="5000"/>
              </a:spcBef>
              <a:spcAft>
                <a:spcPct val="0"/>
              </a:spcAft>
              <a:tabLst>
                <a:tab pos="3544888" algn="r"/>
              </a:tabLst>
              <a:defRPr lang="en-US" altLang="en-US" sz="2000" kern="1200" dirty="0">
                <a:solidFill>
                  <a:schemeClr val="tx2"/>
                </a:solidFill>
                <a:latin typeface="Century Gothic" pitchFamily="34" charset="0"/>
                <a:ea typeface="+mn-ea"/>
                <a:cs typeface="Arial" charset="0"/>
              </a:defRPr>
            </a:lvl5pPr>
          </a:lstStyle>
          <a:p>
            <a:pPr lvl="0"/>
            <a:r>
              <a:rPr lang="en-US" dirty="0"/>
              <a:t>Sub-title text here</a:t>
            </a:r>
          </a:p>
        </p:txBody>
      </p:sp>
      <p:sp>
        <p:nvSpPr>
          <p:cNvPr id="7" name="Text Box 260"/>
          <p:cNvSpPr txBox="1">
            <a:spLocks noChangeArrowheads="1"/>
          </p:cNvSpPr>
          <p:nvPr userDrawn="1"/>
        </p:nvSpPr>
        <p:spPr bwMode="auto">
          <a:xfrm>
            <a:off x="258234" y="6545263"/>
            <a:ext cx="3833284" cy="230832"/>
          </a:xfrm>
          <a:prstGeom prst="rect">
            <a:avLst/>
          </a:prstGeom>
          <a:noFill/>
          <a:ln w="12700">
            <a:noFill/>
            <a:miter lim="800000"/>
            <a:headEnd/>
            <a:tailEnd/>
          </a:ln>
          <a:effectLst/>
        </p:spPr>
        <p:txBody>
          <a:bodyPr lIns="0">
            <a:spAutoFit/>
          </a:bodyPr>
          <a:lstStyle/>
          <a:p>
            <a:pPr fontAlgn="auto">
              <a:lnSpc>
                <a:spcPct val="125000"/>
              </a:lnSpc>
              <a:spcBef>
                <a:spcPts val="0"/>
              </a:spcBef>
              <a:spcAft>
                <a:spcPts val="0"/>
              </a:spcAft>
              <a:buClrTx/>
              <a:buFontTx/>
              <a:buNone/>
              <a:defRPr/>
            </a:pPr>
            <a:r>
              <a:rPr lang="en-US" sz="800" dirty="0">
                <a:solidFill>
                  <a:srgbClr val="000000"/>
                </a:solidFill>
                <a:latin typeface="Arial" panose="020B0604020202020204" pitchFamily="34" charset="0"/>
                <a:cs typeface="Arial" panose="020B0604020202020204" pitchFamily="34" charset="0"/>
              </a:rPr>
              <a:t>© 2016 Northern Trust Corporation</a:t>
            </a:r>
            <a:endParaRPr lang="en-US" sz="800" dirty="0">
              <a:solidFill>
                <a:srgbClr val="000000"/>
              </a:solidFill>
              <a:latin typeface="Symbol" pitchFamily="18" charset="2"/>
              <a:cs typeface="Arial" panose="020B0604020202020204" pitchFamily="34" charset="0"/>
            </a:endParaRPr>
          </a:p>
        </p:txBody>
      </p:sp>
      <p:grpSp>
        <p:nvGrpSpPr>
          <p:cNvPr id="8" name="Group 7"/>
          <p:cNvGrpSpPr/>
          <p:nvPr userDrawn="1"/>
        </p:nvGrpSpPr>
        <p:grpSpPr>
          <a:xfrm>
            <a:off x="8168217" y="6173788"/>
            <a:ext cx="3833283" cy="600570"/>
            <a:chOff x="6126163" y="6173788"/>
            <a:chExt cx="2874962" cy="600570"/>
          </a:xfrm>
        </p:grpSpPr>
        <p:grpSp>
          <p:nvGrpSpPr>
            <p:cNvPr id="9" name="Group 30"/>
            <p:cNvGrpSpPr>
              <a:grpSpLocks/>
            </p:cNvGrpSpPr>
            <p:nvPr userDrawn="1"/>
          </p:nvGrpSpPr>
          <p:grpSpPr bwMode="auto">
            <a:xfrm>
              <a:off x="6846888" y="6173788"/>
              <a:ext cx="2095500" cy="473075"/>
              <a:chOff x="4313" y="3889"/>
              <a:chExt cx="1320" cy="298"/>
            </a:xfrm>
          </p:grpSpPr>
          <p:sp>
            <p:nvSpPr>
              <p:cNvPr id="11" name="AutoShape 114"/>
              <p:cNvSpPr>
                <a:spLocks noChangeAspect="1" noChangeArrowheads="1" noTextEdit="1"/>
              </p:cNvSpPr>
              <p:nvPr/>
            </p:nvSpPr>
            <p:spPr bwMode="black">
              <a:xfrm>
                <a:off x="4313" y="3889"/>
                <a:ext cx="1320" cy="298"/>
              </a:xfrm>
              <a:prstGeom prst="rect">
                <a:avLst/>
              </a:prstGeom>
              <a:noFill/>
              <a:ln w="9525">
                <a:noFill/>
                <a:miter lim="800000"/>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12" name="Freeform 115"/>
              <p:cNvSpPr>
                <a:spLocks noEditPoints="1"/>
              </p:cNvSpPr>
              <p:nvPr/>
            </p:nvSpPr>
            <p:spPr bwMode="black">
              <a:xfrm>
                <a:off x="4453" y="3905"/>
                <a:ext cx="20" cy="19"/>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13" name="Freeform 116"/>
              <p:cNvSpPr>
                <a:spLocks noEditPoints="1"/>
              </p:cNvSpPr>
              <p:nvPr/>
            </p:nvSpPr>
            <p:spPr bwMode="black">
              <a:xfrm>
                <a:off x="4313" y="3889"/>
                <a:ext cx="299" cy="298"/>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14" name="Freeform 117"/>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15" name="Freeform 118"/>
              <p:cNvSpPr>
                <a:spLocks/>
              </p:cNvSpPr>
              <p:nvPr/>
            </p:nvSpPr>
            <p:spPr bwMode="black">
              <a:xfrm>
                <a:off x="4483" y="3919"/>
                <a:ext cx="1"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16" name="Freeform 119"/>
              <p:cNvSpPr>
                <a:spLocks/>
              </p:cNvSpPr>
              <p:nvPr/>
            </p:nvSpPr>
            <p:spPr bwMode="black">
              <a:xfrm>
                <a:off x="4663" y="3977"/>
                <a:ext cx="110" cy="110"/>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17" name="Freeform 120"/>
              <p:cNvSpPr>
                <a:spLocks noEditPoints="1"/>
              </p:cNvSpPr>
              <p:nvPr/>
            </p:nvSpPr>
            <p:spPr bwMode="black">
              <a:xfrm>
                <a:off x="4766" y="4012"/>
                <a:ext cx="71" cy="7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18" name="Freeform 121"/>
              <p:cNvSpPr>
                <a:spLocks/>
              </p:cNvSpPr>
              <p:nvPr/>
            </p:nvSpPr>
            <p:spPr bwMode="black">
              <a:xfrm>
                <a:off x="4838"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19" name="Freeform 122"/>
              <p:cNvSpPr>
                <a:spLocks/>
              </p:cNvSpPr>
              <p:nvPr/>
            </p:nvSpPr>
            <p:spPr bwMode="black">
              <a:xfrm>
                <a:off x="4902" y="3988"/>
                <a:ext cx="50" cy="101"/>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20" name="Freeform 123"/>
              <p:cNvSpPr>
                <a:spLocks/>
              </p:cNvSpPr>
              <p:nvPr/>
            </p:nvSpPr>
            <p:spPr bwMode="black">
              <a:xfrm>
                <a:off x="4954" y="3977"/>
                <a:ext cx="87" cy="110"/>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21" name="Freeform 124"/>
              <p:cNvSpPr>
                <a:spLocks noEditPoints="1"/>
              </p:cNvSpPr>
              <p:nvPr/>
            </p:nvSpPr>
            <p:spPr bwMode="black">
              <a:xfrm>
                <a:off x="5044" y="4011"/>
                <a:ext cx="64" cy="7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22" name="Freeform 125"/>
              <p:cNvSpPr>
                <a:spLocks/>
              </p:cNvSpPr>
              <p:nvPr/>
            </p:nvSpPr>
            <p:spPr bwMode="black">
              <a:xfrm>
                <a:off x="5112" y="4010"/>
                <a:ext cx="60" cy="7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23" name="Freeform 126"/>
              <p:cNvSpPr>
                <a:spLocks/>
              </p:cNvSpPr>
              <p:nvPr/>
            </p:nvSpPr>
            <p:spPr bwMode="black">
              <a:xfrm>
                <a:off x="5175" y="4012"/>
                <a:ext cx="82" cy="7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24" name="Freeform 127"/>
              <p:cNvSpPr>
                <a:spLocks/>
              </p:cNvSpPr>
              <p:nvPr/>
            </p:nvSpPr>
            <p:spPr bwMode="black">
              <a:xfrm>
                <a:off x="5433" y="4013"/>
                <a:ext cx="84" cy="7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25" name="Freeform 128"/>
              <p:cNvSpPr>
                <a:spLocks/>
              </p:cNvSpPr>
              <p:nvPr/>
            </p:nvSpPr>
            <p:spPr bwMode="black">
              <a:xfrm>
                <a:off x="5524" y="4012"/>
                <a:ext cx="55" cy="7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26" name="Freeform 129"/>
              <p:cNvSpPr>
                <a:spLocks/>
              </p:cNvSpPr>
              <p:nvPr/>
            </p:nvSpPr>
            <p:spPr bwMode="black">
              <a:xfrm>
                <a:off x="5582" y="3988"/>
                <a:ext cx="51" cy="101"/>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sp>
            <p:nvSpPr>
              <p:cNvPr id="27" name="Freeform 130"/>
              <p:cNvSpPr>
                <a:spLocks noEditPoints="1"/>
              </p:cNvSpPr>
              <p:nvPr/>
            </p:nvSpPr>
            <p:spPr bwMode="black">
              <a:xfrm>
                <a:off x="5282" y="3977"/>
                <a:ext cx="148" cy="110"/>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grpSp>
        <p:sp>
          <p:nvSpPr>
            <p:cNvPr id="10" name="Text Box 259">
              <a:hlinkClick r:id="rId3"/>
            </p:cNvPr>
            <p:cNvSpPr txBox="1">
              <a:spLocks noChangeArrowheads="1"/>
            </p:cNvSpPr>
            <p:nvPr userDrawn="1"/>
          </p:nvSpPr>
          <p:spPr bwMode="auto">
            <a:xfrm>
              <a:off x="6126163" y="6526213"/>
              <a:ext cx="2874962" cy="248145"/>
            </a:xfrm>
            <a:prstGeom prst="rect">
              <a:avLst/>
            </a:prstGeom>
            <a:noFill/>
            <a:ln w="12700">
              <a:noFill/>
              <a:miter lim="800000"/>
              <a:headEnd/>
              <a:tailEnd/>
            </a:ln>
            <a:effectLst/>
          </p:spPr>
          <p:txBody>
            <a:bodyPr lIns="0">
              <a:spAutoFit/>
            </a:bodyPr>
            <a:lstStyle/>
            <a:p>
              <a:pPr algn="r" fontAlgn="auto">
                <a:lnSpc>
                  <a:spcPct val="125000"/>
                </a:lnSpc>
                <a:spcBef>
                  <a:spcPts val="0"/>
                </a:spcBef>
                <a:spcAft>
                  <a:spcPts val="0"/>
                </a:spcAft>
                <a:buClrTx/>
                <a:buFontTx/>
                <a:buNone/>
                <a:defRPr/>
              </a:pPr>
              <a:r>
                <a:rPr lang="en-US" sz="900" dirty="0">
                  <a:solidFill>
                    <a:srgbClr val="000000"/>
                  </a:solidFill>
                  <a:latin typeface="Arial" panose="020B0604020202020204" pitchFamily="34" charset="0"/>
                  <a:cs typeface="Arial" panose="020B0604020202020204" pitchFamily="34" charset="0"/>
                </a:rPr>
                <a:t>northerntrust.com</a:t>
              </a:r>
              <a:endParaRPr lang="en-US" sz="900" dirty="0">
                <a:solidFill>
                  <a:srgbClr val="000000"/>
                </a:solidFill>
                <a:latin typeface="Symbol" pitchFamily="18" charset="2"/>
                <a:cs typeface="Arial" panose="020B0604020202020204" pitchFamily="34" charset="0"/>
              </a:endParaRPr>
            </a:p>
          </p:txBody>
        </p:sp>
      </p:grpSp>
    </p:spTree>
    <p:extLst>
      <p:ext uri="{BB962C8B-B14F-4D97-AF65-F5344CB8AC3E}">
        <p14:creationId xmlns:p14="http://schemas.microsoft.com/office/powerpoint/2010/main" val="3801695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450994" y="241300"/>
            <a:ext cx="10441517" cy="268288"/>
          </a:xfrm>
          <a:prstGeom prst="rect">
            <a:avLst/>
          </a:prstGeom>
          <a:noFill/>
          <a:ln w="12700" algn="ctr">
            <a:noFill/>
            <a:miter lim="800000"/>
            <a:headEnd/>
            <a:tailEnd/>
          </a:ln>
        </p:spPr>
        <p:txBody>
          <a:bodyPr lIns="0" tIns="44450" rIns="88900" bIns="44450" anchor="ctr"/>
          <a:lstStyle/>
          <a:p>
            <a:pPr fontAlgn="auto">
              <a:lnSpc>
                <a:spcPct val="90000"/>
              </a:lnSpc>
              <a:spcBef>
                <a:spcPct val="5000"/>
              </a:spcBef>
              <a:spcAft>
                <a:spcPts val="0"/>
              </a:spcAft>
              <a:buClrTx/>
              <a:buFontTx/>
              <a:buNone/>
              <a:tabLst>
                <a:tab pos="3544888" algn="r"/>
              </a:tabLst>
            </a:pPr>
            <a:r>
              <a:rPr lang="en-US" altLang="en-US" sz="1800" b="1" dirty="0">
                <a:solidFill>
                  <a:srgbClr val="00644F"/>
                </a:solidFill>
                <a:latin typeface="Arial" panose="020B0604020202020204" pitchFamily="34" charset="0"/>
                <a:cs typeface="Arial" panose="020B0604020202020204" pitchFamily="34" charset="0"/>
              </a:rPr>
              <a:t>N O R T H E R N   T R U S T</a:t>
            </a:r>
          </a:p>
        </p:txBody>
      </p:sp>
      <p:sp>
        <p:nvSpPr>
          <p:cNvPr id="40" name="Text Placeholder 39"/>
          <p:cNvSpPr>
            <a:spLocks noGrp="1"/>
          </p:cNvSpPr>
          <p:nvPr>
            <p:ph type="body" sz="quarter" idx="10" hasCustomPrompt="1"/>
          </p:nvPr>
        </p:nvSpPr>
        <p:spPr>
          <a:xfrm>
            <a:off x="2194560" y="1469544"/>
            <a:ext cx="7802880" cy="611275"/>
          </a:xfrm>
          <a:prstGeom prst="rect">
            <a:avLst/>
          </a:prstGeom>
          <a:noFill/>
          <a:ln w="12700">
            <a:noFill/>
            <a:miter lim="800000"/>
            <a:headEnd/>
            <a:tailEnd/>
          </a:ln>
        </p:spPr>
        <p:txBody>
          <a:bodyPr lIns="0" tIns="44450" rIns="88900" bIns="44450" anchor="b"/>
          <a:lstStyle>
            <a:lvl1pPr marL="0" indent="0" algn="l" rtl="0" eaLnBrk="0" fontAlgn="base" hangingPunct="0">
              <a:lnSpc>
                <a:spcPct val="95000"/>
              </a:lnSpc>
              <a:spcBef>
                <a:spcPct val="5000"/>
              </a:spcBef>
              <a:spcAft>
                <a:spcPct val="0"/>
              </a:spcAft>
              <a:buNone/>
              <a:tabLst>
                <a:tab pos="3544888" algn="r"/>
              </a:tabLst>
              <a:defRPr lang="en-US" altLang="en-US" sz="2700" b="1" kern="1200" smtClean="0">
                <a:solidFill>
                  <a:schemeClr val="tx2"/>
                </a:solidFill>
                <a:latin typeface="Arial" panose="020B0604020202020204" pitchFamily="34" charset="0"/>
                <a:ea typeface="+mn-ea"/>
                <a:cs typeface="Arial" panose="020B0604020202020204" pitchFamily="34" charset="0"/>
              </a:defRPr>
            </a:lvl1pPr>
            <a:lvl2pPr algn="l" rtl="0" eaLnBrk="0" fontAlgn="base" hangingPunct="0">
              <a:lnSpc>
                <a:spcPct val="95000"/>
              </a:lnSpc>
              <a:spcBef>
                <a:spcPct val="5000"/>
              </a:spcBef>
              <a:spcAft>
                <a:spcPct val="0"/>
              </a:spcAft>
              <a:tabLst>
                <a:tab pos="3544888" algn="r"/>
              </a:tabLst>
              <a:defRPr lang="en-US" altLang="en-US" sz="2700" b="1" kern="1200" smtClean="0">
                <a:solidFill>
                  <a:schemeClr val="tx2"/>
                </a:solidFill>
                <a:latin typeface="Century Gothic" pitchFamily="34" charset="0"/>
                <a:ea typeface="+mn-ea"/>
                <a:cs typeface="Arial" charset="0"/>
              </a:defRPr>
            </a:lvl2pPr>
            <a:lvl3pPr algn="l" rtl="0" eaLnBrk="0" fontAlgn="base" hangingPunct="0">
              <a:lnSpc>
                <a:spcPct val="95000"/>
              </a:lnSpc>
              <a:spcBef>
                <a:spcPct val="5000"/>
              </a:spcBef>
              <a:spcAft>
                <a:spcPct val="0"/>
              </a:spcAft>
              <a:tabLst>
                <a:tab pos="3544888" algn="r"/>
              </a:tabLst>
              <a:defRPr lang="en-US" altLang="en-US" sz="2700" b="1" kern="1200" smtClean="0">
                <a:solidFill>
                  <a:schemeClr val="tx2"/>
                </a:solidFill>
                <a:latin typeface="Century Gothic" pitchFamily="34" charset="0"/>
                <a:ea typeface="+mn-ea"/>
                <a:cs typeface="Arial" charset="0"/>
              </a:defRPr>
            </a:lvl3pPr>
            <a:lvl4pPr algn="l" rtl="0" eaLnBrk="0" fontAlgn="base" hangingPunct="0">
              <a:lnSpc>
                <a:spcPct val="95000"/>
              </a:lnSpc>
              <a:spcBef>
                <a:spcPct val="5000"/>
              </a:spcBef>
              <a:spcAft>
                <a:spcPct val="0"/>
              </a:spcAft>
              <a:tabLst>
                <a:tab pos="3544888" algn="r"/>
              </a:tabLst>
              <a:defRPr lang="en-US" altLang="en-US" sz="2700" b="1" kern="1200" smtClean="0">
                <a:solidFill>
                  <a:schemeClr val="tx2"/>
                </a:solidFill>
                <a:latin typeface="Century Gothic" pitchFamily="34" charset="0"/>
                <a:ea typeface="+mn-ea"/>
                <a:cs typeface="Arial" charset="0"/>
              </a:defRPr>
            </a:lvl4pPr>
            <a:lvl5pPr algn="l" rtl="0" eaLnBrk="0" fontAlgn="base" hangingPunct="0">
              <a:lnSpc>
                <a:spcPct val="95000"/>
              </a:lnSpc>
              <a:spcBef>
                <a:spcPct val="5000"/>
              </a:spcBef>
              <a:spcAft>
                <a:spcPct val="0"/>
              </a:spcAft>
              <a:tabLst>
                <a:tab pos="3544888" algn="r"/>
              </a:tabLst>
              <a:defRPr lang="en-US" altLang="en-US" sz="2700" b="1" kern="1200" dirty="0" smtClean="0">
                <a:solidFill>
                  <a:schemeClr val="tx2"/>
                </a:solidFill>
                <a:latin typeface="Century Gothic" pitchFamily="34" charset="0"/>
                <a:ea typeface="+mn-ea"/>
                <a:cs typeface="Arial" charset="0"/>
              </a:defRPr>
            </a:lvl5pPr>
          </a:lstStyle>
          <a:p>
            <a:pPr lvl="0"/>
            <a:r>
              <a:rPr lang="en-US" dirty="0"/>
              <a:t>Low Toner Title Here</a:t>
            </a:r>
          </a:p>
        </p:txBody>
      </p:sp>
      <p:sp>
        <p:nvSpPr>
          <p:cNvPr id="42" name="Text Placeholder 41"/>
          <p:cNvSpPr>
            <a:spLocks noGrp="1"/>
          </p:cNvSpPr>
          <p:nvPr>
            <p:ph type="body" sz="quarter" idx="11" hasCustomPrompt="1"/>
          </p:nvPr>
        </p:nvSpPr>
        <p:spPr>
          <a:xfrm>
            <a:off x="2194560" y="2088147"/>
            <a:ext cx="7802880" cy="292608"/>
          </a:xfrm>
          <a:prstGeom prst="rect">
            <a:avLst/>
          </a:prstGeom>
          <a:noFill/>
          <a:ln w="12700">
            <a:noFill/>
            <a:miter lim="800000"/>
            <a:headEnd/>
            <a:tailEnd/>
          </a:ln>
        </p:spPr>
        <p:txBody>
          <a:bodyPr lIns="0" tIns="44450" rIns="88900" bIns="44450"/>
          <a:lstStyle>
            <a:lvl1pPr marL="0" indent="0" algn="l" rtl="0" eaLnBrk="0" fontAlgn="base" hangingPunct="0">
              <a:lnSpc>
                <a:spcPct val="95000"/>
              </a:lnSpc>
              <a:spcBef>
                <a:spcPct val="5000"/>
              </a:spcBef>
              <a:spcAft>
                <a:spcPct val="0"/>
              </a:spcAft>
              <a:buNone/>
              <a:tabLst>
                <a:tab pos="3544888" algn="r"/>
              </a:tabLst>
              <a:defRPr lang="en-US" altLang="en-US" sz="2000" kern="1200" smtClean="0">
                <a:solidFill>
                  <a:schemeClr val="tx2"/>
                </a:solidFill>
                <a:latin typeface="Arial" panose="020B0604020202020204" pitchFamily="34" charset="0"/>
                <a:ea typeface="+mn-ea"/>
                <a:cs typeface="Arial" panose="020B0604020202020204" pitchFamily="34" charset="0"/>
              </a:defRPr>
            </a:lvl1pPr>
            <a:lvl2pPr algn="l" rtl="0" eaLnBrk="0" fontAlgn="base" hangingPunct="0">
              <a:lnSpc>
                <a:spcPct val="95000"/>
              </a:lnSpc>
              <a:spcBef>
                <a:spcPct val="5000"/>
              </a:spcBef>
              <a:spcAft>
                <a:spcPct val="0"/>
              </a:spcAft>
              <a:tabLst>
                <a:tab pos="3544888" algn="r"/>
              </a:tabLst>
              <a:defRPr lang="en-US" altLang="en-US" sz="2000" kern="1200" smtClean="0">
                <a:solidFill>
                  <a:schemeClr val="tx2"/>
                </a:solidFill>
                <a:latin typeface="Century Gothic" pitchFamily="34" charset="0"/>
                <a:ea typeface="+mn-ea"/>
                <a:cs typeface="Arial" charset="0"/>
              </a:defRPr>
            </a:lvl2pPr>
            <a:lvl3pPr algn="l" rtl="0" eaLnBrk="0" fontAlgn="base" hangingPunct="0">
              <a:lnSpc>
                <a:spcPct val="95000"/>
              </a:lnSpc>
              <a:spcBef>
                <a:spcPct val="5000"/>
              </a:spcBef>
              <a:spcAft>
                <a:spcPct val="0"/>
              </a:spcAft>
              <a:tabLst>
                <a:tab pos="3544888" algn="r"/>
              </a:tabLst>
              <a:defRPr lang="en-US" altLang="en-US" sz="2000" kern="1200" smtClean="0">
                <a:solidFill>
                  <a:schemeClr val="tx2"/>
                </a:solidFill>
                <a:latin typeface="Century Gothic" pitchFamily="34" charset="0"/>
                <a:ea typeface="+mn-ea"/>
                <a:cs typeface="Arial" charset="0"/>
              </a:defRPr>
            </a:lvl3pPr>
            <a:lvl4pPr algn="l" rtl="0" eaLnBrk="0" fontAlgn="base" hangingPunct="0">
              <a:lnSpc>
                <a:spcPct val="95000"/>
              </a:lnSpc>
              <a:spcBef>
                <a:spcPct val="5000"/>
              </a:spcBef>
              <a:spcAft>
                <a:spcPct val="0"/>
              </a:spcAft>
              <a:tabLst>
                <a:tab pos="3544888" algn="r"/>
              </a:tabLst>
              <a:defRPr lang="en-US" altLang="en-US" sz="2000" kern="1200" smtClean="0">
                <a:solidFill>
                  <a:schemeClr val="tx2"/>
                </a:solidFill>
                <a:latin typeface="Century Gothic" pitchFamily="34" charset="0"/>
                <a:ea typeface="+mn-ea"/>
                <a:cs typeface="Arial" charset="0"/>
              </a:defRPr>
            </a:lvl4pPr>
            <a:lvl5pPr algn="l" rtl="0" eaLnBrk="0" fontAlgn="base" hangingPunct="0">
              <a:lnSpc>
                <a:spcPct val="95000"/>
              </a:lnSpc>
              <a:spcBef>
                <a:spcPct val="5000"/>
              </a:spcBef>
              <a:spcAft>
                <a:spcPct val="0"/>
              </a:spcAft>
              <a:tabLst>
                <a:tab pos="3544888" algn="r"/>
              </a:tabLst>
              <a:defRPr lang="en-US" altLang="en-US" sz="2000" kern="1200" dirty="0">
                <a:solidFill>
                  <a:schemeClr val="tx2"/>
                </a:solidFill>
                <a:latin typeface="Century Gothic" pitchFamily="34" charset="0"/>
                <a:ea typeface="+mn-ea"/>
                <a:cs typeface="Arial" charset="0"/>
              </a:defRPr>
            </a:lvl5pPr>
          </a:lstStyle>
          <a:p>
            <a:pPr lvl="0"/>
            <a:r>
              <a:rPr lang="en-US" dirty="0"/>
              <a:t>Sub-title text here</a:t>
            </a:r>
          </a:p>
        </p:txBody>
      </p:sp>
      <p:sp>
        <p:nvSpPr>
          <p:cNvPr id="7" name="Text Box 260"/>
          <p:cNvSpPr txBox="1">
            <a:spLocks noChangeArrowheads="1"/>
          </p:cNvSpPr>
          <p:nvPr userDrawn="1"/>
        </p:nvSpPr>
        <p:spPr bwMode="auto">
          <a:xfrm>
            <a:off x="258234" y="6545263"/>
            <a:ext cx="3833284" cy="230832"/>
          </a:xfrm>
          <a:prstGeom prst="rect">
            <a:avLst/>
          </a:prstGeom>
          <a:noFill/>
          <a:ln w="12700">
            <a:noFill/>
            <a:miter lim="800000"/>
            <a:headEnd/>
            <a:tailEnd/>
          </a:ln>
          <a:effectLst/>
        </p:spPr>
        <p:txBody>
          <a:bodyPr lIns="0">
            <a:spAutoFit/>
          </a:bodyPr>
          <a:lstStyle/>
          <a:p>
            <a:pPr fontAlgn="auto">
              <a:lnSpc>
                <a:spcPct val="125000"/>
              </a:lnSpc>
              <a:spcBef>
                <a:spcPts val="0"/>
              </a:spcBef>
              <a:spcAft>
                <a:spcPts val="0"/>
              </a:spcAft>
              <a:buClrTx/>
              <a:buFontTx/>
              <a:buNone/>
              <a:defRPr/>
            </a:pPr>
            <a:r>
              <a:rPr lang="en-US" sz="800" dirty="0">
                <a:solidFill>
                  <a:srgbClr val="000000"/>
                </a:solidFill>
                <a:latin typeface="Arial" panose="020B0604020202020204" pitchFamily="34" charset="0"/>
                <a:cs typeface="Arial" panose="020B0604020202020204" pitchFamily="34" charset="0"/>
              </a:rPr>
              <a:t>© 2016 Northern Trust Corporation</a:t>
            </a:r>
            <a:endParaRPr lang="en-US" sz="800" dirty="0">
              <a:solidFill>
                <a:srgbClr val="000000"/>
              </a:solidFill>
              <a:latin typeface="Symbol" pitchFamily="18" charset="2"/>
              <a:cs typeface="Arial" panose="020B0604020202020204" pitchFamily="34" charset="0"/>
            </a:endParaRPr>
          </a:p>
        </p:txBody>
      </p:sp>
      <p:sp>
        <p:nvSpPr>
          <p:cNvPr id="28" name="Rectangle 197"/>
          <p:cNvSpPr>
            <a:spLocks noChangeArrowheads="1"/>
          </p:cNvSpPr>
          <p:nvPr userDrawn="1"/>
        </p:nvSpPr>
        <p:spPr bwMode="ltGray">
          <a:xfrm>
            <a:off x="830" y="573948"/>
            <a:ext cx="12190341" cy="3465252"/>
          </a:xfrm>
          <a:prstGeom prst="rect">
            <a:avLst/>
          </a:prstGeom>
          <a:noFill/>
          <a:ln w="3175" algn="ctr">
            <a:solidFill>
              <a:schemeClr val="tx2"/>
            </a:solidFill>
            <a:miter lim="800000"/>
            <a:headEnd/>
            <a:tailEnd/>
          </a:ln>
          <a:effectLst/>
        </p:spPr>
        <p:txBody>
          <a:bodyPr wrap="none" anchor="ct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pic>
        <p:nvPicPr>
          <p:cNvPr id="2050" name="Picture 2" descr="C:\Users\psl6\AppData\Local\Microsoft\Windows\Temporary Internet Files\Content.Outlook\FYA5YKVR\NorthernTrust_Logo_SingleLine_g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17792" y="5963729"/>
            <a:ext cx="4913376" cy="70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2807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Content Placeholder 11"/>
          <p:cNvSpPr>
            <a:spLocks noGrp="1"/>
          </p:cNvSpPr>
          <p:nvPr>
            <p:ph sz="quarter" idx="11"/>
          </p:nvPr>
        </p:nvSpPr>
        <p:spPr>
          <a:xfrm>
            <a:off x="914400" y="685801"/>
            <a:ext cx="10185400" cy="4312213"/>
          </a:xfrm>
          <a:prstGeom prst="rect">
            <a:avLst/>
          </a:prstGeom>
        </p:spPr>
        <p:txBody>
          <a:bodyPr lIns="0" tIns="0" rIns="0" bIns="0"/>
          <a:lstStyle>
            <a:lvl1pPr marL="0" indent="0">
              <a:buClr>
                <a:schemeClr val="bg1"/>
              </a:buClr>
              <a:buSzPct val="25000"/>
              <a:buFont typeface="Arial" pitchFamily="34" charset="0"/>
              <a:buChar char="•"/>
              <a:defRPr b="1">
                <a:latin typeface="Arial" panose="020B0604020202020204" pitchFamily="34" charset="0"/>
                <a:cs typeface="Arial" panose="020B0604020202020204" pitchFamily="34" charset="0"/>
              </a:defRPr>
            </a:lvl1pPr>
            <a:lvl2pPr marL="176213" indent="-173038">
              <a:spcAft>
                <a:spcPts val="600"/>
              </a:spcAft>
              <a:buClr>
                <a:srgbClr val="007A45"/>
              </a:buClr>
              <a:buSzPct val="70000"/>
              <a:buFont typeface="Wingdings" pitchFamily="2" charset="2"/>
              <a:buChar char="n"/>
              <a:defRPr sz="1400">
                <a:latin typeface="Arial" panose="020B0604020202020204" pitchFamily="34" charset="0"/>
                <a:cs typeface="Arial" panose="020B0604020202020204" pitchFamily="34" charset="0"/>
              </a:defRPr>
            </a:lvl2pPr>
            <a:lvl3pPr marL="404813" indent="-168275">
              <a:spcAft>
                <a:spcPts val="600"/>
              </a:spcAft>
              <a:buClr>
                <a:srgbClr val="D67E52"/>
              </a:buClr>
              <a:buSzPct val="75000"/>
              <a:buFont typeface="Wingdings" pitchFamily="2" charset="2"/>
              <a:buChar char="u"/>
              <a:defRPr>
                <a:latin typeface="Arial" panose="020B0604020202020204" pitchFamily="34" charset="0"/>
                <a:cs typeface="Arial" panose="020B0604020202020204" pitchFamily="34" charset="0"/>
              </a:defRPr>
            </a:lvl3pPr>
            <a:lvl4pPr marL="623888" indent="-228600">
              <a:lnSpc>
                <a:spcPct val="100000"/>
              </a:lnSpc>
              <a:spcBef>
                <a:spcPts val="0"/>
              </a:spcBef>
              <a:spcAft>
                <a:spcPts val="600"/>
              </a:spcAft>
              <a:buClr>
                <a:srgbClr val="6A9BBC"/>
              </a:buClr>
              <a:buSzPct val="125000"/>
              <a:buFont typeface="Webdings" pitchFamily="18" charset="2"/>
              <a:buChar char=""/>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108845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EA8A-F65B-410D-BE3C-A5AAE57B5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0D875-AA5E-4511-ADFC-75C085465C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924AD-3C19-4E91-B3CE-E7A5A84EDB0C}"/>
              </a:ext>
            </a:extLst>
          </p:cNvPr>
          <p:cNvSpPr>
            <a:spLocks noGrp="1"/>
          </p:cNvSpPr>
          <p:nvPr>
            <p:ph type="dt" sz="half" idx="10"/>
          </p:nvPr>
        </p:nvSpPr>
        <p:spPr/>
        <p:txBody>
          <a:bodyPr/>
          <a:lstStyle/>
          <a:p>
            <a:fld id="{3460F38F-1F1A-4F09-AA54-A9F80E30143A}" type="datetime1">
              <a:rPr lang="en-US" smtClean="0"/>
              <a:t>11/10/2025</a:t>
            </a:fld>
            <a:endParaRPr lang="en-US"/>
          </a:p>
        </p:txBody>
      </p:sp>
      <p:sp>
        <p:nvSpPr>
          <p:cNvPr id="5" name="Footer Placeholder 4">
            <a:extLst>
              <a:ext uri="{FF2B5EF4-FFF2-40B4-BE49-F238E27FC236}">
                <a16:creationId xmlns:a16="http://schemas.microsoft.com/office/drawing/2014/main" id="{28321F5D-4C9B-4A32-8D97-6D1BCF074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F1F37-85C1-43D6-8D86-3391B24A54C8}"/>
              </a:ext>
            </a:extLst>
          </p:cNvPr>
          <p:cNvSpPr>
            <a:spLocks noGrp="1"/>
          </p:cNvSpPr>
          <p:nvPr>
            <p:ph type="sldNum" sz="quarter" idx="12"/>
          </p:nvPr>
        </p:nvSpPr>
        <p:spPr>
          <a:xfrm>
            <a:off x="11832433" y="6477794"/>
            <a:ext cx="359567" cy="365125"/>
          </a:xfrm>
        </p:spPr>
        <p:txBody>
          <a:bodyPr/>
          <a:lstStyle>
            <a:lvl1pPr>
              <a:defRPr sz="1000"/>
            </a:lvl1pPr>
          </a:lstStyle>
          <a:p>
            <a:fld id="{7DFEBF3A-1327-40DB-BD18-2FFA1543F371}" type="slidenum">
              <a:rPr lang="en-US" smtClean="0"/>
              <a:pPr/>
              <a:t>‹#›</a:t>
            </a:fld>
            <a:endParaRPr lang="en-US"/>
          </a:p>
        </p:txBody>
      </p:sp>
    </p:spTree>
    <p:extLst>
      <p:ext uri="{BB962C8B-B14F-4D97-AF65-F5344CB8AC3E}">
        <p14:creationId xmlns:p14="http://schemas.microsoft.com/office/powerpoint/2010/main" val="4248586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w/body 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3584" y="64008"/>
            <a:ext cx="10728960" cy="603504"/>
          </a:xfrm>
          <a:prstGeom prst="rect">
            <a:avLst/>
          </a:prstGeom>
          <a:noFill/>
          <a:ln w="12700" algn="ctr">
            <a:noFill/>
            <a:miter lim="800000"/>
            <a:headEnd/>
            <a:tailEnd/>
          </a:ln>
        </p:spPr>
        <p:txBody>
          <a:bodyPr vert="horz" wrap="square" lIns="0" tIns="0" rIns="0" bIns="0" numCol="1" anchor="ctr" anchorCtr="0" compatLnSpc="1">
            <a:prstTxWarp prst="textNoShape">
              <a:avLst/>
            </a:prstTxWarp>
            <a:normAutofit/>
          </a:bodyPr>
          <a:lstStyle>
            <a:lvl1pPr>
              <a:lnSpc>
                <a:spcPct val="100000"/>
              </a:lnSpc>
              <a:defRPr lang="en-US" sz="2100" b="1">
                <a:solidFill>
                  <a:srgbClr val="FFFFFF"/>
                </a:solidFill>
                <a:latin typeface="Arial" panose="020B0604020202020204" pitchFamily="34" charset="0"/>
                <a:ea typeface="+mj-ea"/>
                <a:cs typeface="Arial" panose="020B0604020202020204" pitchFamily="34" charset="0"/>
              </a:defRPr>
            </a:lvl1pPr>
          </a:lstStyle>
          <a:p>
            <a:pPr lvl="0" algn="l" rtl="0" eaLnBrk="0" fontAlgn="base" hangingPunct="0">
              <a:lnSpc>
                <a:spcPct val="95000"/>
              </a:lnSpc>
              <a:spcBef>
                <a:spcPct val="0"/>
              </a:spcBef>
              <a:spcAft>
                <a:spcPct val="0"/>
              </a:spcAft>
              <a:tabLst>
                <a:tab pos="3544888" algn="r"/>
              </a:tabLst>
            </a:pPr>
            <a:r>
              <a:rPr lang="en-US" dirty="0"/>
              <a:t>Click to Edit Master Title Style</a:t>
            </a:r>
          </a:p>
        </p:txBody>
      </p:sp>
      <p:sp>
        <p:nvSpPr>
          <p:cNvPr id="12" name="Content Placeholder 11"/>
          <p:cNvSpPr>
            <a:spLocks noGrp="1"/>
          </p:cNvSpPr>
          <p:nvPr>
            <p:ph sz="quarter" idx="11"/>
          </p:nvPr>
        </p:nvSpPr>
        <p:spPr>
          <a:xfrm>
            <a:off x="1238251" y="1756799"/>
            <a:ext cx="10185400" cy="4312213"/>
          </a:xfrm>
          <a:prstGeom prst="rect">
            <a:avLst/>
          </a:prstGeom>
        </p:spPr>
        <p:txBody>
          <a:bodyPr lIns="0" tIns="0" rIns="0" bIns="0"/>
          <a:lstStyle>
            <a:lvl1pPr marL="0" indent="0">
              <a:buClr>
                <a:schemeClr val="bg1"/>
              </a:buClr>
              <a:buSzPct val="25000"/>
              <a:buFont typeface="Arial" pitchFamily="34" charset="0"/>
              <a:buChar char="•"/>
              <a:defRPr b="1">
                <a:latin typeface="Arial" panose="020B0604020202020204" pitchFamily="34" charset="0"/>
                <a:cs typeface="Arial" panose="020B0604020202020204" pitchFamily="34" charset="0"/>
              </a:defRPr>
            </a:lvl1pPr>
            <a:lvl2pPr marL="176213" indent="-173038">
              <a:spcAft>
                <a:spcPts val="600"/>
              </a:spcAft>
              <a:buClr>
                <a:srgbClr val="007A45"/>
              </a:buClr>
              <a:buSzPct val="70000"/>
              <a:buFont typeface="Wingdings" pitchFamily="2" charset="2"/>
              <a:buChar char="n"/>
              <a:defRPr sz="1400">
                <a:latin typeface="Arial" panose="020B0604020202020204" pitchFamily="34" charset="0"/>
                <a:cs typeface="Arial" panose="020B0604020202020204" pitchFamily="34" charset="0"/>
              </a:defRPr>
            </a:lvl2pPr>
            <a:lvl3pPr marL="404813" indent="-168275">
              <a:spcAft>
                <a:spcPts val="600"/>
              </a:spcAft>
              <a:buClr>
                <a:srgbClr val="D67E52"/>
              </a:buClr>
              <a:buSzPct val="75000"/>
              <a:buFont typeface="Wingdings" pitchFamily="2" charset="2"/>
              <a:buChar char="u"/>
              <a:defRPr>
                <a:latin typeface="Arial" panose="020B0604020202020204" pitchFamily="34" charset="0"/>
                <a:cs typeface="Arial" panose="020B0604020202020204" pitchFamily="34" charset="0"/>
              </a:defRPr>
            </a:lvl3pPr>
            <a:lvl4pPr marL="623888" indent="-228600">
              <a:lnSpc>
                <a:spcPct val="100000"/>
              </a:lnSpc>
              <a:spcBef>
                <a:spcPts val="0"/>
              </a:spcBef>
              <a:spcAft>
                <a:spcPts val="600"/>
              </a:spcAft>
              <a:buClr>
                <a:srgbClr val="6A9BBC"/>
              </a:buClr>
              <a:buSzPct val="125000"/>
              <a:buFont typeface="Webdings" pitchFamily="18" charset="2"/>
              <a:buChar char=""/>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9"/>
          <p:cNvSpPr>
            <a:spLocks noGrp="1"/>
          </p:cNvSpPr>
          <p:nvPr>
            <p:ph type="body" sz="quarter" idx="13"/>
          </p:nvPr>
        </p:nvSpPr>
        <p:spPr>
          <a:xfrm>
            <a:off x="1238251" y="922340"/>
            <a:ext cx="10195349" cy="546461"/>
          </a:xfrm>
          <a:prstGeom prst="rect">
            <a:avLst/>
          </a:prstGeom>
        </p:spPr>
        <p:txBody>
          <a:bodyPr lIns="0" tIns="0" rIns="0" bIns="0"/>
          <a:lstStyle>
            <a:lvl1pPr marL="0" indent="0">
              <a:buNone/>
              <a:defRPr sz="1600" b="1" i="1">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2840782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6B4E3A28-DFE5-4300-8C3A-62C097C7A937}" type="datetimeFigureOut">
              <a:rPr lang="en-US" smtClean="0">
                <a:solidFill>
                  <a:srgbClr val="000000"/>
                </a:solidFill>
              </a:rPr>
              <a:pPr/>
              <a:t>11/10/2025</a:t>
            </a:fld>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solidFill>
                <a:srgbClr val="000000"/>
              </a:solidFill>
            </a:endParaRPr>
          </a:p>
        </p:txBody>
      </p:sp>
    </p:spTree>
    <p:extLst>
      <p:ext uri="{BB962C8B-B14F-4D97-AF65-F5344CB8AC3E}">
        <p14:creationId xmlns:p14="http://schemas.microsoft.com/office/powerpoint/2010/main" val="2541123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55185" y="1636713"/>
            <a:ext cx="9223028" cy="4293715"/>
          </a:xfrm>
          <a:prstGeom prst="rect">
            <a:avLst/>
          </a:prstGeom>
          <a:noFill/>
          <a:ln w="9525" algn="ctr">
            <a:noFill/>
            <a:miter lim="800000"/>
            <a:headEnd/>
            <a:tailEnd/>
          </a:ln>
        </p:spPr>
        <p:txBody>
          <a:bodyPr/>
          <a:lstStyle>
            <a:lvl1pPr algn="l" rtl="0" eaLnBrk="0" fontAlgn="base" hangingPunct="0">
              <a:lnSpc>
                <a:spcPct val="95000"/>
              </a:lnSpc>
              <a:spcBef>
                <a:spcPct val="70000"/>
              </a:spcBef>
              <a:spcAft>
                <a:spcPct val="0"/>
              </a:spcAft>
              <a:defRPr lang="en-US" sz="1600" smtClean="0">
                <a:solidFill>
                  <a:srgbClr val="000000"/>
                </a:solidFill>
                <a:latin typeface="Arial" pitchFamily="34" charset="0"/>
                <a:ea typeface="+mn-ea"/>
                <a:cs typeface="Arial" pitchFamily="34" charset="0"/>
              </a:defRPr>
            </a:lvl1pPr>
            <a:lvl2pPr algn="l" rtl="0" eaLnBrk="0" fontAlgn="base" hangingPunct="0">
              <a:lnSpc>
                <a:spcPct val="95000"/>
              </a:lnSpc>
              <a:spcBef>
                <a:spcPct val="70000"/>
              </a:spcBef>
              <a:spcAft>
                <a:spcPct val="0"/>
              </a:spcAft>
              <a:defRPr lang="en-US" sz="1400" smtClean="0">
                <a:solidFill>
                  <a:srgbClr val="000000"/>
                </a:solidFill>
                <a:latin typeface="Arial" pitchFamily="34" charset="0"/>
                <a:ea typeface="+mn-ea"/>
                <a:cs typeface="Arial" pitchFamily="34" charset="0"/>
              </a:defRPr>
            </a:lvl2pPr>
            <a:lvl3pPr algn="l" rtl="0" eaLnBrk="0" fontAlgn="base" hangingPunct="0">
              <a:lnSpc>
                <a:spcPct val="95000"/>
              </a:lnSpc>
              <a:spcBef>
                <a:spcPct val="70000"/>
              </a:spcBef>
              <a:spcAft>
                <a:spcPct val="0"/>
              </a:spcAft>
              <a:defRPr lang="en-US" sz="1300" smtClean="0">
                <a:solidFill>
                  <a:srgbClr val="000000"/>
                </a:solidFill>
                <a:latin typeface="Arial" pitchFamily="34" charset="0"/>
                <a:ea typeface="+mn-ea"/>
                <a:cs typeface="Arial" pitchFamily="34" charset="0"/>
              </a:defRPr>
            </a:lvl3pPr>
            <a:lvl4pPr algn="l" rtl="0" eaLnBrk="0" fontAlgn="base" hangingPunct="0">
              <a:lnSpc>
                <a:spcPct val="95000"/>
              </a:lnSpc>
              <a:spcBef>
                <a:spcPct val="70000"/>
              </a:spcBef>
              <a:spcAft>
                <a:spcPct val="0"/>
              </a:spcAft>
              <a:defRPr lang="en-US" smtClean="0">
                <a:solidFill>
                  <a:srgbClr val="000000"/>
                </a:solidFill>
                <a:latin typeface="+mn-lt"/>
                <a:ea typeface="+mn-ea"/>
                <a:cs typeface="+mn-cs"/>
              </a:defRPr>
            </a:lvl4pPr>
            <a:lvl5pPr algn="l" rtl="0" eaLnBrk="0" fontAlgn="base" hangingPunct="0">
              <a:lnSpc>
                <a:spcPct val="95000"/>
              </a:lnSpc>
              <a:spcBef>
                <a:spcPct val="70000"/>
              </a:spcBef>
              <a:spcAft>
                <a:spcPct val="0"/>
              </a:spcAft>
              <a:defRPr lang="en-US" smtClean="0">
                <a:solidFill>
                  <a:srgbClr val="00000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
        <p:nvSpPr>
          <p:cNvPr id="6" name="Rectangle 6"/>
          <p:cNvSpPr>
            <a:spLocks noGrp="1" noChangeArrowheads="1"/>
          </p:cNvSpPr>
          <p:nvPr>
            <p:ph type="title"/>
          </p:nvPr>
        </p:nvSpPr>
        <p:spPr bwMode="auto">
          <a:xfrm>
            <a:off x="1178984" y="85105"/>
            <a:ext cx="10761133" cy="476250"/>
          </a:xfrm>
          <a:prstGeom prst="rect">
            <a:avLst/>
          </a:prstGeom>
          <a:noFill/>
          <a:ln w="12700" algn="ctr">
            <a:noFill/>
            <a:miter lim="800000"/>
            <a:headEnd/>
            <a:tailEnd/>
          </a:ln>
        </p:spPr>
        <p:txBody>
          <a:bodyPr/>
          <a:lstStyle>
            <a:lvl1pPr>
              <a:defRPr>
                <a:latin typeface="Arial" panose="020B0604020202020204" pitchFamily="34" charset="0"/>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198630128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 name="Rectangle 240"/>
          <p:cNvSpPr>
            <a:spLocks noGrp="1" noChangeArrowheads="1"/>
          </p:cNvSpPr>
          <p:nvPr>
            <p:ph type="title"/>
          </p:nvPr>
        </p:nvSpPr>
        <p:spPr bwMode="auto">
          <a:xfrm>
            <a:off x="465797" y="113123"/>
            <a:ext cx="11328400" cy="680311"/>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defRPr>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8" name="Text Placeholder 12"/>
          <p:cNvSpPr>
            <a:spLocks noGrp="1"/>
          </p:cNvSpPr>
          <p:nvPr>
            <p:ph type="body" sz="quarter" idx="12" hasCustomPrompt="1"/>
          </p:nvPr>
        </p:nvSpPr>
        <p:spPr>
          <a:xfrm>
            <a:off x="465795" y="994401"/>
            <a:ext cx="10902951" cy="246221"/>
          </a:xfrm>
          <a:prstGeom prst="rect">
            <a:avLst/>
          </a:prstGeom>
        </p:spPr>
        <p:txBody>
          <a:bodyPr/>
          <a:lstStyle>
            <a:lvl1pPr marL="0" indent="0">
              <a:buFontTx/>
              <a:buNone/>
              <a:defRPr sz="1600">
                <a:latin typeface="Arial" panose="020B0604020202020204" pitchFamily="34" charset="0"/>
                <a:cs typeface="Arial" panose="020B0604020202020204" pitchFamily="34" charset="0"/>
              </a:defRPr>
            </a:lvl1pPr>
            <a:lvl2pPr marL="233362" indent="0">
              <a:buFontTx/>
              <a:buNone/>
              <a:defRPr/>
            </a:lvl2pPr>
            <a:lvl3pPr marL="468312" indent="0">
              <a:buFontTx/>
              <a:buNone/>
              <a:defRPr/>
            </a:lvl3pPr>
            <a:lvl4pPr marL="690562" indent="0">
              <a:buFontTx/>
              <a:buNone/>
              <a:defRPr/>
            </a:lvl4pPr>
            <a:lvl5pPr marL="919162" indent="0">
              <a:buFontTx/>
              <a:buNone/>
              <a:defRPr/>
            </a:lvl5pPr>
          </a:lstStyle>
          <a:p>
            <a:pPr lvl="0"/>
            <a:r>
              <a:rPr lang="en-US" dirty="0"/>
              <a:t>Subtitle</a:t>
            </a:r>
          </a:p>
        </p:txBody>
      </p:sp>
      <p:sp>
        <p:nvSpPr>
          <p:cNvPr id="9" name="Text Placeholder 10"/>
          <p:cNvSpPr>
            <a:spLocks noGrp="1"/>
          </p:cNvSpPr>
          <p:nvPr>
            <p:ph type="body" sz="quarter" idx="11" hasCustomPrompt="1"/>
          </p:nvPr>
        </p:nvSpPr>
        <p:spPr>
          <a:xfrm>
            <a:off x="465795" y="6200630"/>
            <a:ext cx="10826749" cy="246221"/>
          </a:xfrm>
          <a:prstGeom prst="rect">
            <a:avLst/>
          </a:prstGeom>
        </p:spPr>
        <p:txBody>
          <a:bodyPr anchor="b" anchorCtr="0"/>
          <a:lstStyle>
            <a:lvl1pPr marL="0" indent="0">
              <a:spcBef>
                <a:spcPts val="0"/>
              </a:spcBef>
              <a:buFontTx/>
              <a:buNone/>
              <a:defRPr sz="800">
                <a:latin typeface="Arial" panose="020B0604020202020204" pitchFamily="34" charset="0"/>
                <a:cs typeface="Arial" panose="020B0604020202020204" pitchFamily="34" charset="0"/>
              </a:defRPr>
            </a:lvl1pPr>
            <a:lvl2pPr marL="233362" indent="0">
              <a:buFontTx/>
              <a:buNone/>
              <a:defRPr sz="800">
                <a:latin typeface="+mn-lt"/>
              </a:defRPr>
            </a:lvl2pPr>
            <a:lvl3pPr marL="468312" indent="0">
              <a:buFontTx/>
              <a:buNone/>
              <a:defRPr sz="800">
                <a:latin typeface="+mn-lt"/>
              </a:defRPr>
            </a:lvl3pPr>
            <a:lvl4pPr marL="690562" indent="0">
              <a:buFontTx/>
              <a:buNone/>
              <a:defRPr sz="800">
                <a:latin typeface="+mn-lt"/>
              </a:defRPr>
            </a:lvl4pPr>
            <a:lvl5pPr marL="919162" indent="0">
              <a:buFontTx/>
              <a:buNone/>
              <a:defRPr sz="800">
                <a:latin typeface="+mn-lt"/>
              </a:defRPr>
            </a:lvl5pPr>
          </a:lstStyle>
          <a:p>
            <a:pPr lvl="0"/>
            <a:r>
              <a:rPr lang="en-US" dirty="0"/>
              <a:t>Footnote</a:t>
            </a:r>
          </a:p>
          <a:p>
            <a:pPr lvl="0"/>
            <a:r>
              <a:rPr lang="en-US" dirty="0"/>
              <a:t>Source:</a:t>
            </a:r>
          </a:p>
        </p:txBody>
      </p:sp>
    </p:spTree>
    <p:extLst>
      <p:ext uri="{BB962C8B-B14F-4D97-AF65-F5344CB8AC3E}">
        <p14:creationId xmlns:p14="http://schemas.microsoft.com/office/powerpoint/2010/main" val="2019258534"/>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366" y="2274417"/>
            <a:ext cx="11324167" cy="1232367"/>
          </a:xfrm>
          <a:prstGeom prst="rect">
            <a:avLst/>
          </a:prstGeom>
        </p:spPr>
        <p:txBody>
          <a:bodyPr>
            <a:normAutofit/>
          </a:bodyPr>
          <a:lstStyle>
            <a:lvl1pPr algn="ctr">
              <a:defRPr lang="en-US" sz="2400" kern="1200" dirty="0">
                <a:solidFill>
                  <a:schemeClr val="tx1"/>
                </a:solidFill>
                <a:latin typeface="ChunkFive" pitchFamily="2" charset="0"/>
                <a:ea typeface="ChunkFive" pitchFamily="2" charset="0"/>
                <a:cs typeface="Arial" panose="020B0604020202020204" pitchFamily="34" charset="0"/>
              </a:defRPr>
            </a:lvl1pPr>
          </a:lstStyle>
          <a:p>
            <a:r>
              <a:rPr lang="en-US" dirty="0"/>
              <a:t>Divider Title</a:t>
            </a:r>
          </a:p>
        </p:txBody>
      </p:sp>
    </p:spTree>
    <p:extLst>
      <p:ext uri="{BB962C8B-B14F-4D97-AF65-F5344CB8AC3E}">
        <p14:creationId xmlns:p14="http://schemas.microsoft.com/office/powerpoint/2010/main" val="12652007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0845-76E1-4368-94CE-2FF3C2F3D5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938EC6-0A18-4123-AFCA-31735F97A6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436AC-051F-475D-8EDE-DC08AA7A5240}"/>
              </a:ext>
            </a:extLst>
          </p:cNvPr>
          <p:cNvSpPr>
            <a:spLocks noGrp="1"/>
          </p:cNvSpPr>
          <p:nvPr>
            <p:ph type="dt" sz="half" idx="10"/>
          </p:nvPr>
        </p:nvSpPr>
        <p:spPr/>
        <p:txBody>
          <a:bodyPr/>
          <a:lstStyle/>
          <a:p>
            <a:fld id="{59868F2F-98BE-4A97-9369-A432F7E1AFFB}" type="datetime1">
              <a:rPr lang="en-US" smtClean="0"/>
              <a:t>11/10/2025</a:t>
            </a:fld>
            <a:endParaRPr lang="en-US"/>
          </a:p>
        </p:txBody>
      </p:sp>
      <p:sp>
        <p:nvSpPr>
          <p:cNvPr id="5" name="Footer Placeholder 4">
            <a:extLst>
              <a:ext uri="{FF2B5EF4-FFF2-40B4-BE49-F238E27FC236}">
                <a16:creationId xmlns:a16="http://schemas.microsoft.com/office/drawing/2014/main" id="{16DAE7DE-E175-48F6-B219-C840420A9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6E67F-B963-47DF-800D-D6177EB2CDCA}"/>
              </a:ext>
            </a:extLst>
          </p:cNvPr>
          <p:cNvSpPr>
            <a:spLocks noGrp="1"/>
          </p:cNvSpPr>
          <p:nvPr>
            <p:ph type="sldNum" sz="quarter" idx="12"/>
          </p:nvPr>
        </p:nvSpPr>
        <p:spPr/>
        <p:txBody>
          <a:bodyPr/>
          <a:lstStyle/>
          <a:p>
            <a:fld id="{7DFEBF3A-1327-40DB-BD18-2FFA1543F371}" type="slidenum">
              <a:rPr lang="en-US" smtClean="0"/>
              <a:t>‹#›</a:t>
            </a:fld>
            <a:endParaRPr lang="en-US"/>
          </a:p>
        </p:txBody>
      </p:sp>
    </p:spTree>
    <p:extLst>
      <p:ext uri="{BB962C8B-B14F-4D97-AF65-F5344CB8AC3E}">
        <p14:creationId xmlns:p14="http://schemas.microsoft.com/office/powerpoint/2010/main" val="166169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DE7D-7CED-4782-B13F-825A61B5EB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833740-D709-4699-8AEB-DE13C45D13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3DD7DC-96BC-48F5-B09B-4BE9417121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CED50C-4854-4F9F-82CE-87310105BE3F}"/>
              </a:ext>
            </a:extLst>
          </p:cNvPr>
          <p:cNvSpPr>
            <a:spLocks noGrp="1"/>
          </p:cNvSpPr>
          <p:nvPr>
            <p:ph type="dt" sz="half" idx="10"/>
          </p:nvPr>
        </p:nvSpPr>
        <p:spPr/>
        <p:txBody>
          <a:bodyPr/>
          <a:lstStyle/>
          <a:p>
            <a:fld id="{0F7FBC79-A8B3-4771-B30C-CCFC1C9346B1}" type="datetime1">
              <a:rPr lang="en-US" smtClean="0"/>
              <a:t>11/10/2025</a:t>
            </a:fld>
            <a:endParaRPr lang="en-US"/>
          </a:p>
        </p:txBody>
      </p:sp>
      <p:sp>
        <p:nvSpPr>
          <p:cNvPr id="6" name="Footer Placeholder 5">
            <a:extLst>
              <a:ext uri="{FF2B5EF4-FFF2-40B4-BE49-F238E27FC236}">
                <a16:creationId xmlns:a16="http://schemas.microsoft.com/office/drawing/2014/main" id="{5F2AC283-BDC9-4F8A-87FC-533018BE6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94250-2BCC-4081-80E8-50FE18412841}"/>
              </a:ext>
            </a:extLst>
          </p:cNvPr>
          <p:cNvSpPr>
            <a:spLocks noGrp="1"/>
          </p:cNvSpPr>
          <p:nvPr>
            <p:ph type="sldNum" sz="quarter" idx="12"/>
          </p:nvPr>
        </p:nvSpPr>
        <p:spPr/>
        <p:txBody>
          <a:bodyPr/>
          <a:lstStyle/>
          <a:p>
            <a:fld id="{7DFEBF3A-1327-40DB-BD18-2FFA1543F371}" type="slidenum">
              <a:rPr lang="en-US" smtClean="0"/>
              <a:t>‹#›</a:t>
            </a:fld>
            <a:endParaRPr lang="en-US"/>
          </a:p>
        </p:txBody>
      </p:sp>
    </p:spTree>
    <p:extLst>
      <p:ext uri="{BB962C8B-B14F-4D97-AF65-F5344CB8AC3E}">
        <p14:creationId xmlns:p14="http://schemas.microsoft.com/office/powerpoint/2010/main" val="90250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CFCC-FE59-4D1B-BFFB-890D048925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D2FEFA-1BF1-456B-B307-1674669817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679B65-16C9-4969-9637-E86D802C0B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721FD-F89B-452F-99C9-BF46C4674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C6418-C7EB-430C-AE18-791DABC30F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F84EB3-8EEA-4BD5-8CA9-6BD2DC171319}"/>
              </a:ext>
            </a:extLst>
          </p:cNvPr>
          <p:cNvSpPr>
            <a:spLocks noGrp="1"/>
          </p:cNvSpPr>
          <p:nvPr>
            <p:ph type="dt" sz="half" idx="10"/>
          </p:nvPr>
        </p:nvSpPr>
        <p:spPr/>
        <p:txBody>
          <a:bodyPr/>
          <a:lstStyle/>
          <a:p>
            <a:fld id="{0170CF7B-5AE5-476D-B37E-569209D200B1}" type="datetime1">
              <a:rPr lang="en-US" smtClean="0"/>
              <a:t>11/10/2025</a:t>
            </a:fld>
            <a:endParaRPr lang="en-US"/>
          </a:p>
        </p:txBody>
      </p:sp>
      <p:sp>
        <p:nvSpPr>
          <p:cNvPr id="8" name="Footer Placeholder 7">
            <a:extLst>
              <a:ext uri="{FF2B5EF4-FFF2-40B4-BE49-F238E27FC236}">
                <a16:creationId xmlns:a16="http://schemas.microsoft.com/office/drawing/2014/main" id="{A78FFEDA-1A73-4EDD-9790-D099A657A7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DA6CE9-50D8-421B-8F3E-BEFDE7E92323}"/>
              </a:ext>
            </a:extLst>
          </p:cNvPr>
          <p:cNvSpPr>
            <a:spLocks noGrp="1"/>
          </p:cNvSpPr>
          <p:nvPr>
            <p:ph type="sldNum" sz="quarter" idx="12"/>
          </p:nvPr>
        </p:nvSpPr>
        <p:spPr/>
        <p:txBody>
          <a:bodyPr/>
          <a:lstStyle/>
          <a:p>
            <a:fld id="{7DFEBF3A-1327-40DB-BD18-2FFA1543F371}" type="slidenum">
              <a:rPr lang="en-US" smtClean="0"/>
              <a:t>‹#›</a:t>
            </a:fld>
            <a:endParaRPr lang="en-US"/>
          </a:p>
        </p:txBody>
      </p:sp>
    </p:spTree>
    <p:extLst>
      <p:ext uri="{BB962C8B-B14F-4D97-AF65-F5344CB8AC3E}">
        <p14:creationId xmlns:p14="http://schemas.microsoft.com/office/powerpoint/2010/main" val="134640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9353-7565-44DF-A02D-81F6784C2A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367CA-2013-41B8-ADCC-3CBD731A379B}"/>
              </a:ext>
            </a:extLst>
          </p:cNvPr>
          <p:cNvSpPr>
            <a:spLocks noGrp="1"/>
          </p:cNvSpPr>
          <p:nvPr>
            <p:ph type="dt" sz="half" idx="10"/>
          </p:nvPr>
        </p:nvSpPr>
        <p:spPr/>
        <p:txBody>
          <a:bodyPr/>
          <a:lstStyle/>
          <a:p>
            <a:fld id="{648001F9-09C6-4921-B41C-60D8A72E15AE}" type="datetime1">
              <a:rPr lang="en-US" smtClean="0"/>
              <a:t>11/10/2025</a:t>
            </a:fld>
            <a:endParaRPr lang="en-US"/>
          </a:p>
        </p:txBody>
      </p:sp>
      <p:sp>
        <p:nvSpPr>
          <p:cNvPr id="4" name="Footer Placeholder 3">
            <a:extLst>
              <a:ext uri="{FF2B5EF4-FFF2-40B4-BE49-F238E27FC236}">
                <a16:creationId xmlns:a16="http://schemas.microsoft.com/office/drawing/2014/main" id="{55943D0C-A3AD-4367-9DC5-B68E1D2EE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FA782-350D-4BB8-86DE-9EF0839E9466}"/>
              </a:ext>
            </a:extLst>
          </p:cNvPr>
          <p:cNvSpPr>
            <a:spLocks noGrp="1"/>
          </p:cNvSpPr>
          <p:nvPr>
            <p:ph type="sldNum" sz="quarter" idx="12"/>
          </p:nvPr>
        </p:nvSpPr>
        <p:spPr/>
        <p:txBody>
          <a:bodyPr/>
          <a:lstStyle/>
          <a:p>
            <a:fld id="{7DFEBF3A-1327-40DB-BD18-2FFA1543F371}" type="slidenum">
              <a:rPr lang="en-US" smtClean="0"/>
              <a:t>‹#›</a:t>
            </a:fld>
            <a:endParaRPr lang="en-US"/>
          </a:p>
        </p:txBody>
      </p:sp>
    </p:spTree>
    <p:extLst>
      <p:ext uri="{BB962C8B-B14F-4D97-AF65-F5344CB8AC3E}">
        <p14:creationId xmlns:p14="http://schemas.microsoft.com/office/powerpoint/2010/main" val="24084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E9B00-BE46-47C8-B3B5-29E855FA43CD}"/>
              </a:ext>
            </a:extLst>
          </p:cNvPr>
          <p:cNvSpPr>
            <a:spLocks noGrp="1"/>
          </p:cNvSpPr>
          <p:nvPr>
            <p:ph type="dt" sz="half" idx="10"/>
          </p:nvPr>
        </p:nvSpPr>
        <p:spPr/>
        <p:txBody>
          <a:bodyPr/>
          <a:lstStyle/>
          <a:p>
            <a:fld id="{C1A4F6D4-003C-4945-961D-50C8C8554134}" type="datetime1">
              <a:rPr lang="en-US" smtClean="0"/>
              <a:t>11/10/2025</a:t>
            </a:fld>
            <a:endParaRPr lang="en-US"/>
          </a:p>
        </p:txBody>
      </p:sp>
      <p:sp>
        <p:nvSpPr>
          <p:cNvPr id="3" name="Footer Placeholder 2">
            <a:extLst>
              <a:ext uri="{FF2B5EF4-FFF2-40B4-BE49-F238E27FC236}">
                <a16:creationId xmlns:a16="http://schemas.microsoft.com/office/drawing/2014/main" id="{F0B5AE5F-50A9-4C1D-85DD-D755E8A563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75C215-8629-4D58-8B52-C598291817FE}"/>
              </a:ext>
            </a:extLst>
          </p:cNvPr>
          <p:cNvSpPr>
            <a:spLocks noGrp="1"/>
          </p:cNvSpPr>
          <p:nvPr>
            <p:ph type="sldNum" sz="quarter" idx="12"/>
          </p:nvPr>
        </p:nvSpPr>
        <p:spPr/>
        <p:txBody>
          <a:bodyPr/>
          <a:lstStyle/>
          <a:p>
            <a:fld id="{7DFEBF3A-1327-40DB-BD18-2FFA1543F371}" type="slidenum">
              <a:rPr lang="en-US" smtClean="0"/>
              <a:t>‹#›</a:t>
            </a:fld>
            <a:endParaRPr lang="en-US"/>
          </a:p>
        </p:txBody>
      </p:sp>
    </p:spTree>
    <p:extLst>
      <p:ext uri="{BB962C8B-B14F-4D97-AF65-F5344CB8AC3E}">
        <p14:creationId xmlns:p14="http://schemas.microsoft.com/office/powerpoint/2010/main" val="211995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82CF-52B9-4FF6-914C-F661EE086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DD7D3C-603A-459D-A72F-EE9D5D090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12B860-E228-44BD-822E-3FD15A3A7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84042-2A98-4838-B57F-6ACD5A712E3B}"/>
              </a:ext>
            </a:extLst>
          </p:cNvPr>
          <p:cNvSpPr>
            <a:spLocks noGrp="1"/>
          </p:cNvSpPr>
          <p:nvPr>
            <p:ph type="dt" sz="half" idx="10"/>
          </p:nvPr>
        </p:nvSpPr>
        <p:spPr/>
        <p:txBody>
          <a:bodyPr/>
          <a:lstStyle/>
          <a:p>
            <a:fld id="{C06BAA60-0CD0-42ED-96B7-5C738644F65D}" type="datetime1">
              <a:rPr lang="en-US" smtClean="0"/>
              <a:t>11/10/2025</a:t>
            </a:fld>
            <a:endParaRPr lang="en-US"/>
          </a:p>
        </p:txBody>
      </p:sp>
      <p:sp>
        <p:nvSpPr>
          <p:cNvPr id="6" name="Footer Placeholder 5">
            <a:extLst>
              <a:ext uri="{FF2B5EF4-FFF2-40B4-BE49-F238E27FC236}">
                <a16:creationId xmlns:a16="http://schemas.microsoft.com/office/drawing/2014/main" id="{E559D834-635A-40EA-8FB4-FCA54621F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D4E5B9-A1B7-47E6-91A5-37655F92EC5F}"/>
              </a:ext>
            </a:extLst>
          </p:cNvPr>
          <p:cNvSpPr>
            <a:spLocks noGrp="1"/>
          </p:cNvSpPr>
          <p:nvPr>
            <p:ph type="sldNum" sz="quarter" idx="12"/>
          </p:nvPr>
        </p:nvSpPr>
        <p:spPr/>
        <p:txBody>
          <a:bodyPr/>
          <a:lstStyle/>
          <a:p>
            <a:fld id="{7DFEBF3A-1327-40DB-BD18-2FFA1543F371}" type="slidenum">
              <a:rPr lang="en-US" smtClean="0"/>
              <a:t>‹#›</a:t>
            </a:fld>
            <a:endParaRPr lang="en-US"/>
          </a:p>
        </p:txBody>
      </p:sp>
    </p:spTree>
    <p:extLst>
      <p:ext uri="{BB962C8B-B14F-4D97-AF65-F5344CB8AC3E}">
        <p14:creationId xmlns:p14="http://schemas.microsoft.com/office/powerpoint/2010/main" val="322550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4AB6-7F59-4695-B32F-9440094F3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B6E16C-BB12-40A5-979D-859806502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68536F-CC4B-46C5-9FC5-59E9896F6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46849-F0A7-43A9-B547-5D0624FD9118}"/>
              </a:ext>
            </a:extLst>
          </p:cNvPr>
          <p:cNvSpPr>
            <a:spLocks noGrp="1"/>
          </p:cNvSpPr>
          <p:nvPr>
            <p:ph type="dt" sz="half" idx="10"/>
          </p:nvPr>
        </p:nvSpPr>
        <p:spPr/>
        <p:txBody>
          <a:bodyPr/>
          <a:lstStyle/>
          <a:p>
            <a:fld id="{3CE94D4F-2A07-4537-B161-42E93E423444}" type="datetime1">
              <a:rPr lang="en-US" smtClean="0"/>
              <a:t>11/10/2025</a:t>
            </a:fld>
            <a:endParaRPr lang="en-US"/>
          </a:p>
        </p:txBody>
      </p:sp>
      <p:sp>
        <p:nvSpPr>
          <p:cNvPr id="6" name="Footer Placeholder 5">
            <a:extLst>
              <a:ext uri="{FF2B5EF4-FFF2-40B4-BE49-F238E27FC236}">
                <a16:creationId xmlns:a16="http://schemas.microsoft.com/office/drawing/2014/main" id="{1AA0F56C-B217-4DBC-B112-6162AD6C7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30869-FB00-457A-B91D-4D25C21E8FA3}"/>
              </a:ext>
            </a:extLst>
          </p:cNvPr>
          <p:cNvSpPr>
            <a:spLocks noGrp="1"/>
          </p:cNvSpPr>
          <p:nvPr>
            <p:ph type="sldNum" sz="quarter" idx="12"/>
          </p:nvPr>
        </p:nvSpPr>
        <p:spPr/>
        <p:txBody>
          <a:bodyPr/>
          <a:lstStyle/>
          <a:p>
            <a:fld id="{7DFEBF3A-1327-40DB-BD18-2FFA1543F371}" type="slidenum">
              <a:rPr lang="en-US" smtClean="0"/>
              <a:t>‹#›</a:t>
            </a:fld>
            <a:endParaRPr lang="en-US"/>
          </a:p>
        </p:txBody>
      </p:sp>
    </p:spTree>
    <p:extLst>
      <p:ext uri="{BB962C8B-B14F-4D97-AF65-F5344CB8AC3E}">
        <p14:creationId xmlns:p14="http://schemas.microsoft.com/office/powerpoint/2010/main" val="205555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19F8B2-9516-4AE7-9F7B-EBF9A10A88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633A6A-228E-43DC-A1C0-CEE53DD9E9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BF8E7-9D57-4707-9E37-01E3DCC98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655CB-6F0D-4CB5-B56B-E62368FC7A13}" type="datetime1">
              <a:rPr lang="en-US" smtClean="0"/>
              <a:t>11/10/2025</a:t>
            </a:fld>
            <a:endParaRPr lang="en-US"/>
          </a:p>
        </p:txBody>
      </p:sp>
      <p:sp>
        <p:nvSpPr>
          <p:cNvPr id="5" name="Footer Placeholder 4">
            <a:extLst>
              <a:ext uri="{FF2B5EF4-FFF2-40B4-BE49-F238E27FC236}">
                <a16:creationId xmlns:a16="http://schemas.microsoft.com/office/drawing/2014/main" id="{4D6B5DB5-4594-47B8-AD2A-D1A42A5C4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590A6E-239E-466C-A600-A45BD0939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EBF3A-1327-40DB-BD18-2FFA1543F371}" type="slidenum">
              <a:rPr lang="en-US" smtClean="0"/>
              <a:t>‹#›</a:t>
            </a:fld>
            <a:endParaRPr lang="en-US"/>
          </a:p>
        </p:txBody>
      </p:sp>
    </p:spTree>
    <p:extLst>
      <p:ext uri="{BB962C8B-B14F-4D97-AF65-F5344CB8AC3E}">
        <p14:creationId xmlns:p14="http://schemas.microsoft.com/office/powerpoint/2010/main" val="270267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FFFFFF"/>
        </a:solidFill>
        <a:effectLst/>
      </p:bgPr>
    </p:bg>
    <p:spTree>
      <p:nvGrpSpPr>
        <p:cNvPr id="1" name=""/>
        <p:cNvGrpSpPr/>
        <p:nvPr/>
      </p:nvGrpSpPr>
      <p:grpSpPr>
        <a:xfrm>
          <a:off x="0" y="0"/>
          <a:ext cx="0" cy="0"/>
          <a:chOff x="0" y="0"/>
          <a:chExt cx="0" cy="0"/>
        </a:xfrm>
      </p:grpSpPr>
      <p:sp>
        <p:nvSpPr>
          <p:cNvPr id="1088522" name="Text Box 10"/>
          <p:cNvSpPr txBox="1">
            <a:spLocks noChangeArrowheads="1"/>
          </p:cNvSpPr>
          <p:nvPr/>
        </p:nvSpPr>
        <p:spPr bwMode="auto">
          <a:xfrm>
            <a:off x="92187" y="6540992"/>
            <a:ext cx="584197" cy="246221"/>
          </a:xfrm>
          <a:prstGeom prst="rect">
            <a:avLst/>
          </a:prstGeom>
          <a:noFill/>
          <a:ln w="9525">
            <a:noFill/>
            <a:miter lim="800000"/>
            <a:headEnd/>
            <a:tailEnd/>
          </a:ln>
          <a:effectLst/>
        </p:spPr>
        <p:txBody>
          <a:bodyPr wrap="square" lIns="45720" tIns="45720" rIns="45720" bIns="45720" anchor="ctr" anchorCtr="0">
            <a:spAutoFit/>
          </a:bodyPr>
          <a:lstStyle/>
          <a:p>
            <a:pPr algn="ctr" eaLnBrk="1" fontAlgn="auto" hangingPunct="1">
              <a:spcBef>
                <a:spcPts val="0"/>
              </a:spcBef>
              <a:spcAft>
                <a:spcPts val="0"/>
              </a:spcAft>
              <a:buClrTx/>
              <a:buFontTx/>
              <a:buNone/>
              <a:defRPr/>
            </a:pPr>
            <a:fld id="{107C5021-54C9-4F20-B3C2-0A342FB80A2C}" type="slidenum">
              <a:rPr lang="en-US" sz="1000">
                <a:solidFill>
                  <a:srgbClr val="000000"/>
                </a:solidFill>
                <a:latin typeface="Arial" panose="020B0604020202020204" pitchFamily="34" charset="0"/>
                <a:cs typeface="Arial" panose="020B0604020202020204" pitchFamily="34" charset="0"/>
              </a:rPr>
              <a:pPr algn="ctr" eaLnBrk="1" fontAlgn="auto" hangingPunct="1">
                <a:spcBef>
                  <a:spcPts val="0"/>
                </a:spcBef>
                <a:spcAft>
                  <a:spcPts val="0"/>
                </a:spcAft>
                <a:buClrTx/>
                <a:buFontTx/>
                <a:buNone/>
                <a:defRPr/>
              </a:pPr>
              <a:t>‹#›</a:t>
            </a:fld>
            <a:endParaRPr lang="en-US" sz="1000" dirty="0">
              <a:solidFill>
                <a:srgbClr val="000000"/>
              </a:solidFill>
              <a:latin typeface="Arial" panose="020B0604020202020204" pitchFamily="34" charset="0"/>
              <a:cs typeface="Arial" panose="020B0604020202020204" pitchFamily="34" charset="0"/>
            </a:endParaRPr>
          </a:p>
        </p:txBody>
      </p:sp>
      <p:cxnSp>
        <p:nvCxnSpPr>
          <p:cNvPr id="54" name="Straight Connector 53"/>
          <p:cNvCxnSpPr/>
          <p:nvPr/>
        </p:nvCxnSpPr>
        <p:spPr bwMode="auto">
          <a:xfrm>
            <a:off x="239059" y="6558832"/>
            <a:ext cx="9026861" cy="0"/>
          </a:xfrm>
          <a:prstGeom prst="line">
            <a:avLst/>
          </a:prstGeom>
          <a:solidFill>
            <a:schemeClr val="bg2"/>
          </a:solidFill>
          <a:ln w="3175" cap="flat" cmpd="sng" algn="ctr">
            <a:solidFill>
              <a:schemeClr val="tx2"/>
            </a:solidFill>
            <a:prstDash val="solid"/>
            <a:round/>
            <a:headEnd type="none" w="med" len="med"/>
            <a:tailEnd type="none" w="med" len="med"/>
          </a:ln>
          <a:effectLst/>
        </p:spPr>
      </p:cxnSp>
      <p:sp>
        <p:nvSpPr>
          <p:cNvPr id="8" name="Rectangle 167"/>
          <p:cNvSpPr>
            <a:spLocks noChangeArrowheads="1"/>
          </p:cNvSpPr>
          <p:nvPr/>
        </p:nvSpPr>
        <p:spPr bwMode="grayWhite">
          <a:xfrm>
            <a:off x="117477" y="66675"/>
            <a:ext cx="11957049" cy="621792"/>
          </a:xfrm>
          <a:prstGeom prst="rect">
            <a:avLst/>
          </a:prstGeom>
          <a:noFill/>
          <a:ln w="3175" algn="ctr">
            <a:solidFill>
              <a:schemeClr val="tx2"/>
            </a:solidFill>
            <a:miter lim="800000"/>
            <a:headEnd/>
            <a:tailEnd/>
          </a:ln>
          <a:effectLst/>
        </p:spPr>
        <p:txBody>
          <a:bodyPr wrap="none" anchor="ctr"/>
          <a:lstStyle/>
          <a:p>
            <a:pPr eaLnBrk="1" fontAlgn="auto" hangingPunct="1">
              <a:spcBef>
                <a:spcPts val="0"/>
              </a:spcBef>
              <a:spcAft>
                <a:spcPts val="0"/>
              </a:spcAft>
              <a:buClrTx/>
              <a:buFontTx/>
              <a:buNone/>
              <a:defRPr/>
            </a:pPr>
            <a:endParaRPr lang="en-US" sz="1800" dirty="0">
              <a:solidFill>
                <a:srgbClr val="000000"/>
              </a:solidFill>
              <a:latin typeface="Arial" panose="020B0604020202020204" pitchFamily="34" charset="0"/>
              <a:cs typeface="Arial" panose="020B0604020202020204" pitchFamily="34" charset="0"/>
            </a:endParaRPr>
          </a:p>
        </p:txBody>
      </p:sp>
      <p:pic>
        <p:nvPicPr>
          <p:cNvPr id="1026" name="Picture 2" descr="C:\Users\psl6\AppData\Local\Microsoft\Windows\Temporary Internet Files\Content.Outlook\FYA5YKVR\anchor only.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1707" y="80309"/>
            <a:ext cx="866109" cy="5990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sl6\AppData\Local\Microsoft\Windows\Temporary Internet Files\Content.Outlook\FYA5YKVR\NorthernTrust_Logo_SingleLine_green.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375648" y="6368788"/>
            <a:ext cx="2633472" cy="37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471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xStyles>
    <p:titleStyle>
      <a:lvl1pPr algn="l" rtl="0" eaLnBrk="0" fontAlgn="base" hangingPunct="0">
        <a:lnSpc>
          <a:spcPct val="100000"/>
        </a:lnSpc>
        <a:spcBef>
          <a:spcPct val="0"/>
        </a:spcBef>
        <a:spcAft>
          <a:spcPct val="0"/>
        </a:spcAft>
        <a:tabLst>
          <a:tab pos="3544888" algn="r"/>
        </a:tabLst>
        <a:defRPr lang="en-US" sz="2100" b="1" smtClean="0">
          <a:solidFill>
            <a:srgbClr val="FFFFFF"/>
          </a:solidFill>
          <a:latin typeface="+mj-lt"/>
          <a:ea typeface="+mj-ea"/>
          <a:cs typeface="+mj-cs"/>
        </a:defRPr>
      </a:lvl1pPr>
      <a:lvl2pPr algn="l" rtl="0" eaLnBrk="0" fontAlgn="base" hangingPunct="0">
        <a:lnSpc>
          <a:spcPct val="80000"/>
        </a:lnSpc>
        <a:spcBef>
          <a:spcPct val="0"/>
        </a:spcBef>
        <a:spcAft>
          <a:spcPct val="0"/>
        </a:spcAft>
        <a:tabLst>
          <a:tab pos="3544888" algn="r"/>
        </a:tabLst>
        <a:defRPr b="1">
          <a:solidFill>
            <a:srgbClr val="FFFFFF"/>
          </a:solidFill>
          <a:latin typeface="Century Gothic" pitchFamily="34" charset="0"/>
          <a:cs typeface="Arial" charset="0"/>
        </a:defRPr>
      </a:lvl2pPr>
      <a:lvl3pPr algn="l" rtl="0" eaLnBrk="0" fontAlgn="base" hangingPunct="0">
        <a:lnSpc>
          <a:spcPct val="80000"/>
        </a:lnSpc>
        <a:spcBef>
          <a:spcPct val="0"/>
        </a:spcBef>
        <a:spcAft>
          <a:spcPct val="0"/>
        </a:spcAft>
        <a:tabLst>
          <a:tab pos="3544888" algn="r"/>
        </a:tabLst>
        <a:defRPr b="1">
          <a:solidFill>
            <a:srgbClr val="FFFFFF"/>
          </a:solidFill>
          <a:latin typeface="Century Gothic" pitchFamily="34" charset="0"/>
          <a:cs typeface="Arial" charset="0"/>
        </a:defRPr>
      </a:lvl3pPr>
      <a:lvl4pPr algn="l" rtl="0" eaLnBrk="0" fontAlgn="base" hangingPunct="0">
        <a:lnSpc>
          <a:spcPct val="80000"/>
        </a:lnSpc>
        <a:spcBef>
          <a:spcPct val="0"/>
        </a:spcBef>
        <a:spcAft>
          <a:spcPct val="0"/>
        </a:spcAft>
        <a:tabLst>
          <a:tab pos="3544888" algn="r"/>
        </a:tabLst>
        <a:defRPr b="1">
          <a:solidFill>
            <a:srgbClr val="FFFFFF"/>
          </a:solidFill>
          <a:latin typeface="Century Gothic" pitchFamily="34" charset="0"/>
          <a:cs typeface="Arial" charset="0"/>
        </a:defRPr>
      </a:lvl4pPr>
      <a:lvl5pPr algn="l" rtl="0" eaLnBrk="0" fontAlgn="base" hangingPunct="0">
        <a:lnSpc>
          <a:spcPct val="80000"/>
        </a:lnSpc>
        <a:spcBef>
          <a:spcPct val="0"/>
        </a:spcBef>
        <a:spcAft>
          <a:spcPct val="0"/>
        </a:spcAft>
        <a:tabLst>
          <a:tab pos="3544888" algn="r"/>
        </a:tabLst>
        <a:defRPr b="1">
          <a:solidFill>
            <a:srgbClr val="FFFFFF"/>
          </a:solidFill>
          <a:latin typeface="Century Gothic" pitchFamily="34" charset="0"/>
          <a:cs typeface="Arial" charset="0"/>
        </a:defRPr>
      </a:lvl5pPr>
      <a:lvl6pPr marL="457200" algn="l" rtl="0" fontAlgn="base">
        <a:lnSpc>
          <a:spcPct val="80000"/>
        </a:lnSpc>
        <a:spcBef>
          <a:spcPct val="0"/>
        </a:spcBef>
        <a:spcAft>
          <a:spcPct val="0"/>
        </a:spcAft>
        <a:tabLst>
          <a:tab pos="3544888" algn="r"/>
        </a:tabLst>
        <a:defRPr b="1">
          <a:solidFill>
            <a:srgbClr val="FFFFFF"/>
          </a:solidFill>
          <a:latin typeface="Century Gothic" pitchFamily="34" charset="0"/>
          <a:cs typeface="Arial" charset="0"/>
        </a:defRPr>
      </a:lvl6pPr>
      <a:lvl7pPr marL="914400" algn="l" rtl="0" fontAlgn="base">
        <a:lnSpc>
          <a:spcPct val="80000"/>
        </a:lnSpc>
        <a:spcBef>
          <a:spcPct val="0"/>
        </a:spcBef>
        <a:spcAft>
          <a:spcPct val="0"/>
        </a:spcAft>
        <a:tabLst>
          <a:tab pos="3544888" algn="r"/>
        </a:tabLst>
        <a:defRPr b="1">
          <a:solidFill>
            <a:srgbClr val="FFFFFF"/>
          </a:solidFill>
          <a:latin typeface="Century Gothic" pitchFamily="34" charset="0"/>
          <a:cs typeface="Arial" charset="0"/>
        </a:defRPr>
      </a:lvl7pPr>
      <a:lvl8pPr marL="1371600" algn="l" rtl="0" fontAlgn="base">
        <a:lnSpc>
          <a:spcPct val="80000"/>
        </a:lnSpc>
        <a:spcBef>
          <a:spcPct val="0"/>
        </a:spcBef>
        <a:spcAft>
          <a:spcPct val="0"/>
        </a:spcAft>
        <a:tabLst>
          <a:tab pos="3544888" algn="r"/>
        </a:tabLst>
        <a:defRPr b="1">
          <a:solidFill>
            <a:srgbClr val="FFFFFF"/>
          </a:solidFill>
          <a:latin typeface="Century Gothic" pitchFamily="34" charset="0"/>
          <a:cs typeface="Arial" charset="0"/>
        </a:defRPr>
      </a:lvl8pPr>
      <a:lvl9pPr marL="1828800" algn="l" rtl="0" fontAlgn="base">
        <a:lnSpc>
          <a:spcPct val="80000"/>
        </a:lnSpc>
        <a:spcBef>
          <a:spcPct val="0"/>
        </a:spcBef>
        <a:spcAft>
          <a:spcPct val="0"/>
        </a:spcAft>
        <a:tabLst>
          <a:tab pos="3544888" algn="r"/>
        </a:tabLst>
        <a:defRPr b="1">
          <a:solidFill>
            <a:srgbClr val="FFFFFF"/>
          </a:solidFill>
          <a:latin typeface="Century Gothic" pitchFamily="34" charset="0"/>
          <a:cs typeface="Arial" charset="0"/>
        </a:defRPr>
      </a:lvl9pPr>
    </p:titleStyle>
    <p:bodyStyle>
      <a:lvl1pPr marL="169863" indent="-169863" algn="l" rtl="0" eaLnBrk="0" fontAlgn="base" hangingPunct="0">
        <a:lnSpc>
          <a:spcPct val="100000"/>
        </a:lnSpc>
        <a:spcBef>
          <a:spcPts val="0"/>
        </a:spcBef>
        <a:spcAft>
          <a:spcPts val="600"/>
        </a:spcAft>
        <a:buClr>
          <a:srgbClr val="007A60"/>
        </a:buClr>
        <a:buSzPct val="70000"/>
        <a:buFont typeface="Wingdings" pitchFamily="2" charset="2"/>
        <a:buChar char="n"/>
        <a:defRPr lang="en-US" sz="1400" smtClean="0">
          <a:solidFill>
            <a:srgbClr val="000000"/>
          </a:solidFill>
          <a:latin typeface="+mn-lt"/>
          <a:ea typeface="+mn-ea"/>
          <a:cs typeface="+mn-cs"/>
        </a:defRPr>
      </a:lvl1pPr>
      <a:lvl2pPr marL="341313" indent="-173038" algn="l" rtl="0" eaLnBrk="0" fontAlgn="base" hangingPunct="0">
        <a:lnSpc>
          <a:spcPct val="100000"/>
        </a:lnSpc>
        <a:spcBef>
          <a:spcPts val="0"/>
        </a:spcBef>
        <a:spcAft>
          <a:spcPts val="600"/>
        </a:spcAft>
        <a:buClr>
          <a:srgbClr val="D67E52"/>
        </a:buClr>
        <a:buSzPct val="75000"/>
        <a:buFont typeface="Wingdings" pitchFamily="2" charset="2"/>
        <a:buChar char="u"/>
        <a:defRPr lang="en-US" sz="1200" smtClean="0">
          <a:solidFill>
            <a:srgbClr val="000000"/>
          </a:solidFill>
          <a:latin typeface="+mn-lt"/>
          <a:ea typeface="+mn-ea"/>
          <a:cs typeface="+mn-cs"/>
        </a:defRPr>
      </a:lvl2pPr>
      <a:lvl3pPr marL="512763" indent="-168275" algn="l" rtl="0" eaLnBrk="0" fontAlgn="base" hangingPunct="0">
        <a:lnSpc>
          <a:spcPct val="100000"/>
        </a:lnSpc>
        <a:spcBef>
          <a:spcPts val="0"/>
        </a:spcBef>
        <a:spcAft>
          <a:spcPts val="600"/>
        </a:spcAft>
        <a:buClr>
          <a:srgbClr val="6A9BBC"/>
        </a:buClr>
        <a:buSzPct val="125000"/>
        <a:buFont typeface="Webdings" pitchFamily="18" charset="2"/>
        <a:buChar char="4"/>
        <a:defRPr lang="en-US" sz="1200" smtClean="0">
          <a:solidFill>
            <a:srgbClr val="000000"/>
          </a:solidFill>
          <a:latin typeface="+mn-lt"/>
          <a:ea typeface="+mn-ea"/>
          <a:cs typeface="+mn-cs"/>
        </a:defRPr>
      </a:lvl3pPr>
      <a:lvl4pPr marL="1371600" indent="-228600" algn="l" rtl="0" eaLnBrk="0" fontAlgn="base" hangingPunct="0">
        <a:lnSpc>
          <a:spcPct val="95000"/>
        </a:lnSpc>
        <a:spcBef>
          <a:spcPct val="35000"/>
        </a:spcBef>
        <a:spcAft>
          <a:spcPct val="0"/>
        </a:spcAft>
        <a:buClr>
          <a:srgbClr val="00644F"/>
        </a:buClr>
        <a:buSzPct val="85000"/>
        <a:buFont typeface="Symbol" pitchFamily="18" charset="2"/>
        <a:buChar char="·"/>
        <a:defRPr sz="1100">
          <a:solidFill>
            <a:srgbClr val="000000"/>
          </a:solidFill>
          <a:latin typeface="+mj-lt"/>
          <a:cs typeface="+mn-cs"/>
        </a:defRPr>
      </a:lvl4pPr>
      <a:lvl5pPr marL="1828800" indent="-228600" algn="l" rtl="0" eaLnBrk="0" fontAlgn="base" hangingPunct="0">
        <a:lnSpc>
          <a:spcPct val="95000"/>
        </a:lnSpc>
        <a:spcBef>
          <a:spcPct val="35000"/>
        </a:spcBef>
        <a:spcAft>
          <a:spcPct val="0"/>
        </a:spcAft>
        <a:buChar char="-"/>
        <a:defRPr sz="1100">
          <a:solidFill>
            <a:srgbClr val="000000"/>
          </a:solidFill>
          <a:latin typeface="+mj-lt"/>
          <a:cs typeface="+mn-cs"/>
        </a:defRPr>
      </a:lvl5pPr>
      <a:lvl6pPr marL="2286000" indent="-228600" algn="l" rtl="0" fontAlgn="base">
        <a:lnSpc>
          <a:spcPct val="95000"/>
        </a:lnSpc>
        <a:spcBef>
          <a:spcPct val="35000"/>
        </a:spcBef>
        <a:spcAft>
          <a:spcPct val="0"/>
        </a:spcAft>
        <a:buChar char="-"/>
        <a:defRPr sz="1100">
          <a:solidFill>
            <a:srgbClr val="000000"/>
          </a:solidFill>
          <a:latin typeface="+mj-lt"/>
          <a:cs typeface="+mn-cs"/>
        </a:defRPr>
      </a:lvl6pPr>
      <a:lvl7pPr marL="2743200" indent="-228600" algn="l" rtl="0" fontAlgn="base">
        <a:lnSpc>
          <a:spcPct val="95000"/>
        </a:lnSpc>
        <a:spcBef>
          <a:spcPct val="35000"/>
        </a:spcBef>
        <a:spcAft>
          <a:spcPct val="0"/>
        </a:spcAft>
        <a:buChar char="-"/>
        <a:defRPr sz="1100">
          <a:solidFill>
            <a:srgbClr val="000000"/>
          </a:solidFill>
          <a:latin typeface="+mj-lt"/>
          <a:cs typeface="+mn-cs"/>
        </a:defRPr>
      </a:lvl7pPr>
      <a:lvl8pPr marL="3200400" indent="-228600" algn="l" rtl="0" fontAlgn="base">
        <a:lnSpc>
          <a:spcPct val="95000"/>
        </a:lnSpc>
        <a:spcBef>
          <a:spcPct val="35000"/>
        </a:spcBef>
        <a:spcAft>
          <a:spcPct val="0"/>
        </a:spcAft>
        <a:buChar char="-"/>
        <a:defRPr sz="1100">
          <a:solidFill>
            <a:srgbClr val="000000"/>
          </a:solidFill>
          <a:latin typeface="+mj-lt"/>
          <a:cs typeface="+mn-cs"/>
        </a:defRPr>
      </a:lvl8pPr>
      <a:lvl9pPr marL="3657600" indent="-228600" algn="l" rtl="0" fontAlgn="base">
        <a:lnSpc>
          <a:spcPct val="95000"/>
        </a:lnSpc>
        <a:spcBef>
          <a:spcPct val="35000"/>
        </a:spcBef>
        <a:spcAft>
          <a:spcPct val="0"/>
        </a:spcAft>
        <a:buChar char="-"/>
        <a:defRPr sz="1100">
          <a:solidFill>
            <a:srgbClr val="000000"/>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1E9380-A0DA-41D5-B4D4-38FD2177EE3B}"/>
              </a:ext>
            </a:extLst>
          </p:cNvPr>
          <p:cNvSpPr txBox="1"/>
          <p:nvPr/>
        </p:nvSpPr>
        <p:spPr>
          <a:xfrm>
            <a:off x="4601969" y="5185112"/>
            <a:ext cx="2988062" cy="1107996"/>
          </a:xfrm>
          <a:prstGeom prst="rect">
            <a:avLst/>
          </a:prstGeom>
          <a:noFill/>
        </p:spPr>
        <p:txBody>
          <a:bodyPr wrap="none" lIns="0" tIns="0" rIns="0" bIns="0" rtlCol="0" anchor="ctr">
            <a:spAutoFit/>
          </a:bodyPr>
          <a:lstStyle/>
          <a:p>
            <a:pPr algn="ctr" eaLnBrk="0" fontAlgn="base" hangingPunct="0">
              <a:spcBef>
                <a:spcPct val="0"/>
              </a:spcBef>
              <a:spcAft>
                <a:spcPct val="0"/>
              </a:spcAft>
              <a:buClr>
                <a:srgbClr val="C3C3C3"/>
              </a:buClr>
              <a:buFont typeface="Webdings" pitchFamily="18" charset="2"/>
              <a:buNone/>
            </a:pPr>
            <a:r>
              <a:rPr lang="en-US" dirty="0">
                <a:solidFill>
                  <a:schemeClr val="accent1"/>
                </a:solidFill>
                <a:latin typeface="Arial"/>
              </a:rPr>
              <a:t>Paul S. Lee, J.D., LL.M.</a:t>
            </a:r>
          </a:p>
          <a:p>
            <a:pPr algn="ctr" eaLnBrk="0" fontAlgn="base" hangingPunct="0">
              <a:spcBef>
                <a:spcPct val="0"/>
              </a:spcBef>
              <a:spcAft>
                <a:spcPct val="0"/>
              </a:spcAft>
              <a:buClr>
                <a:srgbClr val="C3C3C3"/>
              </a:buClr>
              <a:buFont typeface="Webdings" pitchFamily="18" charset="2"/>
              <a:buNone/>
            </a:pPr>
            <a:r>
              <a:rPr lang="en-US" dirty="0">
                <a:solidFill>
                  <a:schemeClr val="accent1"/>
                </a:solidFill>
                <a:latin typeface="Arial"/>
              </a:rPr>
              <a:t>Chief Tax Strategist</a:t>
            </a:r>
          </a:p>
          <a:p>
            <a:pPr algn="ctr" eaLnBrk="0" fontAlgn="base" hangingPunct="0">
              <a:spcBef>
                <a:spcPct val="0"/>
              </a:spcBef>
              <a:spcAft>
                <a:spcPct val="0"/>
              </a:spcAft>
              <a:buClr>
                <a:srgbClr val="C3C3C3"/>
              </a:buClr>
              <a:buFont typeface="Webdings" pitchFamily="18" charset="2"/>
              <a:buNone/>
            </a:pPr>
            <a:r>
              <a:rPr lang="en-US" dirty="0">
                <a:solidFill>
                  <a:schemeClr val="accent1"/>
                </a:solidFill>
                <a:latin typeface="Arial"/>
              </a:rPr>
              <a:t>The Northern Trust Company</a:t>
            </a:r>
          </a:p>
          <a:p>
            <a:pPr algn="ctr" eaLnBrk="0" fontAlgn="base" hangingPunct="0">
              <a:spcBef>
                <a:spcPct val="0"/>
              </a:spcBef>
              <a:spcAft>
                <a:spcPct val="0"/>
              </a:spcAft>
              <a:buClr>
                <a:srgbClr val="C3C3C3"/>
              </a:buClr>
              <a:buFont typeface="Webdings" pitchFamily="18" charset="2"/>
              <a:buNone/>
            </a:pPr>
            <a:r>
              <a:rPr lang="en-US" dirty="0">
                <a:solidFill>
                  <a:schemeClr val="accent1"/>
                </a:solidFill>
                <a:latin typeface="Arial"/>
              </a:rPr>
              <a:t>New York, New York</a:t>
            </a:r>
          </a:p>
        </p:txBody>
      </p:sp>
      <p:cxnSp>
        <p:nvCxnSpPr>
          <p:cNvPr id="4" name="Straight Connector 3">
            <a:extLst>
              <a:ext uri="{FF2B5EF4-FFF2-40B4-BE49-F238E27FC236}">
                <a16:creationId xmlns:a16="http://schemas.microsoft.com/office/drawing/2014/main" id="{C0B5750A-F2BC-4AA1-A5E8-5CBF0E476A43}"/>
              </a:ext>
            </a:extLst>
          </p:cNvPr>
          <p:cNvCxnSpPr>
            <a:cxnSpLocks/>
          </p:cNvCxnSpPr>
          <p:nvPr/>
        </p:nvCxnSpPr>
        <p:spPr>
          <a:xfrm>
            <a:off x="746125" y="4697812"/>
            <a:ext cx="10699750" cy="0"/>
          </a:xfrm>
          <a:prstGeom prst="line">
            <a:avLst/>
          </a:prstGeom>
          <a:ln w="31750">
            <a:solidFill>
              <a:schemeClr val="accent6">
                <a:lumMod val="50000"/>
              </a:schemeClr>
            </a:solidFill>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DC993026-6341-4164-8A7F-11CA96E11BBD}"/>
              </a:ext>
            </a:extLst>
          </p:cNvPr>
          <p:cNvCxnSpPr>
            <a:cxnSpLocks/>
          </p:cNvCxnSpPr>
          <p:nvPr/>
        </p:nvCxnSpPr>
        <p:spPr>
          <a:xfrm>
            <a:off x="746125" y="1451631"/>
            <a:ext cx="10699750" cy="0"/>
          </a:xfrm>
          <a:prstGeom prst="line">
            <a:avLst/>
          </a:prstGeom>
          <a:ln w="31750">
            <a:solidFill>
              <a:schemeClr val="accent6">
                <a:lumMod val="50000"/>
              </a:schemeClr>
            </a:solidFill>
          </a:ln>
        </p:spPr>
        <p:style>
          <a:lnRef idx="3">
            <a:schemeClr val="accent6"/>
          </a:lnRef>
          <a:fillRef idx="0">
            <a:schemeClr val="accent6"/>
          </a:fillRef>
          <a:effectRef idx="2">
            <a:schemeClr val="accent6"/>
          </a:effectRef>
          <a:fontRef idx="minor">
            <a:schemeClr val="tx1"/>
          </a:fontRef>
        </p:style>
      </p:cxnSp>
      <p:pic>
        <p:nvPicPr>
          <p:cNvPr id="7" name="Picture 2">
            <a:extLst>
              <a:ext uri="{FF2B5EF4-FFF2-40B4-BE49-F238E27FC236}">
                <a16:creationId xmlns:a16="http://schemas.microsoft.com/office/drawing/2014/main" id="{25F4FDB7-61DC-4280-9526-BB3147C5E0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6125" y="331176"/>
            <a:ext cx="2645445" cy="822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F13194A1-6DBC-B742-2147-C8428ADD23B2}"/>
              </a:ext>
            </a:extLst>
          </p:cNvPr>
          <p:cNvSpPr txBox="1"/>
          <p:nvPr/>
        </p:nvSpPr>
        <p:spPr>
          <a:xfrm>
            <a:off x="1330036" y="2197559"/>
            <a:ext cx="9531928" cy="175432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
                <a:srgbClr val="C3C3C3"/>
              </a:buClr>
              <a:buSzTx/>
              <a:buFont typeface="Webdings" pitchFamily="18" charset="2"/>
              <a:buNone/>
              <a:tabLst/>
              <a:defRPr/>
            </a:pPr>
            <a:r>
              <a:rPr lang="en-US" sz="3600" b="1" kern="0" dirty="0">
                <a:solidFill>
                  <a:srgbClr val="00624E"/>
                </a:solidFill>
                <a:latin typeface="Arial" charset="0"/>
              </a:rPr>
              <a:t>QUEUEING-UP</a:t>
            </a:r>
          </a:p>
          <a:p>
            <a:pPr marL="0" marR="0" lvl="0" indent="0" algn="ctr" defTabSz="914400" rtl="0" eaLnBrk="0" fontAlgn="base" latinLnBrk="0" hangingPunct="0">
              <a:lnSpc>
                <a:spcPct val="100000"/>
              </a:lnSpc>
              <a:spcBef>
                <a:spcPct val="0"/>
              </a:spcBef>
              <a:spcAft>
                <a:spcPct val="0"/>
              </a:spcAft>
              <a:buClr>
                <a:srgbClr val="C3C3C3"/>
              </a:buClr>
              <a:buSzTx/>
              <a:buFont typeface="Webdings" pitchFamily="18" charset="2"/>
              <a:buNone/>
              <a:tabLst/>
              <a:defRPr/>
            </a:pPr>
            <a:r>
              <a:rPr kumimoji="0" lang="en-US" sz="3600" b="1" i="0" u="none" strike="noStrike" kern="0" cap="none" spc="0" normalizeH="0" baseline="0" noProof="0" dirty="0">
                <a:ln>
                  <a:noFill/>
                </a:ln>
                <a:solidFill>
                  <a:srgbClr val="00624E"/>
                </a:solidFill>
                <a:effectLst/>
                <a:uLnTx/>
                <a:uFillTx/>
                <a:latin typeface="Arial" charset="0"/>
                <a:ea typeface="+mn-ea"/>
                <a:cs typeface="+mn-cs"/>
              </a:rPr>
              <a:t>QUA</a:t>
            </a:r>
            <a:r>
              <a:rPr lang="en-US" sz="3600" b="1" kern="0" dirty="0">
                <a:solidFill>
                  <a:srgbClr val="00624E"/>
                </a:solidFill>
                <a:latin typeface="Arial" charset="0"/>
              </a:rPr>
              <a:t>NTUM</a:t>
            </a:r>
          </a:p>
          <a:p>
            <a:pPr marL="0" marR="0" lvl="0" indent="0" algn="ctr" defTabSz="914400" rtl="0" eaLnBrk="0" fontAlgn="base" latinLnBrk="0" hangingPunct="0">
              <a:lnSpc>
                <a:spcPct val="100000"/>
              </a:lnSpc>
              <a:spcBef>
                <a:spcPct val="0"/>
              </a:spcBef>
              <a:spcAft>
                <a:spcPct val="0"/>
              </a:spcAft>
              <a:buClr>
                <a:srgbClr val="C3C3C3"/>
              </a:buClr>
              <a:buSzTx/>
              <a:buFont typeface="Webdings" pitchFamily="18" charset="2"/>
              <a:buNone/>
              <a:tabLst/>
              <a:defRPr/>
            </a:pPr>
            <a:r>
              <a:rPr kumimoji="0" lang="en-US" sz="3600" b="1" i="0" u="none" strike="noStrike" kern="0" cap="none" spc="0" normalizeH="0" baseline="0" noProof="0" dirty="0">
                <a:ln>
                  <a:noFill/>
                </a:ln>
                <a:solidFill>
                  <a:srgbClr val="00624E"/>
                </a:solidFill>
                <a:effectLst/>
                <a:uLnTx/>
                <a:uFillTx/>
                <a:latin typeface="Arial" charset="0"/>
                <a:ea typeface="+mn-ea"/>
                <a:cs typeface="+mn-cs"/>
              </a:rPr>
              <a:t>QSBS EXCLUSIONS</a:t>
            </a:r>
          </a:p>
        </p:txBody>
      </p:sp>
    </p:spTree>
    <p:extLst>
      <p:ext uri="{BB962C8B-B14F-4D97-AF65-F5344CB8AC3E}">
        <p14:creationId xmlns:p14="http://schemas.microsoft.com/office/powerpoint/2010/main" val="1326442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DF5DC-C005-646D-10DF-79E9C6F11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C1E05-C2AF-306C-8152-AC34C1719332}"/>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Brilliant Concept Executed Terribly: No Increase Once Exhausted</a:t>
            </a:r>
            <a:endParaRPr lang="en-US" sz="5400" dirty="0"/>
          </a:p>
        </p:txBody>
      </p:sp>
      <p:sp>
        <p:nvSpPr>
          <p:cNvPr id="6" name="TextBox 5">
            <a:extLst>
              <a:ext uri="{FF2B5EF4-FFF2-40B4-BE49-F238E27FC236}">
                <a16:creationId xmlns:a16="http://schemas.microsoft.com/office/drawing/2014/main" id="{6E8087CC-45B1-4DD3-EA54-DB1C406B8494}"/>
              </a:ext>
            </a:extLst>
          </p:cNvPr>
          <p:cNvSpPr txBox="1"/>
          <p:nvPr/>
        </p:nvSpPr>
        <p:spPr>
          <a:xfrm>
            <a:off x="350366" y="1145645"/>
            <a:ext cx="6144701" cy="1815882"/>
          </a:xfrm>
          <a:prstGeom prst="rect">
            <a:avLst/>
          </a:prstGeom>
          <a:noFill/>
          <a:ln w="25400">
            <a:solidFill>
              <a:schemeClr val="accent6">
                <a:lumMod val="50000"/>
              </a:schemeClr>
            </a:solidFill>
          </a:ln>
        </p:spPr>
        <p:txBody>
          <a:bodyPr wrap="square" rtlCol="0">
            <a:spAutoFit/>
          </a:bodyPr>
          <a:lstStyle/>
          <a:p>
            <a:pPr marR="0" lvl="0" defTabSz="914400" eaLnBrk="0" fontAlgn="base" latinLnBrk="0" hangingPunct="0">
              <a:lnSpc>
                <a:spcPct val="100000"/>
              </a:lnSpc>
              <a:spcBef>
                <a:spcPct val="0"/>
              </a:spcBef>
              <a:spcAft>
                <a:spcPct val="0"/>
              </a:spcAft>
              <a:buClrTx/>
              <a:buSzTx/>
              <a:tabLst/>
              <a:defRPr/>
            </a:pPr>
            <a:r>
              <a:rPr kumimoji="0" lang="en-US" sz="1400" b="0" i="0" u="none" strike="noStrike" kern="0" cap="none" spc="0" normalizeH="0" baseline="0" noProof="0" dirty="0">
                <a:ln>
                  <a:noFill/>
                </a:ln>
                <a:solidFill>
                  <a:schemeClr val="accent6">
                    <a:lumMod val="50000"/>
                  </a:schemeClr>
                </a:solidFill>
                <a:effectLst/>
                <a:uLnTx/>
                <a:uFillTx/>
                <a:cs typeface="Arial"/>
              </a:rPr>
              <a:t>New § 1202(b)(5)(B) provides:</a:t>
            </a:r>
            <a:endParaRPr lang="en-US" sz="1400" kern="0" dirty="0">
              <a:solidFill>
                <a:schemeClr val="accent6">
                  <a:lumMod val="50000"/>
                </a:schemeClr>
              </a:solidFill>
              <a:cs typeface="Arial"/>
            </a:endParaRPr>
          </a:p>
          <a:p>
            <a:pPr marR="0" lvl="0" defTabSz="914400" eaLnBrk="0" fontAlgn="base" latinLnBrk="0" hangingPunct="0">
              <a:lnSpc>
                <a:spcPct val="100000"/>
              </a:lnSpc>
              <a:spcBef>
                <a:spcPct val="0"/>
              </a:spcBef>
              <a:spcAft>
                <a:spcPct val="0"/>
              </a:spcAft>
              <a:buClrTx/>
              <a:buSzTx/>
              <a:tabLst/>
              <a:defRPr/>
            </a:pPr>
            <a:endParaRPr lang="en-US" sz="1400" kern="0" dirty="0">
              <a:solidFill>
                <a:schemeClr val="accent6">
                  <a:lumMod val="50000"/>
                </a:schemeClr>
              </a:solidFill>
              <a:cs typeface="Arial"/>
            </a:endParaRPr>
          </a:p>
          <a:p>
            <a:pPr marR="0" lvl="0" defTabSz="914400" eaLnBrk="0" fontAlgn="base" latinLnBrk="0" hangingPunct="0">
              <a:lnSpc>
                <a:spcPct val="100000"/>
              </a:lnSpc>
              <a:spcBef>
                <a:spcPct val="0"/>
              </a:spcBef>
              <a:spcAft>
                <a:spcPct val="0"/>
              </a:spcAft>
              <a:buClrTx/>
              <a:buSzTx/>
              <a:tabLst/>
              <a:defRPr/>
            </a:pPr>
            <a:r>
              <a:rPr lang="en-US" sz="1400" kern="0" dirty="0">
                <a:solidFill>
                  <a:schemeClr val="accent6">
                    <a:lumMod val="50000"/>
                  </a:schemeClr>
                </a:solidFill>
                <a:cs typeface="Arial"/>
              </a:rPr>
              <a:t>“</a:t>
            </a:r>
            <a:r>
              <a:rPr lang="en-US" sz="1400" b="1" kern="0" dirty="0">
                <a:solidFill>
                  <a:schemeClr val="accent6">
                    <a:lumMod val="50000"/>
                  </a:schemeClr>
                </a:solidFill>
                <a:cs typeface="Arial"/>
              </a:rPr>
              <a:t>No Increase Once Limit Reached</a:t>
            </a:r>
            <a:r>
              <a:rPr lang="en-US" sz="1400" kern="0" dirty="0">
                <a:solidFill>
                  <a:schemeClr val="accent6">
                    <a:lumMod val="50000"/>
                  </a:schemeClr>
                </a:solidFill>
                <a:cs typeface="Arial"/>
              </a:rPr>
              <a:t> — If, for any taxable year, the eligible gain attributable to dispositions of stock issued by a corporation and acquired by the taxpayer after the applicable date </a:t>
            </a:r>
            <a:r>
              <a:rPr lang="en-US" sz="1400" b="1" i="1" kern="0" dirty="0">
                <a:solidFill>
                  <a:schemeClr val="accent6">
                    <a:lumMod val="50000"/>
                  </a:schemeClr>
                </a:solidFill>
                <a:cs typeface="Arial"/>
              </a:rPr>
              <a:t>exceeds</a:t>
            </a:r>
            <a:r>
              <a:rPr lang="en-US" sz="1400" kern="0" dirty="0">
                <a:solidFill>
                  <a:schemeClr val="accent6">
                    <a:lumMod val="50000"/>
                  </a:schemeClr>
                </a:solidFill>
                <a:cs typeface="Arial"/>
              </a:rPr>
              <a:t> the applicable dollar limit, then notwithstanding any increase under subparagraph (A) for any subsequent taxable year, the applicable dollar limit for such subsequent taxable year shall be </a:t>
            </a:r>
            <a:r>
              <a:rPr lang="en-US" sz="1400" b="1" kern="0" dirty="0">
                <a:solidFill>
                  <a:schemeClr val="accent6">
                    <a:lumMod val="50000"/>
                  </a:schemeClr>
                </a:solidFill>
                <a:cs typeface="Arial"/>
              </a:rPr>
              <a:t>zero</a:t>
            </a:r>
            <a:r>
              <a:rPr lang="en-US" sz="1400" kern="0" dirty="0">
                <a:solidFill>
                  <a:schemeClr val="accent6">
                    <a:lumMod val="50000"/>
                  </a:schemeClr>
                </a:solidFill>
                <a:cs typeface="Arial"/>
              </a:rPr>
              <a:t>.”</a:t>
            </a:r>
          </a:p>
        </p:txBody>
      </p:sp>
      <p:sp>
        <p:nvSpPr>
          <p:cNvPr id="4" name="TextBox 3">
            <a:extLst>
              <a:ext uri="{FF2B5EF4-FFF2-40B4-BE49-F238E27FC236}">
                <a16:creationId xmlns:a16="http://schemas.microsoft.com/office/drawing/2014/main" id="{1EE3E61E-B69B-1AAF-5384-11FEE645AC16}"/>
              </a:ext>
            </a:extLst>
          </p:cNvPr>
          <p:cNvSpPr txBox="1"/>
          <p:nvPr/>
        </p:nvSpPr>
        <p:spPr>
          <a:xfrm>
            <a:off x="350366" y="3528652"/>
            <a:ext cx="6144700" cy="2462213"/>
          </a:xfrm>
          <a:prstGeom prst="rect">
            <a:avLst/>
          </a:prstGeom>
          <a:solidFill>
            <a:schemeClr val="accent1"/>
          </a:solidFill>
          <a:ln w="19050">
            <a:solidFill>
              <a:schemeClr val="accent1"/>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FFFFFF"/>
                </a:solidFill>
                <a:effectLst/>
                <a:uLnTx/>
                <a:uFillTx/>
                <a:cs typeface="Arial"/>
              </a:rPr>
              <a:t>As written, it results in an Additional Dollar Limit of zero </a:t>
            </a:r>
            <a:r>
              <a:rPr kumimoji="0" lang="en-US" sz="1400" b="1" i="1" u="sng" strike="noStrike" kern="0" cap="none" spc="0" normalizeH="0" baseline="0" noProof="0" dirty="0">
                <a:ln>
                  <a:noFill/>
                </a:ln>
                <a:solidFill>
                  <a:srgbClr val="FFFFFF"/>
                </a:solidFill>
                <a:effectLst/>
                <a:uLnTx/>
                <a:uFillTx/>
                <a:cs typeface="Arial"/>
              </a:rPr>
              <a:t>only if </a:t>
            </a:r>
            <a:r>
              <a:rPr kumimoji="0" lang="en-US" sz="1400" b="1" i="0" u="none" strike="noStrike" kern="0" cap="none" spc="0" normalizeH="0" baseline="0" noProof="0" dirty="0">
                <a:ln>
                  <a:noFill/>
                </a:ln>
                <a:solidFill>
                  <a:srgbClr val="FFFFFF"/>
                </a:solidFill>
                <a:effectLst/>
                <a:uLnTx/>
                <a:uFillTx/>
                <a:cs typeface="Arial"/>
              </a:rPr>
              <a:t>eligible gain for the year </a:t>
            </a:r>
            <a:r>
              <a:rPr kumimoji="0" lang="en-US" sz="1400" b="1" i="1" u="sng" strike="noStrike" kern="0" cap="none" spc="0" normalizeH="0" baseline="0" noProof="0" dirty="0">
                <a:ln>
                  <a:noFill/>
                </a:ln>
                <a:solidFill>
                  <a:srgbClr val="FFFFFF"/>
                </a:solidFill>
                <a:effectLst/>
                <a:uLnTx/>
                <a:uFillTx/>
                <a:cs typeface="Arial"/>
              </a:rPr>
              <a:t>exceeds</a:t>
            </a:r>
            <a:r>
              <a:rPr kumimoji="0" lang="en-US" sz="1400" b="1" i="0" u="none" strike="noStrike" kern="0" cap="none" spc="0" normalizeH="0" baseline="0" noProof="0" dirty="0">
                <a:ln>
                  <a:noFill/>
                </a:ln>
                <a:solidFill>
                  <a:srgbClr val="FFFFFF"/>
                </a:solidFill>
                <a:effectLst/>
                <a:uLnTx/>
                <a:uFillTx/>
                <a:cs typeface="Arial"/>
              </a:rPr>
              <a:t> the Applicable Dollar Limit, and more importantly, the inflation adjustment provision is not clearly tied to the balance of the Additional Dollar Limit at the end of each taxable year. </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endParaRPr lang="en-US" sz="1400" b="1" kern="0" dirty="0">
              <a:solidFill>
                <a:srgbClr val="FFFFFF"/>
              </a:solidFill>
              <a:cs typeface="Arial"/>
            </a:endParaRP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FFFFFF"/>
                </a:solidFill>
                <a:effectLst/>
                <a:uLnTx/>
                <a:uFillTx/>
                <a:cs typeface="Arial"/>
              </a:rPr>
              <a:t> It refers specifically to $15,000,000.</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endParaRPr lang="en-US" sz="1400" b="1" kern="0" dirty="0">
              <a:solidFill>
                <a:srgbClr val="FFFFFF"/>
              </a:solidFill>
              <a:cs typeface="Arial"/>
            </a:endParaRP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FFFFFF"/>
                </a:solidFill>
                <a:effectLst/>
                <a:uLnTx/>
                <a:uFillTx/>
                <a:cs typeface="Arial"/>
              </a:rPr>
              <a:t>In other words, a taxpayer could realize just enough eligible gain each year, leaving a small balance of Applicable  Dollar Limit (e.g., $100), and claim to get the inflation-adjustment based on $15 million starting from 2026.</a:t>
            </a:r>
          </a:p>
        </p:txBody>
      </p:sp>
      <p:sp>
        <p:nvSpPr>
          <p:cNvPr id="8" name="TextBox 7">
            <a:extLst>
              <a:ext uri="{FF2B5EF4-FFF2-40B4-BE49-F238E27FC236}">
                <a16:creationId xmlns:a16="http://schemas.microsoft.com/office/drawing/2014/main" id="{D2B328E6-64AC-104A-57FB-EA4D4A9410C0}"/>
              </a:ext>
            </a:extLst>
          </p:cNvPr>
          <p:cNvSpPr txBox="1"/>
          <p:nvPr/>
        </p:nvSpPr>
        <p:spPr>
          <a:xfrm>
            <a:off x="6731143" y="1413063"/>
            <a:ext cx="5110491" cy="4031873"/>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US" sz="1600" u="sng" dirty="0">
                <a:solidFill>
                  <a:schemeClr val="accent6">
                    <a:lumMod val="50000"/>
                  </a:schemeClr>
                </a:solidFill>
              </a:rPr>
              <a:t>Example</a:t>
            </a:r>
          </a:p>
          <a:p>
            <a:endParaRPr lang="en-US" sz="1600" dirty="0">
              <a:solidFill>
                <a:schemeClr val="accent6">
                  <a:lumMod val="50000"/>
                </a:schemeClr>
              </a:solidFill>
            </a:endParaRPr>
          </a:p>
          <a:p>
            <a:pPr marL="285750" indent="-285750">
              <a:buFont typeface="Arial" panose="020B0604020202020204" pitchFamily="34" charset="0"/>
              <a:buChar char="•"/>
            </a:pPr>
            <a:r>
              <a:rPr lang="en-US" sz="1600" dirty="0">
                <a:solidFill>
                  <a:schemeClr val="accent6">
                    <a:lumMod val="50000"/>
                  </a:schemeClr>
                </a:solidFill>
              </a:rPr>
              <a:t>Assume Applicable Dollar Limit is $20 Mil. for 2037.</a:t>
            </a:r>
          </a:p>
          <a:p>
            <a:pPr marL="285750" indent="-285750">
              <a:buFont typeface="Arial" panose="020B0604020202020204" pitchFamily="34" charset="0"/>
              <a:buChar char="•"/>
            </a:pPr>
            <a:endParaRPr lang="en-US" sz="1600" dirty="0">
              <a:solidFill>
                <a:schemeClr val="accent6">
                  <a:lumMod val="50000"/>
                </a:schemeClr>
              </a:solidFill>
            </a:endParaRPr>
          </a:p>
          <a:p>
            <a:pPr marL="285750" indent="-285750">
              <a:buFont typeface="Arial" panose="020B0604020202020204" pitchFamily="34" charset="0"/>
              <a:buChar char="•"/>
            </a:pPr>
            <a:r>
              <a:rPr lang="en-US" sz="1600" dirty="0">
                <a:solidFill>
                  <a:schemeClr val="accent6">
                    <a:lumMod val="50000"/>
                  </a:schemeClr>
                </a:solidFill>
              </a:rPr>
              <a:t>Taxpayer sells $18 Mil. of QSBS (90%).</a:t>
            </a:r>
          </a:p>
          <a:p>
            <a:pPr marL="285750" indent="-285750">
              <a:buFont typeface="Arial" panose="020B0604020202020204" pitchFamily="34" charset="0"/>
              <a:buChar char="•"/>
            </a:pPr>
            <a:endParaRPr lang="en-US" sz="1600" dirty="0">
              <a:solidFill>
                <a:schemeClr val="accent6">
                  <a:lumMod val="50000"/>
                </a:schemeClr>
              </a:solidFill>
            </a:endParaRPr>
          </a:p>
          <a:p>
            <a:pPr marL="285750" indent="-285750">
              <a:buFont typeface="Arial" panose="020B0604020202020204" pitchFamily="34" charset="0"/>
              <a:buChar char="•"/>
            </a:pPr>
            <a:r>
              <a:rPr lang="en-US" sz="1600" dirty="0">
                <a:solidFill>
                  <a:schemeClr val="accent6">
                    <a:lumMod val="50000"/>
                  </a:schemeClr>
                </a:solidFill>
              </a:rPr>
              <a:t>Taxpayer has $2 Mil. of Applicable Dollar Limit remaining.</a:t>
            </a:r>
          </a:p>
          <a:p>
            <a:pPr marL="285750" indent="-285750">
              <a:buFont typeface="Arial" panose="020B0604020202020204" pitchFamily="34" charset="0"/>
              <a:buChar char="•"/>
            </a:pPr>
            <a:endParaRPr lang="en-US" sz="1600" dirty="0">
              <a:solidFill>
                <a:schemeClr val="accent6">
                  <a:lumMod val="50000"/>
                </a:schemeClr>
              </a:solidFill>
            </a:endParaRPr>
          </a:p>
          <a:p>
            <a:pPr marL="285750" indent="-285750">
              <a:buFont typeface="Arial" panose="020B0604020202020204" pitchFamily="34" charset="0"/>
              <a:buChar char="•"/>
            </a:pPr>
            <a:r>
              <a:rPr lang="en-US" sz="1600" dirty="0">
                <a:solidFill>
                  <a:schemeClr val="accent6">
                    <a:lumMod val="50000"/>
                  </a:schemeClr>
                </a:solidFill>
              </a:rPr>
              <a:t>Cost-of-Living increase for 2037 is 5% ($1 Mil. if based on $20 Mil. or $100,000 if based on $2 Mil.).</a:t>
            </a:r>
          </a:p>
          <a:p>
            <a:pPr marL="285750" indent="-285750">
              <a:buFont typeface="Arial" panose="020B0604020202020204" pitchFamily="34" charset="0"/>
              <a:buChar char="•"/>
            </a:pPr>
            <a:endParaRPr lang="en-US" sz="1600" dirty="0">
              <a:solidFill>
                <a:schemeClr val="accent6">
                  <a:lumMod val="50000"/>
                </a:schemeClr>
              </a:solidFill>
            </a:endParaRPr>
          </a:p>
          <a:p>
            <a:pPr marL="285750" indent="-285750">
              <a:buFont typeface="Arial" panose="020B0604020202020204" pitchFamily="34" charset="0"/>
              <a:buChar char="•"/>
            </a:pPr>
            <a:r>
              <a:rPr lang="en-US" sz="1600" dirty="0">
                <a:solidFill>
                  <a:schemeClr val="accent6">
                    <a:lumMod val="50000"/>
                  </a:schemeClr>
                </a:solidFill>
              </a:rPr>
              <a:t>As written, taxpayer will have an Applicable Dollar Limit of $3 Mil. In 2038.</a:t>
            </a:r>
          </a:p>
          <a:p>
            <a:pPr marL="285750" indent="-285750">
              <a:buFont typeface="Arial" panose="020B0604020202020204" pitchFamily="34" charset="0"/>
              <a:buChar char="•"/>
            </a:pPr>
            <a:endParaRPr lang="en-US" sz="1600" dirty="0">
              <a:solidFill>
                <a:schemeClr val="accent6">
                  <a:lumMod val="50000"/>
                </a:schemeClr>
              </a:solidFill>
            </a:endParaRPr>
          </a:p>
          <a:p>
            <a:pPr marL="285750" indent="-285750">
              <a:buFont typeface="Arial" panose="020B0604020202020204" pitchFamily="34" charset="0"/>
              <a:buChar char="•"/>
            </a:pPr>
            <a:r>
              <a:rPr lang="en-US" sz="1600" dirty="0">
                <a:solidFill>
                  <a:schemeClr val="accent6">
                    <a:lumMod val="50000"/>
                  </a:schemeClr>
                </a:solidFill>
              </a:rPr>
              <a:t>Shouldn’t it be $2.1 Mil.?</a:t>
            </a:r>
          </a:p>
        </p:txBody>
      </p:sp>
    </p:spTree>
    <p:extLst>
      <p:ext uri="{BB962C8B-B14F-4D97-AF65-F5344CB8AC3E}">
        <p14:creationId xmlns:p14="http://schemas.microsoft.com/office/powerpoint/2010/main" val="70212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634A-1616-4308-829F-2E6151606267}"/>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Aggregate Gross Asset Requirement Is Retroactive</a:t>
            </a:r>
            <a:endParaRPr lang="en-US" sz="5400" dirty="0"/>
          </a:p>
        </p:txBody>
      </p:sp>
      <p:sp>
        <p:nvSpPr>
          <p:cNvPr id="4" name="TextBox 3">
            <a:extLst>
              <a:ext uri="{FF2B5EF4-FFF2-40B4-BE49-F238E27FC236}">
                <a16:creationId xmlns:a16="http://schemas.microsoft.com/office/drawing/2014/main" id="{694C7AC2-2FA8-7A2D-2A91-7A3A8E596988}"/>
              </a:ext>
            </a:extLst>
          </p:cNvPr>
          <p:cNvSpPr txBox="1"/>
          <p:nvPr/>
        </p:nvSpPr>
        <p:spPr>
          <a:xfrm>
            <a:off x="144584" y="915866"/>
            <a:ext cx="11902830" cy="2246769"/>
          </a:xfrm>
          <a:prstGeom prst="rect">
            <a:avLst/>
          </a:prstGeom>
          <a:noFill/>
          <a:ln w="25400">
            <a:solidFill>
              <a:schemeClr val="accent1">
                <a:lumMod val="75000"/>
              </a:schemeClr>
            </a:solidFill>
          </a:ln>
        </p:spPr>
        <p:txBody>
          <a:bodyPr wrap="square" rtlCol="0">
            <a:spAutoFit/>
          </a:bodyPr>
          <a:lstStyle/>
          <a:p>
            <a:pPr marR="0" lvl="0" defTabSz="914400" eaLnBrk="0" fontAlgn="base" latinLnBrk="0" hangingPunct="0">
              <a:lnSpc>
                <a:spcPct val="100000"/>
              </a:lnSpc>
              <a:spcBef>
                <a:spcPct val="0"/>
              </a:spcBef>
              <a:spcAft>
                <a:spcPct val="0"/>
              </a:spcAft>
              <a:buClrTx/>
              <a:buSzTx/>
              <a:tabLst/>
              <a:defRPr/>
            </a:pPr>
            <a:r>
              <a:rPr kumimoji="0" lang="en-US" sz="1400" b="0" i="0" u="none" strike="noStrike" kern="0" cap="none" spc="0" normalizeH="0" baseline="0" noProof="0" dirty="0">
                <a:ln>
                  <a:noFill/>
                </a:ln>
                <a:solidFill>
                  <a:schemeClr val="accent1">
                    <a:lumMod val="75000"/>
                  </a:schemeClr>
                </a:solidFill>
                <a:effectLst/>
                <a:uLnTx/>
                <a:uFillTx/>
                <a:cs typeface="Arial"/>
              </a:rPr>
              <a:t>Amended </a:t>
            </a:r>
            <a:r>
              <a:rPr kumimoji="0" lang="en-US" sz="1400" b="1" i="0" u="none" strike="noStrike" kern="0" cap="none" spc="0" normalizeH="0" baseline="0" noProof="0" dirty="0">
                <a:ln>
                  <a:noFill/>
                </a:ln>
                <a:solidFill>
                  <a:schemeClr val="accent1">
                    <a:lumMod val="75000"/>
                  </a:schemeClr>
                </a:solidFill>
                <a:effectLst/>
                <a:uLnTx/>
                <a:uFillTx/>
                <a:cs typeface="Arial"/>
              </a:rPr>
              <a:t>§ 1202(d)(1)</a:t>
            </a:r>
            <a:r>
              <a:rPr kumimoji="0" lang="en-US" sz="1400" b="0" i="0" u="none" strike="noStrike" kern="0" cap="none" spc="0" normalizeH="0" baseline="0" noProof="0" dirty="0">
                <a:ln>
                  <a:noFill/>
                </a:ln>
                <a:solidFill>
                  <a:schemeClr val="accent1">
                    <a:lumMod val="75000"/>
                  </a:schemeClr>
                </a:solidFill>
                <a:effectLst/>
                <a:uLnTx/>
                <a:uFillTx/>
                <a:cs typeface="Arial"/>
              </a:rPr>
              <a:t> now provides: </a:t>
            </a:r>
            <a:r>
              <a:rPr lang="en-US" sz="1400" kern="0" dirty="0">
                <a:solidFill>
                  <a:schemeClr val="accent1">
                    <a:lumMod val="75000"/>
                  </a:schemeClr>
                </a:solidFill>
                <a:cs typeface="Arial"/>
              </a:rPr>
              <a:t>A QSB means any domestic C corporation if:</a:t>
            </a:r>
          </a:p>
          <a:p>
            <a:pPr marR="0" lvl="0" defTabSz="914400" eaLnBrk="0" fontAlgn="base" latinLnBrk="0" hangingPunct="0">
              <a:lnSpc>
                <a:spcPct val="100000"/>
              </a:lnSpc>
              <a:spcBef>
                <a:spcPct val="0"/>
              </a:spcBef>
              <a:spcAft>
                <a:spcPct val="0"/>
              </a:spcAft>
              <a:buClrTx/>
              <a:buSzTx/>
              <a:tabLst/>
              <a:defRPr/>
            </a:pPr>
            <a:endParaRPr lang="en-US" sz="1400" kern="0" dirty="0">
              <a:solidFill>
                <a:schemeClr val="accent1">
                  <a:lumMod val="75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1">
                    <a:lumMod val="75000"/>
                  </a:schemeClr>
                </a:solidFill>
                <a:cs typeface="Arial"/>
              </a:rPr>
              <a:t>“[T]he aggregate gross assets of such corporation (or any predecessor thereof) </a:t>
            </a:r>
            <a:r>
              <a:rPr lang="en-US" sz="1400" b="1" kern="0" dirty="0">
                <a:solidFill>
                  <a:schemeClr val="accent1">
                    <a:lumMod val="75000"/>
                  </a:schemeClr>
                </a:solidFill>
                <a:cs typeface="Arial"/>
              </a:rPr>
              <a:t>at all times </a:t>
            </a:r>
            <a:r>
              <a:rPr lang="en-US" sz="1400" kern="0" dirty="0">
                <a:solidFill>
                  <a:schemeClr val="accent1">
                    <a:lumMod val="75000"/>
                  </a:schemeClr>
                </a:solidFill>
                <a:cs typeface="Arial"/>
              </a:rPr>
              <a:t>on or after</a:t>
            </a:r>
            <a:r>
              <a:rPr lang="en-US" sz="1400" b="1" kern="0" dirty="0">
                <a:solidFill>
                  <a:schemeClr val="accent1">
                    <a:lumMod val="75000"/>
                  </a:schemeClr>
                </a:solidFill>
                <a:cs typeface="Arial"/>
              </a:rPr>
              <a:t> the date of the enactment of the Revenue Reconciliation Act of 1993</a:t>
            </a:r>
            <a:r>
              <a:rPr lang="en-US" sz="1400" kern="0" dirty="0">
                <a:solidFill>
                  <a:schemeClr val="accent1">
                    <a:lumMod val="75000"/>
                  </a:schemeClr>
                </a:solidFill>
                <a:cs typeface="Arial"/>
              </a:rPr>
              <a:t> and before the issuance did not exceed </a:t>
            </a:r>
            <a:r>
              <a:rPr lang="en-US" sz="1400" b="1" kern="0" dirty="0">
                <a:solidFill>
                  <a:schemeClr val="accent1">
                    <a:lumMod val="75000"/>
                  </a:schemeClr>
                </a:solidFill>
                <a:cs typeface="Arial"/>
              </a:rPr>
              <a:t>$75,000,000</a:t>
            </a:r>
            <a:r>
              <a:rPr lang="en-US" sz="1400" kern="0" dirty="0">
                <a:solidFill>
                  <a:schemeClr val="accent1">
                    <a:lumMod val="75000"/>
                  </a:schemeClr>
                </a:solidFill>
                <a:cs typeface="Arial"/>
              </a:rPr>
              <a:t>,</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400" kern="0" dirty="0">
              <a:solidFill>
                <a:schemeClr val="accent1">
                  <a:lumMod val="75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1">
                    <a:lumMod val="75000"/>
                  </a:schemeClr>
                </a:solidFill>
                <a:cs typeface="Arial"/>
              </a:rPr>
              <a:t>[T]he aggregate gross assets of such corporation immediately after the issuance (determined by taking into account amounts received in the issuance) do not exceed </a:t>
            </a:r>
            <a:r>
              <a:rPr lang="en-US" sz="1400" b="1" kern="0" dirty="0">
                <a:solidFill>
                  <a:schemeClr val="accent1">
                    <a:lumMod val="75000"/>
                  </a:schemeClr>
                </a:solidFill>
                <a:cs typeface="Arial"/>
              </a:rPr>
              <a:t>$75,000,000</a:t>
            </a:r>
            <a:r>
              <a:rPr lang="en-US" sz="1400" kern="0" dirty="0">
                <a:solidFill>
                  <a:schemeClr val="accent1">
                    <a:lumMod val="75000"/>
                  </a:schemeClr>
                </a:solidFill>
                <a:cs typeface="Arial"/>
              </a:rPr>
              <a:t>, and</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400" kern="0" dirty="0">
              <a:solidFill>
                <a:schemeClr val="accent1">
                  <a:lumMod val="75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1">
                    <a:lumMod val="75000"/>
                  </a:schemeClr>
                </a:solidFill>
                <a:cs typeface="Arial"/>
              </a:rPr>
              <a:t>[S]</a:t>
            </a:r>
            <a:r>
              <a:rPr lang="en-US" sz="1400" kern="0" dirty="0" err="1">
                <a:solidFill>
                  <a:schemeClr val="accent1">
                    <a:lumMod val="75000"/>
                  </a:schemeClr>
                </a:solidFill>
                <a:cs typeface="Arial"/>
              </a:rPr>
              <a:t>uch</a:t>
            </a:r>
            <a:r>
              <a:rPr lang="en-US" sz="1400" kern="0" dirty="0">
                <a:solidFill>
                  <a:schemeClr val="accent1">
                    <a:lumMod val="75000"/>
                  </a:schemeClr>
                </a:solidFill>
                <a:cs typeface="Arial"/>
              </a:rPr>
              <a:t> corporation agrees to submit such reports to the Secretary and to shareholders as the Secretary may require to carry out the purposes of this section.”</a:t>
            </a:r>
          </a:p>
        </p:txBody>
      </p:sp>
      <p:sp>
        <p:nvSpPr>
          <p:cNvPr id="10" name="TextBox 9">
            <a:extLst>
              <a:ext uri="{FF2B5EF4-FFF2-40B4-BE49-F238E27FC236}">
                <a16:creationId xmlns:a16="http://schemas.microsoft.com/office/drawing/2014/main" id="{0F87C7BB-483A-4E19-4360-007C5781024D}"/>
              </a:ext>
            </a:extLst>
          </p:cNvPr>
          <p:cNvSpPr txBox="1"/>
          <p:nvPr/>
        </p:nvSpPr>
        <p:spPr>
          <a:xfrm>
            <a:off x="148781" y="3267715"/>
            <a:ext cx="7873428" cy="1169551"/>
          </a:xfrm>
          <a:prstGeom prst="rect">
            <a:avLst/>
          </a:prstGeom>
          <a:solidFill>
            <a:schemeClr val="accent6">
              <a:lumMod val="20000"/>
              <a:lumOff val="80000"/>
            </a:schemeClr>
          </a:solidFill>
          <a:ln>
            <a:solidFill>
              <a:schemeClr val="tx1"/>
            </a:solidFill>
          </a:ln>
        </p:spPr>
        <p:txBody>
          <a:bodyPr wrap="square">
            <a:spAutoFit/>
          </a:bodyPr>
          <a:lstStyle/>
          <a:p>
            <a:r>
              <a:rPr lang="en-US" sz="1400" b="1" dirty="0"/>
              <a:t>As amended, this can have a </a:t>
            </a:r>
            <a:r>
              <a:rPr lang="en-US" sz="1400" b="1" u="sng" dirty="0"/>
              <a:t>RETROACTIVE</a:t>
            </a:r>
            <a:r>
              <a:rPr lang="en-US" sz="1400" b="1" dirty="0"/>
              <a:t> effect</a:t>
            </a:r>
          </a:p>
          <a:p>
            <a:pPr marL="171450" indent="-171450">
              <a:buFont typeface="Arial" panose="020B0604020202020204" pitchFamily="34" charset="0"/>
              <a:buChar char="•"/>
            </a:pPr>
            <a:endParaRPr lang="en-US" sz="1400" b="1" dirty="0"/>
          </a:p>
          <a:p>
            <a:pPr marL="171450" indent="-171450">
              <a:buFont typeface="Arial" panose="020B0604020202020204" pitchFamily="34" charset="0"/>
              <a:buChar char="•"/>
            </a:pPr>
            <a:r>
              <a:rPr lang="en-US" sz="1400" b="1" dirty="0"/>
              <a:t>The “at all times” is tied to initial enactment in 1993 but now tied to the $75,000,000 cap. </a:t>
            </a:r>
          </a:p>
          <a:p>
            <a:pPr marL="171450" indent="-171450">
              <a:buFont typeface="Arial" panose="020B0604020202020204" pitchFamily="34" charset="0"/>
              <a:buChar char="•"/>
            </a:pPr>
            <a:endParaRPr lang="en-US" sz="1400" b="1" dirty="0"/>
          </a:p>
          <a:p>
            <a:pPr marL="171450" indent="-171450">
              <a:buFont typeface="Arial" panose="020B0604020202020204" pitchFamily="34" charset="0"/>
              <a:buChar char="•"/>
            </a:pPr>
            <a:r>
              <a:rPr lang="en-US" sz="1400" b="1" dirty="0"/>
              <a:t>But the amendments “apply to stock issued after the date of the enactment of this Act.”</a:t>
            </a:r>
          </a:p>
        </p:txBody>
      </p:sp>
      <p:grpSp>
        <p:nvGrpSpPr>
          <p:cNvPr id="63" name="Group 62">
            <a:extLst>
              <a:ext uri="{FF2B5EF4-FFF2-40B4-BE49-F238E27FC236}">
                <a16:creationId xmlns:a16="http://schemas.microsoft.com/office/drawing/2014/main" id="{C0BF4B45-C867-4B33-2FA3-7E327BBC75F2}"/>
              </a:ext>
            </a:extLst>
          </p:cNvPr>
          <p:cNvGrpSpPr/>
          <p:nvPr/>
        </p:nvGrpSpPr>
        <p:grpSpPr>
          <a:xfrm>
            <a:off x="1715677" y="4043432"/>
            <a:ext cx="8912325" cy="2715628"/>
            <a:chOff x="1602555" y="3902030"/>
            <a:chExt cx="8912325" cy="2715628"/>
          </a:xfrm>
        </p:grpSpPr>
        <p:cxnSp>
          <p:nvCxnSpPr>
            <p:cNvPr id="6" name="Straight Connector 5">
              <a:extLst>
                <a:ext uri="{FF2B5EF4-FFF2-40B4-BE49-F238E27FC236}">
                  <a16:creationId xmlns:a16="http://schemas.microsoft.com/office/drawing/2014/main" id="{CD813EBB-99A3-1BE8-7F2B-7892AD19DEDB}"/>
                </a:ext>
              </a:extLst>
            </p:cNvPr>
            <p:cNvCxnSpPr>
              <a:endCxn id="15" idx="1"/>
            </p:cNvCxnSpPr>
            <p:nvPr/>
          </p:nvCxnSpPr>
          <p:spPr>
            <a:xfrm>
              <a:off x="2036190" y="5232325"/>
              <a:ext cx="7449241" cy="18292"/>
            </a:xfrm>
            <a:prstGeom prst="line">
              <a:avLst/>
            </a:prstGeom>
            <a:noFill/>
            <a:ln w="19050" cap="flat" cmpd="sng" algn="ctr">
              <a:solidFill>
                <a:srgbClr val="C00000"/>
              </a:solidFill>
              <a:prstDash val="dash"/>
              <a:headEnd type="none"/>
              <a:tailEnd type="triangle"/>
            </a:ln>
            <a:effectLst/>
          </p:spPr>
        </p:cxnSp>
        <p:cxnSp>
          <p:nvCxnSpPr>
            <p:cNvPr id="7" name="Straight Connector 6">
              <a:extLst>
                <a:ext uri="{FF2B5EF4-FFF2-40B4-BE49-F238E27FC236}">
                  <a16:creationId xmlns:a16="http://schemas.microsoft.com/office/drawing/2014/main" id="{AB4CDC08-CF80-FB5B-A315-E041E0507971}"/>
                </a:ext>
              </a:extLst>
            </p:cNvPr>
            <p:cNvCxnSpPr/>
            <p:nvPr/>
          </p:nvCxnSpPr>
          <p:spPr>
            <a:xfrm>
              <a:off x="2017336" y="6316408"/>
              <a:ext cx="7512979" cy="0"/>
            </a:xfrm>
            <a:prstGeom prst="line">
              <a:avLst/>
            </a:prstGeom>
            <a:noFill/>
            <a:ln w="25400" cap="flat" cmpd="sng" algn="ctr">
              <a:solidFill>
                <a:srgbClr val="000000"/>
              </a:solidFill>
              <a:prstDash val="solid"/>
              <a:tailEnd type="triangle"/>
            </a:ln>
            <a:effectLst/>
          </p:spPr>
        </p:cxnSp>
        <p:sp>
          <p:nvSpPr>
            <p:cNvPr id="8" name="Freeform 11">
              <a:extLst>
                <a:ext uri="{FF2B5EF4-FFF2-40B4-BE49-F238E27FC236}">
                  <a16:creationId xmlns:a16="http://schemas.microsoft.com/office/drawing/2014/main" id="{A154B74E-0A20-5128-76EC-259E1D5F49DC}"/>
                </a:ext>
              </a:extLst>
            </p:cNvPr>
            <p:cNvSpPr/>
            <p:nvPr/>
          </p:nvSpPr>
          <p:spPr bwMode="auto">
            <a:xfrm>
              <a:off x="2036190" y="4532058"/>
              <a:ext cx="7041822" cy="1624562"/>
            </a:xfrm>
            <a:custGeom>
              <a:avLst/>
              <a:gdLst>
                <a:gd name="connsiteX0" fmla="*/ 0 w 7079529"/>
                <a:gd name="connsiteY0" fmla="*/ 1196547 h 1407106"/>
                <a:gd name="connsiteX1" fmla="*/ 480767 w 7079529"/>
                <a:gd name="connsiteY1" fmla="*/ 1385083 h 1407106"/>
                <a:gd name="connsiteX2" fmla="*/ 1084082 w 7079529"/>
                <a:gd name="connsiteY2" fmla="*/ 744061 h 1407106"/>
                <a:gd name="connsiteX3" fmla="*/ 2290713 w 7079529"/>
                <a:gd name="connsiteY3" fmla="*/ 1205974 h 1407106"/>
                <a:gd name="connsiteX4" fmla="*/ 3252247 w 7079529"/>
                <a:gd name="connsiteY4" fmla="*/ 659219 h 1407106"/>
                <a:gd name="connsiteX5" fmla="*/ 3601039 w 7079529"/>
                <a:gd name="connsiteY5" fmla="*/ 866609 h 1407106"/>
                <a:gd name="connsiteX6" fmla="*/ 4185501 w 7079529"/>
                <a:gd name="connsiteY6" fmla="*/ 480110 h 1407106"/>
                <a:gd name="connsiteX7" fmla="*/ 5250729 w 7079529"/>
                <a:gd name="connsiteY7" fmla="*/ 715780 h 1407106"/>
                <a:gd name="connsiteX8" fmla="*/ 6853286 w 7079529"/>
                <a:gd name="connsiteY8" fmla="*/ 84184 h 1407106"/>
                <a:gd name="connsiteX9" fmla="*/ 7079529 w 7079529"/>
                <a:gd name="connsiteY9" fmla="*/ 8770 h 140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9529" h="1407106">
                  <a:moveTo>
                    <a:pt x="0" y="1196547"/>
                  </a:moveTo>
                  <a:cubicBezTo>
                    <a:pt x="150043" y="1328522"/>
                    <a:pt x="300087" y="1460497"/>
                    <a:pt x="480767" y="1385083"/>
                  </a:cubicBezTo>
                  <a:cubicBezTo>
                    <a:pt x="661447" y="1309669"/>
                    <a:pt x="782424" y="773912"/>
                    <a:pt x="1084082" y="744061"/>
                  </a:cubicBezTo>
                  <a:cubicBezTo>
                    <a:pt x="1385740" y="714210"/>
                    <a:pt x="1929352" y="1220114"/>
                    <a:pt x="2290713" y="1205974"/>
                  </a:cubicBezTo>
                  <a:cubicBezTo>
                    <a:pt x="2652074" y="1191834"/>
                    <a:pt x="3033859" y="715780"/>
                    <a:pt x="3252247" y="659219"/>
                  </a:cubicBezTo>
                  <a:cubicBezTo>
                    <a:pt x="3470635" y="602658"/>
                    <a:pt x="3445497" y="896460"/>
                    <a:pt x="3601039" y="866609"/>
                  </a:cubicBezTo>
                  <a:cubicBezTo>
                    <a:pt x="3756581" y="836758"/>
                    <a:pt x="3910553" y="505248"/>
                    <a:pt x="4185501" y="480110"/>
                  </a:cubicBezTo>
                  <a:cubicBezTo>
                    <a:pt x="4460449" y="454972"/>
                    <a:pt x="4806098" y="781768"/>
                    <a:pt x="5250729" y="715780"/>
                  </a:cubicBezTo>
                  <a:cubicBezTo>
                    <a:pt x="5695360" y="649792"/>
                    <a:pt x="6548486" y="202019"/>
                    <a:pt x="6853286" y="84184"/>
                  </a:cubicBezTo>
                  <a:cubicBezTo>
                    <a:pt x="7158086" y="-33651"/>
                    <a:pt x="7049678" y="5628"/>
                    <a:pt x="7079529" y="8770"/>
                  </a:cubicBezTo>
                </a:path>
              </a:pathLst>
            </a:custGeom>
            <a:noFill/>
            <a:ln w="19050" cap="flat" cmpd="sng" algn="ctr">
              <a:solidFill>
                <a:srgbClr val="00644F"/>
              </a:solidFill>
              <a:prstDash val="solid"/>
              <a:round/>
              <a:headEnd type="none" w="med" len="med"/>
              <a:tailEnd type="none" w="med" len="med"/>
            </a:ln>
            <a:effectLst/>
          </p:spPr>
          <p:txBody>
            <a:bodyPr rtlCol="0" anchor="ct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endParaRPr kumimoji="0" lang="en-US" sz="1200" b="0" i="0" u="none" strike="noStrike" kern="0" cap="none" spc="0" normalizeH="0" baseline="0" noProof="0">
                <a:ln>
                  <a:noFill/>
                </a:ln>
                <a:solidFill>
                  <a:srgbClr val="000000"/>
                </a:solidFill>
                <a:effectLst/>
                <a:uLnTx/>
                <a:uFillTx/>
                <a:cs typeface="Arial"/>
              </a:endParaRPr>
            </a:p>
          </p:txBody>
        </p:sp>
        <p:cxnSp>
          <p:nvCxnSpPr>
            <p:cNvPr id="14" name="Straight Connector 13">
              <a:extLst>
                <a:ext uri="{FF2B5EF4-FFF2-40B4-BE49-F238E27FC236}">
                  <a16:creationId xmlns:a16="http://schemas.microsoft.com/office/drawing/2014/main" id="{1035DF02-B283-80C5-755E-2BD8D1A9A13F}"/>
                </a:ext>
              </a:extLst>
            </p:cNvPr>
            <p:cNvCxnSpPr>
              <a:cxnSpLocks/>
            </p:cNvCxnSpPr>
            <p:nvPr/>
          </p:nvCxnSpPr>
          <p:spPr>
            <a:xfrm flipV="1">
              <a:off x="2026764" y="4487159"/>
              <a:ext cx="0" cy="1838676"/>
            </a:xfrm>
            <a:prstGeom prst="line">
              <a:avLst/>
            </a:prstGeom>
            <a:noFill/>
            <a:ln w="25400" cap="flat" cmpd="sng" algn="ctr">
              <a:solidFill>
                <a:srgbClr val="000000"/>
              </a:solidFill>
              <a:prstDash val="solid"/>
              <a:tailEnd type="triangle"/>
            </a:ln>
            <a:effectLst/>
          </p:spPr>
        </p:cxnSp>
        <p:sp>
          <p:nvSpPr>
            <p:cNvPr id="15" name="TextBox 14">
              <a:extLst>
                <a:ext uri="{FF2B5EF4-FFF2-40B4-BE49-F238E27FC236}">
                  <a16:creationId xmlns:a16="http://schemas.microsoft.com/office/drawing/2014/main" id="{135C0D24-9DE0-B96C-C5E5-82767E957814}"/>
                </a:ext>
              </a:extLst>
            </p:cNvPr>
            <p:cNvSpPr txBox="1"/>
            <p:nvPr/>
          </p:nvSpPr>
          <p:spPr>
            <a:xfrm>
              <a:off x="9485431" y="5096728"/>
              <a:ext cx="830677" cy="307777"/>
            </a:xfrm>
            <a:prstGeom prst="rect">
              <a:avLst/>
            </a:prstGeom>
            <a:noFill/>
            <a:ln>
              <a:noFill/>
            </a:ln>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C00000"/>
                  </a:solidFill>
                  <a:effectLst/>
                  <a:uLnTx/>
                  <a:uFillTx/>
                  <a:cs typeface="Arial"/>
                </a:rPr>
                <a:t>$50 Mil.</a:t>
              </a:r>
            </a:p>
          </p:txBody>
        </p:sp>
        <p:cxnSp>
          <p:nvCxnSpPr>
            <p:cNvPr id="17" name="Straight Arrow Connector 16">
              <a:extLst>
                <a:ext uri="{FF2B5EF4-FFF2-40B4-BE49-F238E27FC236}">
                  <a16:creationId xmlns:a16="http://schemas.microsoft.com/office/drawing/2014/main" id="{CA07FC6D-1CBD-C95E-D84B-6000204E24B4}"/>
                </a:ext>
              </a:extLst>
            </p:cNvPr>
            <p:cNvCxnSpPr>
              <a:cxnSpLocks/>
              <a:stCxn id="8" idx="2"/>
            </p:cNvCxnSpPr>
            <p:nvPr/>
          </p:nvCxnSpPr>
          <p:spPr>
            <a:xfrm flipH="1">
              <a:off x="3091991" y="5391107"/>
              <a:ext cx="22507" cy="913172"/>
            </a:xfrm>
            <a:prstGeom prst="straightConnector1">
              <a:avLst/>
            </a:prstGeom>
            <a:noFill/>
            <a:ln w="15875" cap="flat" cmpd="sng" algn="ctr">
              <a:solidFill>
                <a:srgbClr val="FFFFFF">
                  <a:lumMod val="50000"/>
                </a:srgbClr>
              </a:solidFill>
              <a:prstDash val="dash"/>
              <a:tailEnd type="triangle"/>
            </a:ln>
            <a:effectLst/>
          </p:spPr>
        </p:cxnSp>
        <p:cxnSp>
          <p:nvCxnSpPr>
            <p:cNvPr id="18" name="Straight Arrow Connector 17">
              <a:extLst>
                <a:ext uri="{FF2B5EF4-FFF2-40B4-BE49-F238E27FC236}">
                  <a16:creationId xmlns:a16="http://schemas.microsoft.com/office/drawing/2014/main" id="{6F0B91FF-0CE7-8FFA-66AD-ECA2AFDCF100}"/>
                </a:ext>
              </a:extLst>
            </p:cNvPr>
            <p:cNvCxnSpPr>
              <a:cxnSpLocks/>
              <a:stCxn id="8" idx="4"/>
            </p:cNvCxnSpPr>
            <p:nvPr/>
          </p:nvCxnSpPr>
          <p:spPr>
            <a:xfrm flipH="1">
              <a:off x="5270611" y="5293154"/>
              <a:ext cx="504" cy="1011125"/>
            </a:xfrm>
            <a:prstGeom prst="straightConnector1">
              <a:avLst/>
            </a:prstGeom>
            <a:noFill/>
            <a:ln w="15875" cap="flat" cmpd="sng" algn="ctr">
              <a:solidFill>
                <a:srgbClr val="FFFFFF">
                  <a:lumMod val="50000"/>
                </a:srgbClr>
              </a:solidFill>
              <a:prstDash val="dash"/>
              <a:tailEnd type="triangle"/>
            </a:ln>
            <a:effectLst/>
          </p:spPr>
        </p:cxnSp>
        <p:cxnSp>
          <p:nvCxnSpPr>
            <p:cNvPr id="19" name="Straight Arrow Connector 18">
              <a:extLst>
                <a:ext uri="{FF2B5EF4-FFF2-40B4-BE49-F238E27FC236}">
                  <a16:creationId xmlns:a16="http://schemas.microsoft.com/office/drawing/2014/main" id="{50430FD5-7D8F-A468-E701-98136B045A9F}"/>
                </a:ext>
              </a:extLst>
            </p:cNvPr>
            <p:cNvCxnSpPr>
              <a:cxnSpLocks/>
              <a:stCxn id="8" idx="7"/>
            </p:cNvCxnSpPr>
            <p:nvPr/>
          </p:nvCxnSpPr>
          <p:spPr>
            <a:xfrm flipH="1">
              <a:off x="7249211" y="5358456"/>
              <a:ext cx="9742" cy="945823"/>
            </a:xfrm>
            <a:prstGeom prst="straightConnector1">
              <a:avLst/>
            </a:prstGeom>
            <a:noFill/>
            <a:ln w="15875" cap="flat" cmpd="sng" algn="ctr">
              <a:solidFill>
                <a:srgbClr val="FFFFFF">
                  <a:lumMod val="50000"/>
                </a:srgbClr>
              </a:solidFill>
              <a:prstDash val="dash"/>
              <a:tailEnd type="triangle"/>
            </a:ln>
            <a:effectLst/>
          </p:spPr>
        </p:cxnSp>
        <p:cxnSp>
          <p:nvCxnSpPr>
            <p:cNvPr id="20" name="Straight Arrow Connector 19">
              <a:extLst>
                <a:ext uri="{FF2B5EF4-FFF2-40B4-BE49-F238E27FC236}">
                  <a16:creationId xmlns:a16="http://schemas.microsoft.com/office/drawing/2014/main" id="{0E58FC92-DAEC-A346-34CB-AFC26C811439}"/>
                </a:ext>
              </a:extLst>
            </p:cNvPr>
            <p:cNvCxnSpPr>
              <a:cxnSpLocks/>
              <a:stCxn id="8" idx="9"/>
            </p:cNvCxnSpPr>
            <p:nvPr/>
          </p:nvCxnSpPr>
          <p:spPr>
            <a:xfrm>
              <a:off x="9078012" y="4542183"/>
              <a:ext cx="0" cy="1762096"/>
            </a:xfrm>
            <a:prstGeom prst="straightConnector1">
              <a:avLst/>
            </a:prstGeom>
            <a:noFill/>
            <a:ln w="15875" cap="flat" cmpd="sng" algn="ctr">
              <a:solidFill>
                <a:srgbClr val="FFFFFF">
                  <a:lumMod val="50000"/>
                </a:srgbClr>
              </a:solidFill>
              <a:prstDash val="dash"/>
              <a:tailEnd type="triangle"/>
            </a:ln>
            <a:effectLst/>
          </p:spPr>
        </p:cxnSp>
        <p:sp>
          <p:nvSpPr>
            <p:cNvPr id="21" name="TextBox 20">
              <a:extLst>
                <a:ext uri="{FF2B5EF4-FFF2-40B4-BE49-F238E27FC236}">
                  <a16:creationId xmlns:a16="http://schemas.microsoft.com/office/drawing/2014/main" id="{420DAC47-68B9-0336-1BCC-EA0243C03C79}"/>
                </a:ext>
              </a:extLst>
            </p:cNvPr>
            <p:cNvSpPr txBox="1"/>
            <p:nvPr/>
          </p:nvSpPr>
          <p:spPr>
            <a:xfrm>
              <a:off x="3822051" y="5439713"/>
              <a:ext cx="583814" cy="307777"/>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644F"/>
                  </a:solidFill>
                  <a:effectLst/>
                  <a:uLnTx/>
                  <a:uFillTx/>
                  <a:cs typeface="Arial"/>
                </a:rPr>
                <a:t>AGA</a:t>
              </a:r>
            </a:p>
          </p:txBody>
        </p:sp>
        <p:sp>
          <p:nvSpPr>
            <p:cNvPr id="22" name="TextBox 21">
              <a:extLst>
                <a:ext uri="{FF2B5EF4-FFF2-40B4-BE49-F238E27FC236}">
                  <a16:creationId xmlns:a16="http://schemas.microsoft.com/office/drawing/2014/main" id="{E622FA30-1F61-A7C2-D0EB-4709C59A9F46}"/>
                </a:ext>
              </a:extLst>
            </p:cNvPr>
            <p:cNvSpPr txBox="1"/>
            <p:nvPr/>
          </p:nvSpPr>
          <p:spPr>
            <a:xfrm>
              <a:off x="5609079" y="5657041"/>
              <a:ext cx="1048685" cy="523220"/>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FFFFFF">
                      <a:lumMod val="50000"/>
                    </a:srgbClr>
                  </a:solidFill>
                  <a:effectLst/>
                  <a:uLnTx/>
                  <a:uFillTx/>
                  <a:cs typeface="Arial"/>
                </a:rPr>
                <a:t>Stock</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FFFFFF">
                      <a:lumMod val="50000"/>
                    </a:srgbClr>
                  </a:solidFill>
                  <a:effectLst/>
                  <a:uLnTx/>
                  <a:uFillTx/>
                  <a:cs typeface="Arial"/>
                </a:rPr>
                <a:t>Issuances</a:t>
              </a:r>
            </a:p>
          </p:txBody>
        </p:sp>
        <p:cxnSp>
          <p:nvCxnSpPr>
            <p:cNvPr id="24" name="Straight Arrow Connector 23">
              <a:extLst>
                <a:ext uri="{FF2B5EF4-FFF2-40B4-BE49-F238E27FC236}">
                  <a16:creationId xmlns:a16="http://schemas.microsoft.com/office/drawing/2014/main" id="{CD688D9B-0105-8157-55DF-01AF5A336C65}"/>
                </a:ext>
              </a:extLst>
            </p:cNvPr>
            <p:cNvCxnSpPr>
              <a:cxnSpLocks/>
              <a:stCxn id="22" idx="1"/>
            </p:cNvCxnSpPr>
            <p:nvPr/>
          </p:nvCxnSpPr>
          <p:spPr>
            <a:xfrm flipH="1">
              <a:off x="5270611" y="5918651"/>
              <a:ext cx="338468" cy="0"/>
            </a:xfrm>
            <a:prstGeom prst="straightConnector1">
              <a:avLst/>
            </a:prstGeom>
            <a:noFill/>
            <a:ln w="12700" cap="flat" cmpd="sng" algn="ctr">
              <a:solidFill>
                <a:srgbClr val="FFFFFF">
                  <a:lumMod val="50000"/>
                </a:srgbClr>
              </a:solidFill>
              <a:prstDash val="solid"/>
              <a:tailEnd type="triangle"/>
            </a:ln>
            <a:effectLst/>
          </p:spPr>
        </p:cxnSp>
        <p:sp>
          <p:nvSpPr>
            <p:cNvPr id="25" name="TextBox 24">
              <a:extLst>
                <a:ext uri="{FF2B5EF4-FFF2-40B4-BE49-F238E27FC236}">
                  <a16:creationId xmlns:a16="http://schemas.microsoft.com/office/drawing/2014/main" id="{90990BA8-90EE-F9B0-DAF6-4D071B56E256}"/>
                </a:ext>
              </a:extLst>
            </p:cNvPr>
            <p:cNvSpPr txBox="1"/>
            <p:nvPr/>
          </p:nvSpPr>
          <p:spPr>
            <a:xfrm>
              <a:off x="2735354" y="6309881"/>
              <a:ext cx="694422" cy="307777"/>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644F"/>
                  </a:solidFill>
                  <a:effectLst/>
                  <a:uLnTx/>
                  <a:uFillTx/>
                  <a:cs typeface="Arial"/>
                </a:rPr>
                <a:t>QSBS</a:t>
              </a:r>
            </a:p>
          </p:txBody>
        </p:sp>
        <p:cxnSp>
          <p:nvCxnSpPr>
            <p:cNvPr id="26" name="Straight Arrow Connector 25">
              <a:extLst>
                <a:ext uri="{FF2B5EF4-FFF2-40B4-BE49-F238E27FC236}">
                  <a16:creationId xmlns:a16="http://schemas.microsoft.com/office/drawing/2014/main" id="{B2CB2906-257B-6F33-9F3E-82A7909F68E7}"/>
                </a:ext>
              </a:extLst>
            </p:cNvPr>
            <p:cNvCxnSpPr>
              <a:cxnSpLocks/>
              <a:stCxn id="21" idx="2"/>
              <a:endCxn id="8" idx="3"/>
            </p:cNvCxnSpPr>
            <p:nvPr/>
          </p:nvCxnSpPr>
          <p:spPr>
            <a:xfrm>
              <a:off x="4113958" y="5747490"/>
              <a:ext cx="200744" cy="176915"/>
            </a:xfrm>
            <a:prstGeom prst="straightConnector1">
              <a:avLst/>
            </a:prstGeom>
            <a:noFill/>
            <a:ln w="19050" cap="flat" cmpd="sng" algn="ctr">
              <a:solidFill>
                <a:srgbClr val="00644F"/>
              </a:solidFill>
              <a:prstDash val="solid"/>
              <a:tailEnd type="triangle"/>
            </a:ln>
            <a:effectLst/>
          </p:spPr>
        </p:cxnSp>
        <p:sp>
          <p:nvSpPr>
            <p:cNvPr id="27" name="TextBox 26">
              <a:extLst>
                <a:ext uri="{FF2B5EF4-FFF2-40B4-BE49-F238E27FC236}">
                  <a16:creationId xmlns:a16="http://schemas.microsoft.com/office/drawing/2014/main" id="{41B43B95-DEEA-04CC-2943-4F5805B5D6DD}"/>
                </a:ext>
              </a:extLst>
            </p:cNvPr>
            <p:cNvSpPr txBox="1"/>
            <p:nvPr/>
          </p:nvSpPr>
          <p:spPr>
            <a:xfrm>
              <a:off x="4907755" y="6309881"/>
              <a:ext cx="694422" cy="307777"/>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644F"/>
                  </a:solidFill>
                  <a:effectLst/>
                  <a:uLnTx/>
                  <a:uFillTx/>
                  <a:cs typeface="Arial"/>
                </a:rPr>
                <a:t>QSBS</a:t>
              </a:r>
            </a:p>
          </p:txBody>
        </p:sp>
        <p:sp>
          <p:nvSpPr>
            <p:cNvPr id="28" name="TextBox 27">
              <a:extLst>
                <a:ext uri="{FF2B5EF4-FFF2-40B4-BE49-F238E27FC236}">
                  <a16:creationId xmlns:a16="http://schemas.microsoft.com/office/drawing/2014/main" id="{BBEF6A57-7E17-C559-3F41-A201D9A50C5F}"/>
                </a:ext>
              </a:extLst>
            </p:cNvPr>
            <p:cNvSpPr txBox="1"/>
            <p:nvPr/>
          </p:nvSpPr>
          <p:spPr>
            <a:xfrm>
              <a:off x="6673891" y="6309881"/>
              <a:ext cx="1151277" cy="307777"/>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709EC0"/>
                  </a:solidFill>
                  <a:effectLst/>
                  <a:uLnTx/>
                  <a:uFillTx/>
                  <a:cs typeface="Arial"/>
                </a:rPr>
                <a:t>Not QSBS?</a:t>
              </a:r>
            </a:p>
          </p:txBody>
        </p:sp>
        <p:sp>
          <p:nvSpPr>
            <p:cNvPr id="29" name="TextBox 28">
              <a:extLst>
                <a:ext uri="{FF2B5EF4-FFF2-40B4-BE49-F238E27FC236}">
                  <a16:creationId xmlns:a16="http://schemas.microsoft.com/office/drawing/2014/main" id="{6866A210-65BC-ECAA-1B4B-1195164609CC}"/>
                </a:ext>
              </a:extLst>
            </p:cNvPr>
            <p:cNvSpPr txBox="1"/>
            <p:nvPr/>
          </p:nvSpPr>
          <p:spPr>
            <a:xfrm>
              <a:off x="8718830" y="6309881"/>
              <a:ext cx="694422" cy="307777"/>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chemeClr val="accent6">
                      <a:lumMod val="50000"/>
                    </a:schemeClr>
                  </a:solidFill>
                  <a:effectLst/>
                  <a:uLnTx/>
                  <a:uFillTx/>
                  <a:cs typeface="Arial"/>
                </a:rPr>
                <a:t>QSBS</a:t>
              </a:r>
            </a:p>
          </p:txBody>
        </p:sp>
        <p:sp>
          <p:nvSpPr>
            <p:cNvPr id="30" name="Oval 29">
              <a:extLst>
                <a:ext uri="{FF2B5EF4-FFF2-40B4-BE49-F238E27FC236}">
                  <a16:creationId xmlns:a16="http://schemas.microsoft.com/office/drawing/2014/main" id="{65181148-B59A-5FD6-5B02-D528D170AB80}"/>
                </a:ext>
              </a:extLst>
            </p:cNvPr>
            <p:cNvSpPr/>
            <p:nvPr/>
          </p:nvSpPr>
          <p:spPr bwMode="auto">
            <a:xfrm>
              <a:off x="5911174" y="4999157"/>
              <a:ext cx="640080" cy="201168"/>
            </a:xfrm>
            <a:prstGeom prst="ellipse">
              <a:avLst/>
            </a:prstGeom>
            <a:noFill/>
            <a:ln w="19050" cap="flat" cmpd="sng" algn="ctr">
              <a:solidFill>
                <a:srgbClr val="000000"/>
              </a:solidFill>
              <a:prstDash val="sysDash"/>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31" name="TextBox 30">
              <a:extLst>
                <a:ext uri="{FF2B5EF4-FFF2-40B4-BE49-F238E27FC236}">
                  <a16:creationId xmlns:a16="http://schemas.microsoft.com/office/drawing/2014/main" id="{7BBB89BF-6A54-F692-BD85-2F7667C5C4C6}"/>
                </a:ext>
              </a:extLst>
            </p:cNvPr>
            <p:cNvSpPr txBox="1"/>
            <p:nvPr/>
          </p:nvSpPr>
          <p:spPr>
            <a:xfrm>
              <a:off x="1602555" y="4543025"/>
              <a:ext cx="402674" cy="307777"/>
            </a:xfrm>
            <a:prstGeom prst="rect">
              <a:avLst/>
            </a:prstGeom>
            <a:noFill/>
          </p:spPr>
          <p:txBody>
            <a:bodyPr wrap="none" rtlCol="0">
              <a:spAutoFit/>
            </a:bodyPr>
            <a:lstStyle/>
            <a:p>
              <a:pPr eaLnBrk="0" fontAlgn="base" hangingPunct="0">
                <a:spcBef>
                  <a:spcPct val="0"/>
                </a:spcBef>
                <a:spcAft>
                  <a:spcPct val="0"/>
                </a:spcAft>
                <a:buClr>
                  <a:srgbClr val="709EC0"/>
                </a:buClr>
                <a:buFont typeface="Webdings" pitchFamily="18" charset="2"/>
                <a:buNone/>
              </a:pPr>
              <a:r>
                <a:rPr lang="en-US" sz="1400" b="1" dirty="0">
                  <a:solidFill>
                    <a:srgbClr val="000000"/>
                  </a:solidFill>
                  <a:cs typeface="Arial"/>
                </a:rPr>
                <a:t>($)</a:t>
              </a:r>
            </a:p>
          </p:txBody>
        </p:sp>
        <p:cxnSp>
          <p:nvCxnSpPr>
            <p:cNvPr id="32" name="Straight Arrow Connector 31">
              <a:extLst>
                <a:ext uri="{FF2B5EF4-FFF2-40B4-BE49-F238E27FC236}">
                  <a16:creationId xmlns:a16="http://schemas.microsoft.com/office/drawing/2014/main" id="{8163C567-B139-27A4-0182-279446EFE5E3}"/>
                </a:ext>
              </a:extLst>
            </p:cNvPr>
            <p:cNvCxnSpPr>
              <a:cxnSpLocks/>
              <a:stCxn id="22" idx="3"/>
            </p:cNvCxnSpPr>
            <p:nvPr/>
          </p:nvCxnSpPr>
          <p:spPr>
            <a:xfrm>
              <a:off x="6657764" y="5918651"/>
              <a:ext cx="575320" cy="0"/>
            </a:xfrm>
            <a:prstGeom prst="straightConnector1">
              <a:avLst/>
            </a:prstGeom>
            <a:noFill/>
            <a:ln w="12700" cap="flat" cmpd="sng" algn="ctr">
              <a:solidFill>
                <a:srgbClr val="FFFFFF">
                  <a:lumMod val="50000"/>
                </a:srgbClr>
              </a:solidFill>
              <a:prstDash val="solid"/>
              <a:tailEnd type="triangle"/>
            </a:ln>
            <a:effectLst/>
          </p:spPr>
        </p:cxnSp>
        <p:cxnSp>
          <p:nvCxnSpPr>
            <p:cNvPr id="48" name="Straight Connector 47">
              <a:extLst>
                <a:ext uri="{FF2B5EF4-FFF2-40B4-BE49-F238E27FC236}">
                  <a16:creationId xmlns:a16="http://schemas.microsoft.com/office/drawing/2014/main" id="{89AAEFC1-86CD-BD0A-7EC8-857631C3BC53}"/>
                </a:ext>
              </a:extLst>
            </p:cNvPr>
            <p:cNvCxnSpPr>
              <a:cxnSpLocks/>
            </p:cNvCxnSpPr>
            <p:nvPr/>
          </p:nvCxnSpPr>
          <p:spPr>
            <a:xfrm>
              <a:off x="2036190" y="4650190"/>
              <a:ext cx="5901179" cy="0"/>
            </a:xfrm>
            <a:prstGeom prst="line">
              <a:avLst/>
            </a:prstGeom>
            <a:noFill/>
            <a:ln w="19050" cap="flat" cmpd="sng" algn="ctr">
              <a:solidFill>
                <a:srgbClr val="C00000"/>
              </a:solidFill>
              <a:prstDash val="dash"/>
              <a:headEnd type="none"/>
              <a:tailEnd type="none"/>
            </a:ln>
            <a:effectLst/>
          </p:spPr>
        </p:cxnSp>
        <p:sp>
          <p:nvSpPr>
            <p:cNvPr id="49" name="TextBox 48">
              <a:extLst>
                <a:ext uri="{FF2B5EF4-FFF2-40B4-BE49-F238E27FC236}">
                  <a16:creationId xmlns:a16="http://schemas.microsoft.com/office/drawing/2014/main" id="{F4B9C3C0-17EE-38B9-D52F-201C28BC6182}"/>
                </a:ext>
              </a:extLst>
            </p:cNvPr>
            <p:cNvSpPr txBox="1"/>
            <p:nvPr/>
          </p:nvSpPr>
          <p:spPr>
            <a:xfrm>
              <a:off x="9530315" y="3902030"/>
              <a:ext cx="984565" cy="523220"/>
            </a:xfrm>
            <a:prstGeom prst="rect">
              <a:avLst/>
            </a:prstGeom>
            <a:noFill/>
            <a:ln>
              <a:noFill/>
            </a:ln>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C00000"/>
                  </a:solidFill>
                  <a:effectLst/>
                  <a:uLnTx/>
                  <a:uFillTx/>
                  <a:cs typeface="Arial"/>
                </a:rPr>
                <a:t>$75 Mil. +</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C00000"/>
                  </a:solidFill>
                  <a:effectLst/>
                  <a:uLnTx/>
                  <a:uFillTx/>
                  <a:cs typeface="Arial"/>
                </a:rPr>
                <a:t>Inflation</a:t>
              </a:r>
            </a:p>
          </p:txBody>
        </p:sp>
        <p:cxnSp>
          <p:nvCxnSpPr>
            <p:cNvPr id="57" name="Straight Connector 56">
              <a:extLst>
                <a:ext uri="{FF2B5EF4-FFF2-40B4-BE49-F238E27FC236}">
                  <a16:creationId xmlns:a16="http://schemas.microsoft.com/office/drawing/2014/main" id="{D90F2021-08DE-6F21-9055-2CF7F9A17F5B}"/>
                </a:ext>
              </a:extLst>
            </p:cNvPr>
            <p:cNvCxnSpPr>
              <a:cxnSpLocks/>
            </p:cNvCxnSpPr>
            <p:nvPr/>
          </p:nvCxnSpPr>
          <p:spPr>
            <a:xfrm flipV="1">
              <a:off x="7946796" y="4190603"/>
              <a:ext cx="1592946" cy="450220"/>
            </a:xfrm>
            <a:prstGeom prst="line">
              <a:avLst/>
            </a:prstGeom>
            <a:noFill/>
            <a:ln w="19050" cap="flat" cmpd="sng" algn="ctr">
              <a:solidFill>
                <a:srgbClr val="C00000"/>
              </a:solidFill>
              <a:prstDash val="dash"/>
              <a:headEnd type="none"/>
              <a:tailEnd type="triangle"/>
            </a:ln>
            <a:effectLst/>
          </p:spPr>
        </p:cxnSp>
        <p:sp>
          <p:nvSpPr>
            <p:cNvPr id="60" name="TextBox 59">
              <a:extLst>
                <a:ext uri="{FF2B5EF4-FFF2-40B4-BE49-F238E27FC236}">
                  <a16:creationId xmlns:a16="http://schemas.microsoft.com/office/drawing/2014/main" id="{2541005A-EC74-8004-9E88-F95639D2D23A}"/>
                </a:ext>
              </a:extLst>
            </p:cNvPr>
            <p:cNvSpPr txBox="1"/>
            <p:nvPr/>
          </p:nvSpPr>
          <p:spPr>
            <a:xfrm>
              <a:off x="7582100" y="5738474"/>
              <a:ext cx="704040" cy="430887"/>
            </a:xfrm>
            <a:prstGeom prst="rect">
              <a:avLst/>
            </a:prstGeom>
            <a:solidFill>
              <a:schemeClr val="accent4">
                <a:lumMod val="60000"/>
                <a:lumOff val="40000"/>
              </a:schemeClr>
            </a:solid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100" b="1" i="1" dirty="0">
                  <a:cs typeface="Arial"/>
                </a:rPr>
                <a:t>OBBBA</a:t>
              </a:r>
            </a:p>
            <a:p>
              <a:pPr algn="ctr" eaLnBrk="0" fontAlgn="base" hangingPunct="0">
                <a:spcBef>
                  <a:spcPct val="0"/>
                </a:spcBef>
                <a:spcAft>
                  <a:spcPct val="0"/>
                </a:spcAft>
                <a:buClr>
                  <a:srgbClr val="709EC0"/>
                </a:buClr>
                <a:buFont typeface="Webdings" pitchFamily="18" charset="2"/>
                <a:buNone/>
              </a:pPr>
              <a:r>
                <a:rPr lang="en-US" sz="1100" b="1" i="1" dirty="0">
                  <a:cs typeface="Arial"/>
                </a:rPr>
                <a:t>‘25</a:t>
              </a:r>
            </a:p>
          </p:txBody>
        </p:sp>
        <p:cxnSp>
          <p:nvCxnSpPr>
            <p:cNvPr id="62" name="Straight Connector 61">
              <a:extLst>
                <a:ext uri="{FF2B5EF4-FFF2-40B4-BE49-F238E27FC236}">
                  <a16:creationId xmlns:a16="http://schemas.microsoft.com/office/drawing/2014/main" id="{E0F9953F-1D33-3FB7-2212-77C4A98C3598}"/>
                </a:ext>
              </a:extLst>
            </p:cNvPr>
            <p:cNvCxnSpPr>
              <a:endCxn id="60" idx="0"/>
            </p:cNvCxnSpPr>
            <p:nvPr/>
          </p:nvCxnSpPr>
          <p:spPr>
            <a:xfrm>
              <a:off x="7934120" y="4772741"/>
              <a:ext cx="0" cy="965733"/>
            </a:xfrm>
            <a:prstGeom prst="line">
              <a:avLst/>
            </a:prstGeom>
            <a:ln w="19050">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741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634A-1616-4308-829F-2E6151606267}"/>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Applicable Dollar Limit: Per-Issuer and Per-Taxpayer Limitations</a:t>
            </a:r>
            <a:endParaRPr lang="en-US" sz="5400" dirty="0"/>
          </a:p>
        </p:txBody>
      </p:sp>
      <p:sp>
        <p:nvSpPr>
          <p:cNvPr id="4" name="TextBox 3">
            <a:extLst>
              <a:ext uri="{FF2B5EF4-FFF2-40B4-BE49-F238E27FC236}">
                <a16:creationId xmlns:a16="http://schemas.microsoft.com/office/drawing/2014/main" id="{694C7AC2-2FA8-7A2D-2A91-7A3A8E596988}"/>
              </a:ext>
            </a:extLst>
          </p:cNvPr>
          <p:cNvSpPr txBox="1"/>
          <p:nvPr/>
        </p:nvSpPr>
        <p:spPr>
          <a:xfrm>
            <a:off x="267676" y="907073"/>
            <a:ext cx="4093308" cy="3754874"/>
          </a:xfrm>
          <a:prstGeom prst="rect">
            <a:avLst/>
          </a:prstGeom>
          <a:noFill/>
          <a:ln w="25400">
            <a:solidFill>
              <a:schemeClr val="accent1"/>
            </a:solidFill>
          </a:ln>
        </p:spPr>
        <p:txBody>
          <a:bodyPr wrap="square" rtlCol="0">
            <a:spAutoFit/>
          </a:bodyPr>
          <a:lstStyle/>
          <a:p>
            <a:pPr marR="0" lvl="0" defTabSz="914400" eaLnBrk="0" fontAlgn="base" latinLnBrk="0" hangingPunct="0">
              <a:lnSpc>
                <a:spcPct val="100000"/>
              </a:lnSpc>
              <a:spcBef>
                <a:spcPct val="0"/>
              </a:spcBef>
              <a:spcAft>
                <a:spcPct val="0"/>
              </a:spcAft>
              <a:buClrTx/>
              <a:buSzTx/>
              <a:tabLst/>
              <a:defRPr/>
            </a:pPr>
            <a:r>
              <a:rPr kumimoji="0" lang="en-US" sz="1400" b="0" i="0" u="none" strike="noStrike" kern="0" cap="none" spc="0" normalizeH="0" baseline="0" noProof="0" dirty="0">
                <a:ln>
                  <a:noFill/>
                </a:ln>
                <a:solidFill>
                  <a:schemeClr val="accent1"/>
                </a:solidFill>
                <a:effectLst/>
                <a:uLnTx/>
                <a:uFillTx/>
                <a:cs typeface="Arial"/>
              </a:rPr>
              <a:t>Amended § 1202(b)(1) now provides:</a:t>
            </a:r>
            <a:endParaRPr lang="en-US" sz="1400" kern="0" dirty="0">
              <a:solidFill>
                <a:schemeClr val="accent1"/>
              </a:solidFill>
              <a:cs typeface="Arial"/>
            </a:endParaRPr>
          </a:p>
          <a:p>
            <a:pPr marR="0" lvl="0" defTabSz="914400" eaLnBrk="0" fontAlgn="base" latinLnBrk="0" hangingPunct="0">
              <a:lnSpc>
                <a:spcPct val="100000"/>
              </a:lnSpc>
              <a:spcBef>
                <a:spcPct val="0"/>
              </a:spcBef>
              <a:spcAft>
                <a:spcPct val="0"/>
              </a:spcAft>
              <a:buClrTx/>
              <a:buSzTx/>
              <a:tabLst/>
              <a:defRPr/>
            </a:pPr>
            <a:endParaRPr lang="en-US" sz="1400" kern="0" dirty="0">
              <a:solidFill>
                <a:schemeClr val="accent1"/>
              </a:solidFill>
              <a:cs typeface="Arial"/>
            </a:endParaRPr>
          </a:p>
          <a:p>
            <a:pPr marR="0" lvl="0" defTabSz="914400" eaLnBrk="0" fontAlgn="base" latinLnBrk="0" hangingPunct="0">
              <a:lnSpc>
                <a:spcPct val="100000"/>
              </a:lnSpc>
              <a:spcBef>
                <a:spcPct val="0"/>
              </a:spcBef>
              <a:spcAft>
                <a:spcPct val="0"/>
              </a:spcAft>
              <a:buClrTx/>
              <a:buSzTx/>
              <a:tabLst/>
              <a:defRPr/>
            </a:pPr>
            <a:r>
              <a:rPr lang="en-US" sz="1400" kern="0" dirty="0">
                <a:solidFill>
                  <a:schemeClr val="accent1"/>
                </a:solidFill>
                <a:cs typeface="Arial"/>
              </a:rPr>
              <a:t>“If the taxpayer has eligible gain for the taxable year from 1 or more dispositions of stock issued by any corporation, the aggregate amount of such gain from dispositions of stock issued by such corporation which may be taken into account … for the taxable year shall not exceed the greater of—”</a:t>
            </a:r>
          </a:p>
          <a:p>
            <a:pPr marR="0" lvl="0" defTabSz="914400" eaLnBrk="0" fontAlgn="base" latinLnBrk="0" hangingPunct="0">
              <a:lnSpc>
                <a:spcPct val="100000"/>
              </a:lnSpc>
              <a:spcBef>
                <a:spcPct val="0"/>
              </a:spcBef>
              <a:spcAft>
                <a:spcPct val="0"/>
              </a:spcAft>
              <a:buClrTx/>
              <a:buSzTx/>
              <a:tabLst/>
              <a:defRPr/>
            </a:pPr>
            <a:endParaRPr lang="en-US" sz="1400" kern="0" dirty="0">
              <a:solidFill>
                <a:schemeClr val="accent1"/>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1"/>
                </a:solidFill>
                <a:cs typeface="Arial"/>
              </a:rPr>
              <a:t>The “</a:t>
            </a:r>
            <a:r>
              <a:rPr lang="en-US" sz="1400" b="1" kern="0" dirty="0">
                <a:solidFill>
                  <a:schemeClr val="accent1"/>
                </a:solidFill>
                <a:cs typeface="Arial"/>
              </a:rPr>
              <a:t>applicable dollar limit</a:t>
            </a:r>
            <a:r>
              <a:rPr lang="en-US" sz="1400" kern="0" dirty="0">
                <a:solidFill>
                  <a:schemeClr val="accent1"/>
                </a:solidFill>
                <a:cs typeface="Arial"/>
              </a:rPr>
              <a:t>” for the taxable year, and</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400" kern="0" dirty="0">
              <a:solidFill>
                <a:schemeClr val="accent1"/>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1"/>
                </a:solidFill>
                <a:cs typeface="Arial"/>
              </a:rPr>
              <a:t>10 times the aggregate adjusted bases of qualified small business stock issued by such corporation and disposed of by the taxpayer during the taxable year.”</a:t>
            </a:r>
          </a:p>
        </p:txBody>
      </p:sp>
      <p:sp>
        <p:nvSpPr>
          <p:cNvPr id="6" name="TextBox 5">
            <a:extLst>
              <a:ext uri="{FF2B5EF4-FFF2-40B4-BE49-F238E27FC236}">
                <a16:creationId xmlns:a16="http://schemas.microsoft.com/office/drawing/2014/main" id="{32BD4AAB-3BE0-84BC-1E8B-36807E594E6A}"/>
              </a:ext>
            </a:extLst>
          </p:cNvPr>
          <p:cNvSpPr txBox="1"/>
          <p:nvPr/>
        </p:nvSpPr>
        <p:spPr>
          <a:xfrm>
            <a:off x="4607171" y="907073"/>
            <a:ext cx="7317153" cy="3754874"/>
          </a:xfrm>
          <a:prstGeom prst="rect">
            <a:avLst/>
          </a:prstGeom>
          <a:noFill/>
          <a:ln w="25400">
            <a:solidFill>
              <a:schemeClr val="accent6">
                <a:lumMod val="50000"/>
              </a:schemeClr>
            </a:solidFill>
          </a:ln>
        </p:spPr>
        <p:txBody>
          <a:bodyPr wrap="square" rtlCol="0">
            <a:spAutoFit/>
          </a:bodyPr>
          <a:lstStyle/>
          <a:p>
            <a:pPr marR="0" lvl="0" defTabSz="914400" eaLnBrk="0" fontAlgn="base" latinLnBrk="0" hangingPunct="0">
              <a:lnSpc>
                <a:spcPct val="100000"/>
              </a:lnSpc>
              <a:spcBef>
                <a:spcPct val="0"/>
              </a:spcBef>
              <a:spcAft>
                <a:spcPct val="0"/>
              </a:spcAft>
              <a:buClrTx/>
              <a:buSzTx/>
              <a:tabLst/>
              <a:defRPr/>
            </a:pPr>
            <a:r>
              <a:rPr kumimoji="0" lang="en-US" sz="1400" b="0" i="0" u="none" strike="noStrike" kern="0" cap="none" spc="0" normalizeH="0" baseline="0" noProof="0" dirty="0">
                <a:ln>
                  <a:noFill/>
                </a:ln>
                <a:solidFill>
                  <a:schemeClr val="accent6">
                    <a:lumMod val="50000"/>
                  </a:schemeClr>
                </a:solidFill>
                <a:effectLst/>
                <a:uLnTx/>
                <a:uFillTx/>
                <a:cs typeface="Arial"/>
              </a:rPr>
              <a:t>New § 1202(b)(4) provides the </a:t>
            </a:r>
            <a:r>
              <a:rPr lang="en-US" sz="1400" b="1" kern="0" dirty="0">
                <a:solidFill>
                  <a:schemeClr val="accent6">
                    <a:lumMod val="50000"/>
                  </a:schemeClr>
                </a:solidFill>
                <a:cs typeface="Arial"/>
              </a:rPr>
              <a:t>applicable dollar limit</a:t>
            </a:r>
            <a:r>
              <a:rPr lang="en-US" sz="1400" kern="0" dirty="0">
                <a:solidFill>
                  <a:schemeClr val="accent6">
                    <a:lumMod val="50000"/>
                  </a:schemeClr>
                </a:solidFill>
                <a:cs typeface="Arial"/>
              </a:rPr>
              <a:t> is</a:t>
            </a:r>
            <a:r>
              <a:rPr kumimoji="0" lang="en-US" sz="1400" b="0" i="0" u="none" strike="noStrike" kern="0" cap="none" spc="0" normalizeH="0" baseline="0" noProof="0" dirty="0">
                <a:ln>
                  <a:noFill/>
                </a:ln>
                <a:solidFill>
                  <a:schemeClr val="accent6">
                    <a:lumMod val="50000"/>
                  </a:schemeClr>
                </a:solidFill>
                <a:effectLst/>
                <a:uLnTx/>
                <a:uFillTx/>
                <a:cs typeface="Arial"/>
              </a:rPr>
              <a:t>:</a:t>
            </a:r>
            <a:endParaRPr lang="en-US" sz="1400" kern="0" dirty="0">
              <a:solidFill>
                <a:schemeClr val="accent6">
                  <a:lumMod val="50000"/>
                </a:schemeClr>
              </a:solidFill>
              <a:cs typeface="Arial"/>
            </a:endParaRPr>
          </a:p>
          <a:p>
            <a:pPr marR="0" lvl="0" defTabSz="914400" eaLnBrk="0" fontAlgn="base" latinLnBrk="0" hangingPunct="0">
              <a:lnSpc>
                <a:spcPct val="100000"/>
              </a:lnSpc>
              <a:spcBef>
                <a:spcPct val="0"/>
              </a:spcBef>
              <a:spcAft>
                <a:spcPct val="0"/>
              </a:spcAft>
              <a:buClrTx/>
              <a:buSzTx/>
              <a:tabLst/>
              <a:defRPr/>
            </a:pPr>
            <a:endParaRPr lang="en-US" sz="1400" kern="0" dirty="0">
              <a:solidFill>
                <a:schemeClr val="accent6">
                  <a:lumMod val="50000"/>
                </a:schemeClr>
              </a:solidFill>
              <a:cs typeface="Arial"/>
            </a:endParaRPr>
          </a:p>
          <a:p>
            <a:pPr marR="0" lvl="0" defTabSz="914400" eaLnBrk="0" fontAlgn="base" latinLnBrk="0" hangingPunct="0">
              <a:lnSpc>
                <a:spcPct val="100000"/>
              </a:lnSpc>
              <a:spcBef>
                <a:spcPct val="0"/>
              </a:spcBef>
              <a:spcAft>
                <a:spcPct val="0"/>
              </a:spcAft>
              <a:buClrTx/>
              <a:buSzTx/>
              <a:tabLst/>
              <a:defRPr/>
            </a:pPr>
            <a:r>
              <a:rPr lang="en-US" sz="1400" kern="0" dirty="0">
                <a:solidFill>
                  <a:schemeClr val="accent6">
                    <a:lumMod val="50000"/>
                  </a:schemeClr>
                </a:solidFill>
                <a:cs typeface="Arial"/>
              </a:rPr>
              <a:t>If the QSB stock was acquired on or before the applicable date (July 4, 2025), “</a:t>
            </a:r>
            <a:r>
              <a:rPr lang="en-US" sz="1400" b="1" kern="0" dirty="0">
                <a:solidFill>
                  <a:schemeClr val="accent6">
                    <a:lumMod val="50000"/>
                  </a:schemeClr>
                </a:solidFill>
                <a:cs typeface="Arial"/>
              </a:rPr>
              <a:t>$10,000,000</a:t>
            </a:r>
            <a:r>
              <a:rPr lang="en-US" sz="1400" kern="0" dirty="0">
                <a:solidFill>
                  <a:schemeClr val="accent6">
                    <a:lumMod val="50000"/>
                  </a:schemeClr>
                </a:solidFill>
                <a:cs typeface="Arial"/>
              </a:rPr>
              <a:t> reduced by the aggregate amount of eligible gain taken into account by the taxpayer … for prior taxable years and attributable to dispositions of stock issued by such corporation.</a:t>
            </a:r>
          </a:p>
          <a:p>
            <a:pPr marR="0" lvl="0" defTabSz="914400" eaLnBrk="0" fontAlgn="base" latinLnBrk="0" hangingPunct="0">
              <a:lnSpc>
                <a:spcPct val="100000"/>
              </a:lnSpc>
              <a:spcBef>
                <a:spcPct val="0"/>
              </a:spcBef>
              <a:spcAft>
                <a:spcPct val="0"/>
              </a:spcAft>
              <a:buClrTx/>
              <a:buSzTx/>
              <a:tabLst/>
              <a:defRPr/>
            </a:pPr>
            <a:endParaRPr lang="en-US" sz="1400" kern="0" dirty="0">
              <a:solidFill>
                <a:schemeClr val="accent6">
                  <a:lumMod val="50000"/>
                </a:schemeClr>
              </a:solidFill>
              <a:cs typeface="Arial"/>
            </a:endParaRPr>
          </a:p>
          <a:p>
            <a:pPr marR="0" lvl="0" defTabSz="914400" eaLnBrk="0" fontAlgn="base" latinLnBrk="0" hangingPunct="0">
              <a:lnSpc>
                <a:spcPct val="100000"/>
              </a:lnSpc>
              <a:spcBef>
                <a:spcPct val="0"/>
              </a:spcBef>
              <a:spcAft>
                <a:spcPct val="0"/>
              </a:spcAft>
              <a:buClrTx/>
              <a:buSzTx/>
              <a:tabLst/>
              <a:defRPr/>
            </a:pPr>
            <a:r>
              <a:rPr lang="en-US" sz="1400" kern="0" dirty="0">
                <a:solidFill>
                  <a:schemeClr val="accent6">
                    <a:lumMod val="50000"/>
                  </a:schemeClr>
                </a:solidFill>
                <a:cs typeface="Arial"/>
              </a:rPr>
              <a:t>If the QSB stock was acquired after the applicable date (July 4, 2025), </a:t>
            </a:r>
            <a:r>
              <a:rPr lang="en-US" sz="1400" b="1" kern="0" dirty="0">
                <a:solidFill>
                  <a:schemeClr val="accent6">
                    <a:lumMod val="50000"/>
                  </a:schemeClr>
                </a:solidFill>
                <a:cs typeface="Arial"/>
              </a:rPr>
              <a:t>$15,000,000</a:t>
            </a:r>
            <a:r>
              <a:rPr lang="en-US" sz="1400" kern="0" dirty="0">
                <a:solidFill>
                  <a:schemeClr val="accent6">
                    <a:lumMod val="50000"/>
                  </a:schemeClr>
                </a:solidFill>
                <a:cs typeface="Arial"/>
              </a:rPr>
              <a:t>, reduced by the sum of:</a:t>
            </a:r>
          </a:p>
          <a:p>
            <a:pPr marR="0" lvl="0" defTabSz="914400" eaLnBrk="0" fontAlgn="base" latinLnBrk="0" hangingPunct="0">
              <a:lnSpc>
                <a:spcPct val="100000"/>
              </a:lnSpc>
              <a:spcBef>
                <a:spcPct val="0"/>
              </a:spcBef>
              <a:spcAft>
                <a:spcPct val="0"/>
              </a:spcAft>
              <a:buClrTx/>
              <a:buSzTx/>
              <a:tabLst/>
              <a:defRPr/>
            </a:pPr>
            <a:endParaRPr lang="en-US" sz="1400" kern="0" dirty="0">
              <a:solidFill>
                <a:schemeClr val="accent6">
                  <a:lumMod val="50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6">
                    <a:lumMod val="50000"/>
                  </a:schemeClr>
                </a:solidFill>
                <a:cs typeface="Arial"/>
              </a:rPr>
              <a:t>“[T]he aggregate amount of eligible gain taken into account by the taxpayer … for prior taxable years and attributable to dispositions of stock issued by such corporation and acquired by the </a:t>
            </a:r>
            <a:r>
              <a:rPr lang="en-US" sz="1400" b="1" kern="0" dirty="0">
                <a:solidFill>
                  <a:schemeClr val="accent6">
                    <a:lumMod val="50000"/>
                  </a:schemeClr>
                </a:solidFill>
                <a:cs typeface="Arial"/>
              </a:rPr>
              <a:t>taxpayer before, on, or after </a:t>
            </a:r>
            <a:r>
              <a:rPr lang="en-US" sz="1400" kern="0" dirty="0">
                <a:solidFill>
                  <a:schemeClr val="accent6">
                    <a:lumMod val="50000"/>
                  </a:schemeClr>
                </a:solidFill>
                <a:cs typeface="Arial"/>
              </a:rPr>
              <a:t>the applicable date, plus;”</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400" kern="0" dirty="0">
              <a:solidFill>
                <a:schemeClr val="accent6">
                  <a:lumMod val="50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6">
                    <a:lumMod val="50000"/>
                  </a:schemeClr>
                </a:solidFill>
                <a:cs typeface="Arial"/>
              </a:rPr>
              <a:t>“[T]he aggregate amount of eligible gain taken into account by the taxpayer …  for the taxable year and attributable to dispositions of stock issued by such corporation and acquired by the taxpayer </a:t>
            </a:r>
            <a:r>
              <a:rPr lang="en-US" sz="1400" b="1" kern="0" dirty="0">
                <a:solidFill>
                  <a:schemeClr val="accent6">
                    <a:lumMod val="50000"/>
                  </a:schemeClr>
                </a:solidFill>
                <a:cs typeface="Arial"/>
              </a:rPr>
              <a:t>on or before </a:t>
            </a:r>
            <a:r>
              <a:rPr lang="en-US" sz="1400" kern="0" dirty="0">
                <a:solidFill>
                  <a:schemeClr val="accent6">
                    <a:lumMod val="50000"/>
                  </a:schemeClr>
                </a:solidFill>
                <a:cs typeface="Arial"/>
              </a:rPr>
              <a:t>the applicable date.”</a:t>
            </a:r>
          </a:p>
        </p:txBody>
      </p:sp>
      <p:sp>
        <p:nvSpPr>
          <p:cNvPr id="7" name="TextBox 6">
            <a:extLst>
              <a:ext uri="{FF2B5EF4-FFF2-40B4-BE49-F238E27FC236}">
                <a16:creationId xmlns:a16="http://schemas.microsoft.com/office/drawing/2014/main" id="{D4B74ECD-29CF-B95A-30DC-E72A02F7C5A2}"/>
              </a:ext>
            </a:extLst>
          </p:cNvPr>
          <p:cNvSpPr txBox="1"/>
          <p:nvPr/>
        </p:nvSpPr>
        <p:spPr>
          <a:xfrm>
            <a:off x="144583" y="4950699"/>
            <a:ext cx="11902831" cy="1600438"/>
          </a:xfrm>
          <a:prstGeom prst="rect">
            <a:avLst/>
          </a:prstGeom>
          <a:solidFill>
            <a:schemeClr val="accent6">
              <a:lumMod val="20000"/>
              <a:lumOff val="80000"/>
            </a:schemeClr>
          </a:solidFill>
          <a:ln>
            <a:solidFill>
              <a:schemeClr val="tx1"/>
            </a:solidFill>
          </a:ln>
        </p:spPr>
        <p:txBody>
          <a:bodyPr wrap="square">
            <a:spAutoFit/>
          </a:bodyPr>
          <a:lstStyle/>
          <a:p>
            <a:pPr marL="171450" indent="-171450">
              <a:buFont typeface="Arial" panose="020B0604020202020204" pitchFamily="34" charset="0"/>
              <a:buChar char="•"/>
            </a:pPr>
            <a:r>
              <a:rPr lang="en-US" sz="1400" b="1" dirty="0"/>
              <a:t>QSB corporations that existed prior to the enactment of OBBBA could issue QSB stock after July 4, 2025, and taxpayers who acquired QSB stock under the old rules, which are then sold, will be limited to $10 million of Per-Taxpayer Limitation.</a:t>
            </a:r>
          </a:p>
          <a:p>
            <a:endParaRPr lang="en-US" sz="1400" b="1" dirty="0"/>
          </a:p>
          <a:p>
            <a:pPr marL="171450" indent="-171450">
              <a:buFont typeface="Arial" panose="020B0604020202020204" pitchFamily="34" charset="0"/>
              <a:buChar char="•"/>
            </a:pPr>
            <a:r>
              <a:rPr lang="en-US" sz="1400" b="1" dirty="0"/>
              <a:t>If QSB shares acquired after July 4, 2025 are subsequently sold, then sales of shares (in previous years and the current year) acquired under the old rules would be taken into account for purposes of the taxpayer’s Per-Taxpayer Limitation of $15 million.</a:t>
            </a:r>
          </a:p>
          <a:p>
            <a:pPr marL="171450" indent="-171450">
              <a:buFont typeface="Arial" panose="020B0604020202020204" pitchFamily="34" charset="0"/>
              <a:buChar char="•"/>
            </a:pPr>
            <a:endParaRPr lang="en-US" sz="1400" b="1" dirty="0"/>
          </a:p>
          <a:p>
            <a:pPr marL="171450" indent="-171450">
              <a:buFont typeface="Arial" panose="020B0604020202020204" pitchFamily="34" charset="0"/>
              <a:buChar char="•"/>
            </a:pPr>
            <a:r>
              <a:rPr lang="en-US" sz="1400" b="1" dirty="0"/>
              <a:t>Taxpayers cannot “double dip” hoping to get $10 million of exclusion for the old shares and $15 million of exclusion for the new shares.</a:t>
            </a:r>
          </a:p>
        </p:txBody>
      </p:sp>
    </p:spTree>
    <p:extLst>
      <p:ext uri="{BB962C8B-B14F-4D97-AF65-F5344CB8AC3E}">
        <p14:creationId xmlns:p14="http://schemas.microsoft.com/office/powerpoint/2010/main" val="356970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634A-1616-4308-829F-2E6151606267}"/>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Important Other Changes Affecting QSBS Planning</a:t>
            </a:r>
            <a:endParaRPr lang="en-US" sz="5400" dirty="0"/>
          </a:p>
        </p:txBody>
      </p:sp>
      <p:sp>
        <p:nvSpPr>
          <p:cNvPr id="4" name="TextBox 3">
            <a:extLst>
              <a:ext uri="{FF2B5EF4-FFF2-40B4-BE49-F238E27FC236}">
                <a16:creationId xmlns:a16="http://schemas.microsoft.com/office/drawing/2014/main" id="{694C7AC2-2FA8-7A2D-2A91-7A3A8E596988}"/>
              </a:ext>
            </a:extLst>
          </p:cNvPr>
          <p:cNvSpPr txBox="1"/>
          <p:nvPr/>
        </p:nvSpPr>
        <p:spPr>
          <a:xfrm>
            <a:off x="144584" y="906616"/>
            <a:ext cx="7142336" cy="3323987"/>
          </a:xfrm>
          <a:prstGeom prst="rect">
            <a:avLst/>
          </a:prstGeom>
          <a:noFill/>
          <a:ln w="25400">
            <a:solidFill>
              <a:schemeClr val="accent1">
                <a:lumMod val="75000"/>
              </a:schemeClr>
            </a:solidFill>
          </a:ln>
        </p:spPr>
        <p:txBody>
          <a:bodyPr wrap="square" rtlCol="0">
            <a:spAutoFit/>
          </a:bodyPr>
          <a:lstStyle/>
          <a:p>
            <a:pPr marR="0" lvl="0" defTabSz="914400" eaLnBrk="0" fontAlgn="base" latinLnBrk="0" hangingPunct="0">
              <a:lnSpc>
                <a:spcPct val="100000"/>
              </a:lnSpc>
              <a:spcBef>
                <a:spcPct val="0"/>
              </a:spcBef>
              <a:spcAft>
                <a:spcPct val="0"/>
              </a:spcAft>
              <a:buClrTx/>
              <a:buSzTx/>
              <a:tabLst/>
              <a:defRPr/>
            </a:pPr>
            <a:r>
              <a:rPr kumimoji="0" lang="en-US" sz="1400" b="0" i="0" u="none" strike="noStrike" kern="0" cap="none" spc="0" normalizeH="0" baseline="0" noProof="0" dirty="0">
                <a:ln>
                  <a:noFill/>
                </a:ln>
                <a:solidFill>
                  <a:schemeClr val="accent1">
                    <a:lumMod val="75000"/>
                  </a:schemeClr>
                </a:solidFill>
                <a:effectLst/>
                <a:uLnTx/>
                <a:uFillTx/>
                <a:cs typeface="Arial"/>
              </a:rPr>
              <a:t>New </a:t>
            </a:r>
            <a:r>
              <a:rPr kumimoji="0" lang="en-US" sz="1400" b="1" i="0" u="none" strike="noStrike" kern="0" cap="none" spc="0" normalizeH="0" baseline="0" noProof="0" dirty="0">
                <a:ln>
                  <a:noFill/>
                </a:ln>
                <a:solidFill>
                  <a:schemeClr val="accent1">
                    <a:lumMod val="75000"/>
                  </a:schemeClr>
                </a:solidFill>
                <a:effectLst/>
                <a:uLnTx/>
                <a:uFillTx/>
                <a:cs typeface="Arial"/>
              </a:rPr>
              <a:t>§ 174A</a:t>
            </a:r>
            <a:r>
              <a:rPr kumimoji="0" lang="en-US" sz="1400" b="0" i="0" u="none" strike="noStrike" kern="0" cap="none" spc="0" normalizeH="0" baseline="0" noProof="0" dirty="0">
                <a:ln>
                  <a:noFill/>
                </a:ln>
                <a:solidFill>
                  <a:schemeClr val="accent1">
                    <a:lumMod val="75000"/>
                  </a:schemeClr>
                </a:solidFill>
                <a:effectLst/>
                <a:uLnTx/>
                <a:uFillTx/>
                <a:cs typeface="Arial"/>
              </a:rPr>
              <a:t>:</a:t>
            </a:r>
            <a:endParaRPr lang="en-US" sz="1400" kern="0" dirty="0">
              <a:solidFill>
                <a:schemeClr val="accent1">
                  <a:lumMod val="75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400" kern="0" dirty="0">
              <a:solidFill>
                <a:schemeClr val="accent1">
                  <a:lumMod val="75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1">
                    <a:lumMod val="75000"/>
                  </a:schemeClr>
                </a:solidFill>
                <a:cs typeface="Arial"/>
              </a:rPr>
              <a:t>Permanently repeals the capitalization regime for </a:t>
            </a:r>
            <a:r>
              <a:rPr lang="en-US" sz="1400" b="1" kern="0" dirty="0">
                <a:solidFill>
                  <a:schemeClr val="accent1">
                    <a:lumMod val="75000"/>
                  </a:schemeClr>
                </a:solidFill>
                <a:cs typeface="Arial"/>
              </a:rPr>
              <a:t>domestic</a:t>
            </a:r>
            <a:r>
              <a:rPr lang="en-US" sz="1400" kern="0" dirty="0">
                <a:solidFill>
                  <a:schemeClr val="accent1">
                    <a:lumMod val="75000"/>
                  </a:schemeClr>
                </a:solidFill>
                <a:cs typeface="Arial"/>
              </a:rPr>
              <a:t> Research and Experimental (R&amp;E) expenditures incurred in tax years beginning after December 31, 2024, allowing for the immediate deduction of the expenses.</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400" kern="0" dirty="0">
              <a:solidFill>
                <a:schemeClr val="accent1">
                  <a:lumMod val="75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1">
                    <a:lumMod val="75000"/>
                  </a:schemeClr>
                </a:solidFill>
                <a:cs typeface="Arial"/>
              </a:rPr>
              <a:t>Includes domestic software development costs (including salaries of the developers).</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400" kern="0" dirty="0">
              <a:solidFill>
                <a:schemeClr val="accent1">
                  <a:lumMod val="75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1">
                    <a:lumMod val="75000"/>
                  </a:schemeClr>
                </a:solidFill>
                <a:cs typeface="Arial"/>
              </a:rPr>
              <a:t>All taxpayers may elect to deduct unamortized balance of capitalized domestic R&amp;E in the first year beginning after December 31, 2024, or ratably over the 2-year period beginning after December 31, 2024.</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400" kern="0" dirty="0">
              <a:solidFill>
                <a:schemeClr val="accent1">
                  <a:lumMod val="75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solidFill>
                  <a:schemeClr val="accent1">
                    <a:lumMod val="75000"/>
                  </a:schemeClr>
                </a:solidFill>
                <a:cs typeface="Arial"/>
              </a:rPr>
              <a:t>Eligible “small businesses” (gross receipts of less than $31 million) may elect to adopt the changes affecting R&amp;E expenditures </a:t>
            </a:r>
            <a:r>
              <a:rPr lang="en-US" sz="1400" b="1" kern="0" dirty="0">
                <a:solidFill>
                  <a:schemeClr val="accent1">
                    <a:lumMod val="75000"/>
                  </a:schemeClr>
                </a:solidFill>
                <a:cs typeface="Arial"/>
              </a:rPr>
              <a:t>retroactively</a:t>
            </a:r>
            <a:r>
              <a:rPr lang="en-US" sz="1400" kern="0" dirty="0">
                <a:solidFill>
                  <a:schemeClr val="accent1">
                    <a:lumMod val="75000"/>
                  </a:schemeClr>
                </a:solidFill>
                <a:cs typeface="Arial"/>
              </a:rPr>
              <a:t> in tax years beginning after December 31, 2021.</a:t>
            </a:r>
          </a:p>
        </p:txBody>
      </p:sp>
      <p:sp>
        <p:nvSpPr>
          <p:cNvPr id="10" name="TextBox 9">
            <a:extLst>
              <a:ext uri="{FF2B5EF4-FFF2-40B4-BE49-F238E27FC236}">
                <a16:creationId xmlns:a16="http://schemas.microsoft.com/office/drawing/2014/main" id="{0F87C7BB-483A-4E19-4360-007C5781024D}"/>
              </a:ext>
            </a:extLst>
          </p:cNvPr>
          <p:cNvSpPr txBox="1"/>
          <p:nvPr/>
        </p:nvSpPr>
        <p:spPr>
          <a:xfrm>
            <a:off x="991254" y="4396581"/>
            <a:ext cx="10209489" cy="2031325"/>
          </a:xfrm>
          <a:prstGeom prst="rect">
            <a:avLst/>
          </a:prstGeom>
          <a:solidFill>
            <a:schemeClr val="accent4">
              <a:lumMod val="20000"/>
              <a:lumOff val="80000"/>
            </a:schemeClr>
          </a:solidFill>
          <a:ln w="22225">
            <a:solidFill>
              <a:schemeClr val="tx1"/>
            </a:solidFill>
          </a:ln>
        </p:spPr>
        <p:txBody>
          <a:bodyPr wrap="square">
            <a:spAutoFit/>
          </a:bodyPr>
          <a:lstStyle/>
          <a:p>
            <a:r>
              <a:rPr lang="en-US" sz="1400" b="1" dirty="0"/>
              <a:t>Aggregate Gross Assets means:</a:t>
            </a:r>
          </a:p>
          <a:p>
            <a:endParaRPr lang="en-US" sz="1400" b="1" dirty="0"/>
          </a:p>
          <a:p>
            <a:pPr marL="171450" indent="-171450">
              <a:buFont typeface="Arial" panose="020B0604020202020204" pitchFamily="34" charset="0"/>
              <a:buChar char="•"/>
            </a:pPr>
            <a:r>
              <a:rPr lang="en-US" sz="1400" b="1" dirty="0"/>
              <a:t>Amount of cash, plus</a:t>
            </a:r>
          </a:p>
          <a:p>
            <a:pPr marL="171450" indent="-171450">
              <a:buFont typeface="Arial" panose="020B0604020202020204" pitchFamily="34" charset="0"/>
              <a:buChar char="•"/>
            </a:pPr>
            <a:endParaRPr lang="en-US" sz="1400" b="1" dirty="0"/>
          </a:p>
          <a:p>
            <a:pPr marL="171450" indent="-171450">
              <a:buFont typeface="Arial" panose="020B0604020202020204" pitchFamily="34" charset="0"/>
              <a:buChar char="•"/>
            </a:pPr>
            <a:r>
              <a:rPr lang="en-US" sz="1400" b="1" dirty="0"/>
              <a:t>Aggregate </a:t>
            </a:r>
            <a:r>
              <a:rPr lang="en-US" sz="1400" b="1" i="1" u="sng" dirty="0"/>
              <a:t>adjusted bases</a:t>
            </a:r>
            <a:r>
              <a:rPr lang="en-US" sz="1400" b="1" dirty="0"/>
              <a:t> of other property held by the corporation (but not contributed to the corporation), plus</a:t>
            </a:r>
          </a:p>
          <a:p>
            <a:pPr marL="171450" indent="-171450">
              <a:buFont typeface="Arial" panose="020B0604020202020204" pitchFamily="34" charset="0"/>
              <a:buChar char="•"/>
            </a:pPr>
            <a:endParaRPr lang="en-US" sz="1400" b="1" dirty="0"/>
          </a:p>
          <a:p>
            <a:pPr marL="171450" indent="-171450">
              <a:buFont typeface="Arial" panose="020B0604020202020204" pitchFamily="34" charset="0"/>
              <a:buChar char="•"/>
            </a:pPr>
            <a:r>
              <a:rPr lang="en-US" sz="1400" b="1" i="1" u="sng" dirty="0"/>
              <a:t>Fair market value</a:t>
            </a:r>
            <a:r>
              <a:rPr lang="en-US" sz="1400" b="1" dirty="0"/>
              <a:t> of contributed property </a:t>
            </a:r>
            <a:r>
              <a:rPr lang="en-US" sz="1400" b="1" i="1" u="sng" dirty="0"/>
              <a:t>on the date of contribution</a:t>
            </a:r>
            <a:r>
              <a:rPr lang="en-US" sz="1400" b="1" dirty="0"/>
              <a:t>.</a:t>
            </a:r>
          </a:p>
          <a:p>
            <a:pPr marL="171450" indent="-171450">
              <a:buFont typeface="Arial" panose="020B0604020202020204" pitchFamily="34" charset="0"/>
              <a:buChar char="•"/>
            </a:pPr>
            <a:endParaRPr lang="en-US" sz="1400" b="1" dirty="0"/>
          </a:p>
          <a:p>
            <a:pPr marL="171450" indent="-171450">
              <a:buFont typeface="Arial" panose="020B0604020202020204" pitchFamily="34" charset="0"/>
              <a:buChar char="•"/>
            </a:pPr>
            <a:r>
              <a:rPr lang="en-US" sz="1400" b="1" dirty="0"/>
              <a:t>Does not include liabilities.</a:t>
            </a:r>
          </a:p>
        </p:txBody>
      </p:sp>
      <p:sp>
        <p:nvSpPr>
          <p:cNvPr id="11" name="TextBox 10">
            <a:extLst>
              <a:ext uri="{FF2B5EF4-FFF2-40B4-BE49-F238E27FC236}">
                <a16:creationId xmlns:a16="http://schemas.microsoft.com/office/drawing/2014/main" id="{71B960CD-F3A2-0183-4FB0-441107B53D0A}"/>
              </a:ext>
            </a:extLst>
          </p:cNvPr>
          <p:cNvSpPr txBox="1"/>
          <p:nvPr/>
        </p:nvSpPr>
        <p:spPr>
          <a:xfrm>
            <a:off x="7675684" y="1660668"/>
            <a:ext cx="4177659" cy="1815882"/>
          </a:xfrm>
          <a:prstGeom prst="rect">
            <a:avLst/>
          </a:prstGeom>
          <a:solidFill>
            <a:schemeClr val="accent6">
              <a:lumMod val="20000"/>
              <a:lumOff val="80000"/>
            </a:schemeClr>
          </a:solidFill>
          <a:ln w="25400">
            <a:solidFill>
              <a:schemeClr val="tx1"/>
            </a:solidFill>
          </a:ln>
        </p:spPr>
        <p:txBody>
          <a:bodyPr wrap="square" rtlCol="0">
            <a:spAutoFit/>
          </a:bodyPr>
          <a:lstStyle/>
          <a:p>
            <a:pPr marR="0" lvl="0" defTabSz="914400" eaLnBrk="0" fontAlgn="base" latinLnBrk="0" hangingPunct="0">
              <a:lnSpc>
                <a:spcPct val="100000"/>
              </a:lnSpc>
              <a:spcBef>
                <a:spcPct val="0"/>
              </a:spcBef>
              <a:spcAft>
                <a:spcPct val="0"/>
              </a:spcAft>
              <a:buClrTx/>
              <a:buSzTx/>
              <a:tabLst/>
              <a:defRPr/>
            </a:pPr>
            <a:r>
              <a:rPr kumimoji="0" lang="en-US" sz="1400" i="0" u="none" strike="noStrike" kern="0" cap="none" spc="0" normalizeH="0" baseline="0" noProof="0" dirty="0">
                <a:ln>
                  <a:noFill/>
                </a:ln>
                <a:effectLst/>
                <a:uLnTx/>
                <a:uFillTx/>
                <a:cs typeface="Arial"/>
              </a:rPr>
              <a:t>Reinstatement of 100% “bonus depreciation” under </a:t>
            </a:r>
            <a:r>
              <a:rPr kumimoji="0" lang="en-US" sz="1400" b="1" i="0" u="none" strike="noStrike" kern="0" cap="none" spc="0" normalizeH="0" baseline="0" noProof="0" dirty="0">
                <a:ln>
                  <a:noFill/>
                </a:ln>
                <a:effectLst/>
                <a:uLnTx/>
                <a:uFillTx/>
                <a:cs typeface="Arial"/>
              </a:rPr>
              <a:t>§ 162(k)</a:t>
            </a:r>
            <a:r>
              <a:rPr kumimoji="0" lang="en-US" sz="1400" b="0" i="0" u="none" strike="noStrike" kern="0" cap="none" spc="0" normalizeH="0" baseline="0" noProof="0" dirty="0">
                <a:ln>
                  <a:noFill/>
                </a:ln>
                <a:effectLst/>
                <a:uLnTx/>
                <a:uFillTx/>
                <a:cs typeface="Arial"/>
              </a:rPr>
              <a:t>:</a:t>
            </a:r>
          </a:p>
          <a:p>
            <a:pPr marR="0" lvl="0" defTabSz="914400" eaLnBrk="0" fontAlgn="base" latinLnBrk="0" hangingPunct="0">
              <a:lnSpc>
                <a:spcPct val="100000"/>
              </a:lnSpc>
              <a:spcBef>
                <a:spcPct val="0"/>
              </a:spcBef>
              <a:spcAft>
                <a:spcPct val="0"/>
              </a:spcAft>
              <a:buClrTx/>
              <a:buSzTx/>
              <a:tabLst/>
              <a:defRPr/>
            </a:pPr>
            <a:endParaRPr lang="en-US" sz="1400" kern="0" dirty="0">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cs typeface="Arial"/>
              </a:rPr>
              <a:t>Qualified property acquired after January 19, 2025, in the year it was placed into service</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400" kern="0" dirty="0">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kern="0" dirty="0">
                <a:cs typeface="Arial"/>
              </a:rPr>
              <a:t>Qualified property includes MACRS property with a recovery period of 20 years or less</a:t>
            </a:r>
          </a:p>
        </p:txBody>
      </p:sp>
    </p:spTree>
    <p:extLst>
      <p:ext uri="{BB962C8B-B14F-4D97-AF65-F5344CB8AC3E}">
        <p14:creationId xmlns:p14="http://schemas.microsoft.com/office/powerpoint/2010/main" val="58981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64FF6-DB17-23C1-70C4-5C73F8C1F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E1B30-C87B-2583-E683-EB4277C706CA}"/>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“Packing” the 10 Times Basis Limitation</a:t>
            </a:r>
            <a:endParaRPr lang="en-US" sz="5400" dirty="0"/>
          </a:p>
        </p:txBody>
      </p:sp>
      <p:sp>
        <p:nvSpPr>
          <p:cNvPr id="3" name="TextBox 2">
            <a:extLst>
              <a:ext uri="{FF2B5EF4-FFF2-40B4-BE49-F238E27FC236}">
                <a16:creationId xmlns:a16="http://schemas.microsoft.com/office/drawing/2014/main" id="{49A82059-E948-1ED6-35C4-5D39F07BEDFA}"/>
              </a:ext>
            </a:extLst>
          </p:cNvPr>
          <p:cNvSpPr txBox="1"/>
          <p:nvPr/>
        </p:nvSpPr>
        <p:spPr>
          <a:xfrm>
            <a:off x="114577" y="935771"/>
            <a:ext cx="8253670"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cs typeface="Arial"/>
              </a:rPr>
              <a:t> </a:t>
            </a:r>
            <a:r>
              <a:rPr lang="en-US" sz="1600" b="1" u="sng" dirty="0">
                <a:solidFill>
                  <a:srgbClr val="000000"/>
                </a:solidFill>
                <a:cs typeface="Arial"/>
              </a:rPr>
              <a:t>Packing (Maximizing) the 10 Times Basis Limitation with Contributions of Property</a:t>
            </a:r>
          </a:p>
        </p:txBody>
      </p:sp>
      <p:sp>
        <p:nvSpPr>
          <p:cNvPr id="5" name="TextBox 4">
            <a:extLst>
              <a:ext uri="{FF2B5EF4-FFF2-40B4-BE49-F238E27FC236}">
                <a16:creationId xmlns:a16="http://schemas.microsoft.com/office/drawing/2014/main" id="{C355E648-F6D3-7504-D921-1FFA2EE0C3B8}"/>
              </a:ext>
            </a:extLst>
          </p:cNvPr>
          <p:cNvSpPr txBox="1"/>
          <p:nvPr/>
        </p:nvSpPr>
        <p:spPr>
          <a:xfrm>
            <a:off x="114577" y="3611707"/>
            <a:ext cx="620984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cs typeface="Arial"/>
              </a:rPr>
              <a:t> </a:t>
            </a:r>
            <a:r>
              <a:rPr lang="en-US" sz="1600" b="1" u="sng" dirty="0">
                <a:solidFill>
                  <a:srgbClr val="000000"/>
                </a:solidFill>
                <a:cs typeface="Arial"/>
              </a:rPr>
              <a:t>Packing the 10 Times Basis Limitation with Non-Eligible Gain</a:t>
            </a:r>
          </a:p>
        </p:txBody>
      </p:sp>
      <p:grpSp>
        <p:nvGrpSpPr>
          <p:cNvPr id="6" name="Group 5">
            <a:extLst>
              <a:ext uri="{FF2B5EF4-FFF2-40B4-BE49-F238E27FC236}">
                <a16:creationId xmlns:a16="http://schemas.microsoft.com/office/drawing/2014/main" id="{A1FD3A10-88C3-D6F7-0CE1-A1D89EBA964E}"/>
              </a:ext>
            </a:extLst>
          </p:cNvPr>
          <p:cNvGrpSpPr/>
          <p:nvPr/>
        </p:nvGrpSpPr>
        <p:grpSpPr>
          <a:xfrm>
            <a:off x="344637" y="1624130"/>
            <a:ext cx="6655158" cy="1097280"/>
            <a:chOff x="751749" y="1913278"/>
            <a:chExt cx="6416494" cy="1097280"/>
          </a:xfrm>
        </p:grpSpPr>
        <p:grpSp>
          <p:nvGrpSpPr>
            <p:cNvPr id="7" name="Group 6">
              <a:extLst>
                <a:ext uri="{FF2B5EF4-FFF2-40B4-BE49-F238E27FC236}">
                  <a16:creationId xmlns:a16="http://schemas.microsoft.com/office/drawing/2014/main" id="{E44D4340-3FD5-2453-8A45-53F1BBA834A2}"/>
                </a:ext>
              </a:extLst>
            </p:cNvPr>
            <p:cNvGrpSpPr/>
            <p:nvPr/>
          </p:nvGrpSpPr>
          <p:grpSpPr>
            <a:xfrm>
              <a:off x="751749" y="1913278"/>
              <a:ext cx="2286000" cy="1097280"/>
              <a:chOff x="5029983" y="4817109"/>
              <a:chExt cx="2286000" cy="1097280"/>
            </a:xfrm>
          </p:grpSpPr>
          <p:sp>
            <p:nvSpPr>
              <p:cNvPr id="9" name="Rectangle 8">
                <a:extLst>
                  <a:ext uri="{FF2B5EF4-FFF2-40B4-BE49-F238E27FC236}">
                    <a16:creationId xmlns:a16="http://schemas.microsoft.com/office/drawing/2014/main" id="{644A88FF-CCFF-1F69-036A-E4E34EE9F6BC}"/>
                  </a:ext>
                </a:extLst>
              </p:cNvPr>
              <p:cNvSpPr/>
              <p:nvPr/>
            </p:nvSpPr>
            <p:spPr bwMode="auto">
              <a:xfrm>
                <a:off x="5029983" y="4817109"/>
                <a:ext cx="2286000" cy="1097280"/>
              </a:xfrm>
              <a:prstGeom prst="rect">
                <a:avLst/>
              </a:prstGeom>
              <a:solidFill>
                <a:srgbClr val="BFDFB5"/>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12" name="Rectangle 11">
                <a:extLst>
                  <a:ext uri="{FF2B5EF4-FFF2-40B4-BE49-F238E27FC236}">
                    <a16:creationId xmlns:a16="http://schemas.microsoft.com/office/drawing/2014/main" id="{11DBEF80-C6CA-0C4F-3483-B05FD9360643}"/>
                  </a:ext>
                </a:extLst>
              </p:cNvPr>
              <p:cNvSpPr/>
              <p:nvPr/>
            </p:nvSpPr>
            <p:spPr bwMode="auto">
              <a:xfrm>
                <a:off x="5029983" y="4817109"/>
                <a:ext cx="2286000" cy="822960"/>
              </a:xfrm>
              <a:prstGeom prst="rect">
                <a:avLst/>
              </a:prstGeom>
              <a:solidFill>
                <a:srgbClr val="EEC220">
                  <a:lumMod val="20000"/>
                  <a:lumOff val="8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13" name="TextBox 12">
                <a:extLst>
                  <a:ext uri="{FF2B5EF4-FFF2-40B4-BE49-F238E27FC236}">
                    <a16:creationId xmlns:a16="http://schemas.microsoft.com/office/drawing/2014/main" id="{1438A6EA-1D5C-BB68-7CE6-0FFB6E3DE1ED}"/>
                  </a:ext>
                </a:extLst>
              </p:cNvPr>
              <p:cNvSpPr txBox="1"/>
              <p:nvPr/>
            </p:nvSpPr>
            <p:spPr>
              <a:xfrm>
                <a:off x="5551658" y="5636176"/>
                <a:ext cx="1242649" cy="276999"/>
              </a:xfrm>
              <a:prstGeom prst="rect">
                <a:avLst/>
              </a:prstGeom>
              <a:no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1" u="none" strike="noStrike" kern="0" cap="none" spc="0" normalizeH="0" baseline="0" noProof="0" dirty="0">
                    <a:ln>
                      <a:noFill/>
                    </a:ln>
                    <a:solidFill>
                      <a:srgbClr val="709EC0">
                        <a:lumMod val="50000"/>
                      </a:srgbClr>
                    </a:solidFill>
                    <a:effectLst/>
                    <a:uLnTx/>
                    <a:uFillTx/>
                    <a:cs typeface="Arial"/>
                  </a:rPr>
                  <a:t>$10 Mil. (Basis)</a:t>
                </a:r>
              </a:p>
            </p:txBody>
          </p:sp>
          <p:sp>
            <p:nvSpPr>
              <p:cNvPr id="14" name="TextBox 13">
                <a:extLst>
                  <a:ext uri="{FF2B5EF4-FFF2-40B4-BE49-F238E27FC236}">
                    <a16:creationId xmlns:a16="http://schemas.microsoft.com/office/drawing/2014/main" id="{0F14167D-95C6-4DA9-52E0-75AC3896204E}"/>
                  </a:ext>
                </a:extLst>
              </p:cNvPr>
              <p:cNvSpPr txBox="1"/>
              <p:nvPr/>
            </p:nvSpPr>
            <p:spPr>
              <a:xfrm>
                <a:off x="5658258" y="4997756"/>
                <a:ext cx="1029449" cy="461665"/>
              </a:xfrm>
              <a:prstGeom prst="rect">
                <a:avLst/>
              </a:prstGeom>
              <a:no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1" u="none" strike="noStrike" kern="0" cap="none" spc="0" normalizeH="0" baseline="0" noProof="0" dirty="0">
                    <a:ln>
                      <a:noFill/>
                    </a:ln>
                    <a:solidFill>
                      <a:srgbClr val="709EC0">
                        <a:lumMod val="50000"/>
                      </a:srgbClr>
                    </a:solidFill>
                    <a:effectLst/>
                    <a:uLnTx/>
                    <a:uFillTx/>
                    <a:cs typeface="Arial"/>
                  </a:rPr>
                  <a:t>$40 Mil. </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1" u="none" strike="noStrike" kern="0" cap="none" spc="0" normalizeH="0" baseline="0" noProof="0" dirty="0">
                    <a:ln>
                      <a:noFill/>
                    </a:ln>
                    <a:solidFill>
                      <a:srgbClr val="709EC0">
                        <a:lumMod val="50000"/>
                      </a:srgbClr>
                    </a:solidFill>
                    <a:effectLst/>
                    <a:uLnTx/>
                    <a:uFillTx/>
                    <a:cs typeface="Arial"/>
                  </a:rPr>
                  <a:t>Built-In Gain</a:t>
                </a:r>
              </a:p>
            </p:txBody>
          </p:sp>
        </p:grpSp>
        <p:sp>
          <p:nvSpPr>
            <p:cNvPr id="8" name="TextBox 7">
              <a:extLst>
                <a:ext uri="{FF2B5EF4-FFF2-40B4-BE49-F238E27FC236}">
                  <a16:creationId xmlns:a16="http://schemas.microsoft.com/office/drawing/2014/main" id="{CA18CD5E-634A-4B81-1BE9-318BA593A511}"/>
                </a:ext>
              </a:extLst>
            </p:cNvPr>
            <p:cNvSpPr txBox="1"/>
            <p:nvPr/>
          </p:nvSpPr>
          <p:spPr>
            <a:xfrm>
              <a:off x="3048634" y="2292641"/>
              <a:ext cx="4119609" cy="338554"/>
            </a:xfrm>
            <a:prstGeom prst="rect">
              <a:avLst/>
            </a:prstGeom>
            <a:noFill/>
          </p:spPr>
          <p:txBody>
            <a:bodyPr wrap="squar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600" b="1" i="1" u="none" strike="noStrike" kern="0" cap="none" spc="0" normalizeH="0" baseline="0" noProof="0" dirty="0">
                  <a:ln>
                    <a:noFill/>
                  </a:ln>
                  <a:solidFill>
                    <a:srgbClr val="709EC0">
                      <a:lumMod val="50000"/>
                    </a:srgbClr>
                  </a:solidFill>
                  <a:effectLst/>
                  <a:uLnTx/>
                  <a:uFillTx/>
                  <a:cs typeface="Arial"/>
                </a:rPr>
                <a:t>X 10  =  $500 Million Per-Issuer Limitation</a:t>
              </a:r>
            </a:p>
          </p:txBody>
        </p:sp>
      </p:grpSp>
      <p:sp>
        <p:nvSpPr>
          <p:cNvPr id="15" name="TextBox 14">
            <a:extLst>
              <a:ext uri="{FF2B5EF4-FFF2-40B4-BE49-F238E27FC236}">
                <a16:creationId xmlns:a16="http://schemas.microsoft.com/office/drawing/2014/main" id="{FD67F905-3D86-5585-BA4D-83FFED5FCE80}"/>
              </a:ext>
            </a:extLst>
          </p:cNvPr>
          <p:cNvSpPr txBox="1"/>
          <p:nvPr/>
        </p:nvSpPr>
        <p:spPr>
          <a:xfrm>
            <a:off x="344636" y="4109697"/>
            <a:ext cx="7668147" cy="954107"/>
          </a:xfrm>
          <a:prstGeom prst="rect">
            <a:avLst/>
          </a:prstGeom>
          <a:solidFill>
            <a:schemeClr val="accent4">
              <a:lumMod val="20000"/>
              <a:lumOff val="80000"/>
            </a:schemeClr>
          </a:solidFill>
          <a:ln w="25400">
            <a:solidFill>
              <a:schemeClr val="accent1"/>
            </a:solidFill>
          </a:ln>
        </p:spPr>
        <p:txBody>
          <a:bodyPr wrap="square" rtlCol="0">
            <a:spAutoFit/>
          </a:bodyPr>
          <a:lstStyle/>
          <a:p>
            <a:pPr marL="0" marR="0" lvl="0" indent="0"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sng" strike="noStrike" kern="0" cap="none" spc="0" normalizeH="0" baseline="0" noProof="0" dirty="0">
                <a:ln>
                  <a:noFill/>
                </a:ln>
                <a:solidFill>
                  <a:srgbClr val="709EC0">
                    <a:lumMod val="50000"/>
                  </a:srgbClr>
                </a:solidFill>
                <a:effectLst/>
                <a:uLnTx/>
                <a:uFillTx/>
                <a:cs typeface="Arial"/>
              </a:rPr>
              <a:t>10 Times Basis Limitation Defined</a:t>
            </a:r>
          </a:p>
          <a:p>
            <a:pPr marL="0" marR="0" lvl="0" indent="0" defTabSz="914400" eaLnBrk="0" fontAlgn="base" latinLnBrk="0" hangingPunct="0">
              <a:lnSpc>
                <a:spcPct val="100000"/>
              </a:lnSpc>
              <a:spcBef>
                <a:spcPct val="0"/>
              </a:spcBef>
              <a:spcAft>
                <a:spcPct val="0"/>
              </a:spcAft>
              <a:buClr>
                <a:srgbClr val="709EC0"/>
              </a:buClr>
              <a:buSzTx/>
              <a:buFont typeface="Webdings" pitchFamily="18" charset="2"/>
              <a:buNone/>
              <a:tabLst/>
              <a:defRPr/>
            </a:pPr>
            <a:endParaRPr kumimoji="0" lang="en-US" sz="1400" b="0" i="0" u="none" strike="noStrike" kern="0" cap="none" spc="0" normalizeH="0" baseline="0" noProof="0" dirty="0">
              <a:ln>
                <a:noFill/>
              </a:ln>
              <a:solidFill>
                <a:srgbClr val="709EC0">
                  <a:lumMod val="50000"/>
                </a:srgbClr>
              </a:solidFill>
              <a:effectLst/>
              <a:uLnTx/>
              <a:uFillTx/>
              <a:cs typeface="Arial"/>
            </a:endParaRPr>
          </a:p>
          <a:p>
            <a:pPr marL="0" marR="0" lvl="0" indent="0"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rgbClr val="709EC0">
                    <a:lumMod val="50000"/>
                  </a:srgbClr>
                </a:solidFill>
                <a:effectLst/>
                <a:uLnTx/>
                <a:uFillTx/>
                <a:cs typeface="Arial"/>
              </a:rPr>
              <a:t>“10 times the aggregate adjusted bases of qualified small business stock issued by such corporation and disposed of by the taxpayer during the taxable year.”</a:t>
            </a:r>
          </a:p>
        </p:txBody>
      </p:sp>
      <p:sp>
        <p:nvSpPr>
          <p:cNvPr id="16" name="TextBox 15">
            <a:extLst>
              <a:ext uri="{FF2B5EF4-FFF2-40B4-BE49-F238E27FC236}">
                <a16:creationId xmlns:a16="http://schemas.microsoft.com/office/drawing/2014/main" id="{521C9C90-3704-9455-EBEE-C2570B3B7993}"/>
              </a:ext>
            </a:extLst>
          </p:cNvPr>
          <p:cNvSpPr txBox="1"/>
          <p:nvPr/>
        </p:nvSpPr>
        <p:spPr>
          <a:xfrm>
            <a:off x="8276362" y="4217418"/>
            <a:ext cx="3272223" cy="738664"/>
          </a:xfrm>
          <a:prstGeom prst="rect">
            <a:avLst/>
          </a:prstGeom>
          <a:solidFill>
            <a:schemeClr val="accent1"/>
          </a:solidFill>
          <a:ln w="19050">
            <a:solidFill>
              <a:schemeClr val="accent1"/>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FFFFFF"/>
                </a:solidFill>
                <a:effectLst/>
                <a:uLnTx/>
                <a:uFillTx/>
                <a:cs typeface="Arial"/>
              </a:rPr>
              <a:t>NOT defined in terms of QSBS Eligible </a:t>
            </a:r>
            <a:r>
              <a:rPr lang="en-US" sz="1400" b="1" kern="0" dirty="0">
                <a:solidFill>
                  <a:srgbClr val="FFFFFF"/>
                </a:solidFill>
                <a:cs typeface="Arial"/>
              </a:rPr>
              <a:t>G</a:t>
            </a:r>
            <a:r>
              <a:rPr kumimoji="0" lang="en-US" sz="1400" b="1" i="0" u="none" strike="noStrike" kern="0" cap="none" spc="0" normalizeH="0" baseline="0" noProof="0" dirty="0" err="1">
                <a:ln>
                  <a:noFill/>
                </a:ln>
                <a:solidFill>
                  <a:srgbClr val="FFFFFF"/>
                </a:solidFill>
                <a:effectLst/>
                <a:uLnTx/>
                <a:uFillTx/>
                <a:cs typeface="Arial"/>
              </a:rPr>
              <a:t>ain</a:t>
            </a:r>
            <a:r>
              <a:rPr kumimoji="0" lang="en-US" sz="1400" b="1" i="0" u="none" strike="noStrike" kern="0" cap="none" spc="0" normalizeH="0" baseline="0" noProof="0" dirty="0">
                <a:ln>
                  <a:noFill/>
                </a:ln>
                <a:solidFill>
                  <a:srgbClr val="FFFFFF"/>
                </a:solidFill>
                <a:effectLst/>
                <a:uLnTx/>
                <a:uFillTx/>
                <a:cs typeface="Arial"/>
              </a:rPr>
              <a:t> (3-, 4-, or 5-year holding period) of the taxable year.</a:t>
            </a:r>
          </a:p>
        </p:txBody>
      </p:sp>
      <p:grpSp>
        <p:nvGrpSpPr>
          <p:cNvPr id="4" name="Group 3">
            <a:extLst>
              <a:ext uri="{FF2B5EF4-FFF2-40B4-BE49-F238E27FC236}">
                <a16:creationId xmlns:a16="http://schemas.microsoft.com/office/drawing/2014/main" id="{0C139885-C373-BDAB-D208-624A86EF5891}"/>
              </a:ext>
            </a:extLst>
          </p:cNvPr>
          <p:cNvGrpSpPr/>
          <p:nvPr/>
        </p:nvGrpSpPr>
        <p:grpSpPr>
          <a:xfrm>
            <a:off x="283092" y="5360700"/>
            <a:ext cx="10776251" cy="954107"/>
            <a:chOff x="283092" y="5360700"/>
            <a:chExt cx="10776251" cy="954107"/>
          </a:xfrm>
        </p:grpSpPr>
        <p:sp>
          <p:nvSpPr>
            <p:cNvPr id="18" name="TextBox 17">
              <a:extLst>
                <a:ext uri="{FF2B5EF4-FFF2-40B4-BE49-F238E27FC236}">
                  <a16:creationId xmlns:a16="http://schemas.microsoft.com/office/drawing/2014/main" id="{73E61C46-60E4-6582-C307-738E59845974}"/>
                </a:ext>
              </a:extLst>
            </p:cNvPr>
            <p:cNvSpPr txBox="1"/>
            <p:nvPr/>
          </p:nvSpPr>
          <p:spPr>
            <a:xfrm>
              <a:off x="6013673" y="5360700"/>
              <a:ext cx="2629617" cy="954107"/>
            </a:xfrm>
            <a:prstGeom prst="rect">
              <a:avLst/>
            </a:prstGeom>
            <a:noFill/>
          </p:spPr>
          <p:txBody>
            <a:bodyPr wrap="square" rtlCol="0">
              <a:spAutoFit/>
            </a:bodyPr>
            <a:lstStyle/>
            <a:p>
              <a:pPr algn="ctr" eaLnBrk="0" fontAlgn="base" hangingPunct="0">
                <a:spcBef>
                  <a:spcPct val="0"/>
                </a:spcBef>
                <a:spcAft>
                  <a:spcPct val="0"/>
                </a:spcAft>
                <a:buClr>
                  <a:srgbClr val="709EC0"/>
                </a:buClr>
                <a:buFont typeface="Webdings" pitchFamily="18" charset="2"/>
                <a:buNone/>
              </a:pPr>
              <a:r>
                <a:rPr lang="en-US" sz="1400" u="sng" dirty="0">
                  <a:solidFill>
                    <a:srgbClr val="709EC0">
                      <a:lumMod val="50000"/>
                    </a:srgbClr>
                  </a:solidFill>
                  <a:cs typeface="Arial"/>
                </a:rPr>
                <a:t>(Eligible Gain)</a:t>
              </a:r>
            </a:p>
            <a:p>
              <a:pPr algn="ctr" eaLnBrk="0" fontAlgn="base" hangingPunct="0">
                <a:spcBef>
                  <a:spcPct val="0"/>
                </a:spcBef>
                <a:spcAft>
                  <a:spcPct val="0"/>
                </a:spcAft>
                <a:buClr>
                  <a:srgbClr val="709EC0"/>
                </a:buClr>
                <a:buFont typeface="Webdings" pitchFamily="18" charset="2"/>
                <a:buNone/>
              </a:pPr>
              <a:r>
                <a:rPr lang="en-US" sz="1400" dirty="0">
                  <a:solidFill>
                    <a:srgbClr val="709EC0">
                      <a:lumMod val="50000"/>
                    </a:srgbClr>
                  </a:solidFill>
                  <a:cs typeface="Arial"/>
                </a:rPr>
                <a:t>Sell $0 basis QSBS</a:t>
              </a:r>
            </a:p>
            <a:p>
              <a:pPr algn="ctr" eaLnBrk="0" fontAlgn="base" hangingPunct="0">
                <a:spcBef>
                  <a:spcPct val="0"/>
                </a:spcBef>
                <a:spcAft>
                  <a:spcPct val="0"/>
                </a:spcAft>
                <a:buClr>
                  <a:srgbClr val="709EC0"/>
                </a:buClr>
                <a:buFont typeface="Webdings" pitchFamily="18" charset="2"/>
                <a:buNone/>
              </a:pPr>
              <a:r>
                <a:rPr lang="en-US" sz="1400" dirty="0">
                  <a:solidFill>
                    <a:srgbClr val="709EC0">
                      <a:lumMod val="50000"/>
                    </a:srgbClr>
                  </a:solidFill>
                  <a:cs typeface="Arial"/>
                </a:rPr>
                <a:t>held for more than 5 years for</a:t>
              </a:r>
            </a:p>
            <a:p>
              <a:pPr algn="ctr" eaLnBrk="0" fontAlgn="base" hangingPunct="0">
                <a:spcBef>
                  <a:spcPct val="0"/>
                </a:spcBef>
                <a:spcAft>
                  <a:spcPct val="0"/>
                </a:spcAft>
                <a:buClr>
                  <a:srgbClr val="709EC0"/>
                </a:buClr>
                <a:buFont typeface="Webdings" pitchFamily="18" charset="2"/>
                <a:buNone/>
              </a:pPr>
              <a:r>
                <a:rPr lang="en-US" sz="1400" dirty="0">
                  <a:solidFill>
                    <a:srgbClr val="709EC0">
                      <a:lumMod val="50000"/>
                    </a:srgbClr>
                  </a:solidFill>
                  <a:cs typeface="Arial"/>
                </a:rPr>
                <a:t>$40 million of gain</a:t>
              </a:r>
            </a:p>
          </p:txBody>
        </p:sp>
        <p:sp>
          <p:nvSpPr>
            <p:cNvPr id="19" name="TextBox 18">
              <a:extLst>
                <a:ext uri="{FF2B5EF4-FFF2-40B4-BE49-F238E27FC236}">
                  <a16:creationId xmlns:a16="http://schemas.microsoft.com/office/drawing/2014/main" id="{4B66D232-E4E3-C4AB-5E56-7AB3BE14E763}"/>
                </a:ext>
              </a:extLst>
            </p:cNvPr>
            <p:cNvSpPr txBox="1"/>
            <p:nvPr/>
          </p:nvSpPr>
          <p:spPr>
            <a:xfrm>
              <a:off x="283092" y="5468421"/>
              <a:ext cx="2741321" cy="738664"/>
            </a:xfrm>
            <a:prstGeom prst="rect">
              <a:avLst/>
            </a:prstGeom>
            <a:noFill/>
          </p:spPr>
          <p:txBody>
            <a:bodyPr wrap="square" rtlCol="0">
              <a:spAutoFit/>
            </a:bodyPr>
            <a:lstStyle/>
            <a:p>
              <a:pPr algn="ctr" eaLnBrk="0" fontAlgn="base" hangingPunct="0">
                <a:spcBef>
                  <a:spcPct val="0"/>
                </a:spcBef>
                <a:spcAft>
                  <a:spcPct val="0"/>
                </a:spcAft>
                <a:buClr>
                  <a:srgbClr val="709EC0"/>
                </a:buClr>
                <a:buFont typeface="Webdings" pitchFamily="18" charset="2"/>
                <a:buNone/>
              </a:pPr>
              <a:r>
                <a:rPr lang="en-US" sz="1400" dirty="0">
                  <a:solidFill>
                    <a:srgbClr val="C00000"/>
                  </a:solidFill>
                  <a:cs typeface="Arial"/>
                </a:rPr>
                <a:t>Exercise option to purchase</a:t>
              </a:r>
            </a:p>
            <a:p>
              <a:pPr algn="ctr" eaLnBrk="0" fontAlgn="base" hangingPunct="0">
                <a:spcBef>
                  <a:spcPct val="0"/>
                </a:spcBef>
                <a:spcAft>
                  <a:spcPct val="0"/>
                </a:spcAft>
                <a:buClr>
                  <a:srgbClr val="709EC0"/>
                </a:buClr>
                <a:buFont typeface="Webdings" pitchFamily="18" charset="2"/>
                <a:buNone/>
              </a:pPr>
              <a:r>
                <a:rPr lang="en-US" sz="1400" dirty="0">
                  <a:solidFill>
                    <a:srgbClr val="C00000"/>
                  </a:solidFill>
                  <a:cs typeface="Arial"/>
                </a:rPr>
                <a:t>$4 million for $1 million QSBS</a:t>
              </a:r>
            </a:p>
            <a:p>
              <a:pPr algn="ctr" eaLnBrk="0" fontAlgn="base" hangingPunct="0">
                <a:spcBef>
                  <a:spcPct val="0"/>
                </a:spcBef>
                <a:spcAft>
                  <a:spcPct val="0"/>
                </a:spcAft>
                <a:buClr>
                  <a:srgbClr val="709EC0"/>
                </a:buClr>
                <a:buFont typeface="Webdings" pitchFamily="18" charset="2"/>
                <a:buNone/>
              </a:pPr>
              <a:r>
                <a:rPr lang="en-US" sz="1400" dirty="0">
                  <a:solidFill>
                    <a:srgbClr val="C00000"/>
                  </a:solidFill>
                  <a:cs typeface="Arial"/>
                </a:rPr>
                <a:t>($3 million of ordinary income)</a:t>
              </a:r>
            </a:p>
          </p:txBody>
        </p:sp>
        <p:sp>
          <p:nvSpPr>
            <p:cNvPr id="20" name="TextBox 19">
              <a:extLst>
                <a:ext uri="{FF2B5EF4-FFF2-40B4-BE49-F238E27FC236}">
                  <a16:creationId xmlns:a16="http://schemas.microsoft.com/office/drawing/2014/main" id="{74A6913B-AC0B-7855-F5E1-EF8C8D91D616}"/>
                </a:ext>
              </a:extLst>
            </p:cNvPr>
            <p:cNvSpPr txBox="1"/>
            <p:nvPr/>
          </p:nvSpPr>
          <p:spPr>
            <a:xfrm>
              <a:off x="3453907" y="5360700"/>
              <a:ext cx="2074003" cy="954107"/>
            </a:xfrm>
            <a:prstGeom prst="rect">
              <a:avLst/>
            </a:prstGeom>
            <a:noFill/>
          </p:spPr>
          <p:txBody>
            <a:bodyPr wrap="square" rtlCol="0">
              <a:spAutoFit/>
            </a:bodyPr>
            <a:lstStyle/>
            <a:p>
              <a:pPr algn="ctr" eaLnBrk="0" fontAlgn="base" hangingPunct="0">
                <a:spcBef>
                  <a:spcPct val="0"/>
                </a:spcBef>
                <a:spcAft>
                  <a:spcPct val="0"/>
                </a:spcAft>
                <a:buClr>
                  <a:srgbClr val="709EC0"/>
                </a:buClr>
                <a:buFont typeface="Webdings" pitchFamily="18" charset="2"/>
                <a:buNone/>
              </a:pPr>
              <a:r>
                <a:rPr lang="en-US" sz="1400" u="sng" dirty="0">
                  <a:solidFill>
                    <a:srgbClr val="709EC0">
                      <a:lumMod val="50000"/>
                    </a:srgbClr>
                  </a:solidFill>
                  <a:cs typeface="Arial"/>
                </a:rPr>
                <a:t>(Non-Eligible Gain)</a:t>
              </a:r>
            </a:p>
            <a:p>
              <a:pPr algn="ctr" eaLnBrk="0" fontAlgn="base" hangingPunct="0">
                <a:spcBef>
                  <a:spcPct val="0"/>
                </a:spcBef>
                <a:spcAft>
                  <a:spcPct val="0"/>
                </a:spcAft>
                <a:buClr>
                  <a:srgbClr val="709EC0"/>
                </a:buClr>
                <a:buFont typeface="Webdings" pitchFamily="18" charset="2"/>
                <a:buNone/>
              </a:pPr>
              <a:r>
                <a:rPr lang="en-US" sz="1400" dirty="0">
                  <a:solidFill>
                    <a:srgbClr val="709EC0">
                      <a:lumMod val="50000"/>
                    </a:srgbClr>
                  </a:solidFill>
                  <a:cs typeface="Arial"/>
                </a:rPr>
                <a:t>Sell option-acquired</a:t>
              </a:r>
            </a:p>
            <a:p>
              <a:pPr algn="ctr" eaLnBrk="0" fontAlgn="base" hangingPunct="0">
                <a:spcBef>
                  <a:spcPct val="0"/>
                </a:spcBef>
                <a:spcAft>
                  <a:spcPct val="0"/>
                </a:spcAft>
                <a:buClr>
                  <a:srgbClr val="709EC0"/>
                </a:buClr>
                <a:buFont typeface="Webdings" pitchFamily="18" charset="2"/>
                <a:buNone/>
              </a:pPr>
              <a:r>
                <a:rPr lang="en-US" sz="1400" dirty="0">
                  <a:solidFill>
                    <a:srgbClr val="709EC0">
                      <a:lumMod val="50000"/>
                    </a:srgbClr>
                  </a:solidFill>
                  <a:cs typeface="Arial"/>
                </a:rPr>
                <a:t>QSBS stock for</a:t>
              </a:r>
            </a:p>
            <a:p>
              <a:pPr algn="ctr" eaLnBrk="0" fontAlgn="base" hangingPunct="0">
                <a:spcBef>
                  <a:spcPct val="0"/>
                </a:spcBef>
                <a:spcAft>
                  <a:spcPct val="0"/>
                </a:spcAft>
                <a:buClr>
                  <a:srgbClr val="709EC0"/>
                </a:buClr>
                <a:buFont typeface="Webdings" pitchFamily="18" charset="2"/>
                <a:buNone/>
              </a:pPr>
              <a:r>
                <a:rPr lang="en-US" sz="1400" dirty="0">
                  <a:solidFill>
                    <a:srgbClr val="709EC0">
                      <a:lumMod val="50000"/>
                    </a:srgbClr>
                  </a:solidFill>
                  <a:cs typeface="Arial"/>
                </a:rPr>
                <a:t>nominal gain</a:t>
              </a:r>
            </a:p>
          </p:txBody>
        </p:sp>
        <p:sp>
          <p:nvSpPr>
            <p:cNvPr id="21" name="TextBox 20">
              <a:extLst>
                <a:ext uri="{FF2B5EF4-FFF2-40B4-BE49-F238E27FC236}">
                  <a16:creationId xmlns:a16="http://schemas.microsoft.com/office/drawing/2014/main" id="{4734A68A-13CA-CEA5-E013-022E9A98339F}"/>
                </a:ext>
              </a:extLst>
            </p:cNvPr>
            <p:cNvSpPr txBox="1"/>
            <p:nvPr/>
          </p:nvSpPr>
          <p:spPr>
            <a:xfrm>
              <a:off x="9206167" y="5576143"/>
              <a:ext cx="1853176" cy="523220"/>
            </a:xfrm>
            <a:prstGeom prst="rect">
              <a:avLst/>
            </a:prstGeom>
            <a:noFill/>
          </p:spPr>
          <p:txBody>
            <a:bodyPr wrap="square" rtlCol="0">
              <a:spAutoFit/>
            </a:bodyPr>
            <a:lstStyle/>
            <a:p>
              <a:pPr algn="ctr" eaLnBrk="0" fontAlgn="base" hangingPunct="0">
                <a:spcBef>
                  <a:spcPct val="0"/>
                </a:spcBef>
                <a:spcAft>
                  <a:spcPct val="0"/>
                </a:spcAft>
                <a:buClr>
                  <a:srgbClr val="709EC0"/>
                </a:buClr>
                <a:buFont typeface="Webdings" pitchFamily="18" charset="2"/>
                <a:buNone/>
              </a:pPr>
              <a:r>
                <a:rPr lang="en-US" sz="1400" dirty="0">
                  <a:solidFill>
                    <a:srgbClr val="00644F"/>
                  </a:solidFill>
                  <a:cs typeface="Arial"/>
                </a:rPr>
                <a:t>$40 Million</a:t>
              </a:r>
            </a:p>
            <a:p>
              <a:pPr algn="ctr" eaLnBrk="0" fontAlgn="base" hangingPunct="0">
                <a:spcBef>
                  <a:spcPct val="0"/>
                </a:spcBef>
                <a:spcAft>
                  <a:spcPct val="0"/>
                </a:spcAft>
                <a:buClr>
                  <a:srgbClr val="709EC0"/>
                </a:buClr>
                <a:buFont typeface="Webdings" pitchFamily="18" charset="2"/>
                <a:buNone/>
              </a:pPr>
              <a:r>
                <a:rPr lang="en-US" sz="1400" dirty="0">
                  <a:solidFill>
                    <a:srgbClr val="00644F"/>
                  </a:solidFill>
                  <a:cs typeface="Arial"/>
                </a:rPr>
                <a:t>Per-Issuer Limitation</a:t>
              </a:r>
            </a:p>
          </p:txBody>
        </p:sp>
        <p:sp>
          <p:nvSpPr>
            <p:cNvPr id="22" name="TextBox 21">
              <a:extLst>
                <a:ext uri="{FF2B5EF4-FFF2-40B4-BE49-F238E27FC236}">
                  <a16:creationId xmlns:a16="http://schemas.microsoft.com/office/drawing/2014/main" id="{0346CE1A-EDBD-A4F1-B5B9-450D36127ACA}"/>
                </a:ext>
              </a:extLst>
            </p:cNvPr>
            <p:cNvSpPr txBox="1"/>
            <p:nvPr/>
          </p:nvSpPr>
          <p:spPr>
            <a:xfrm>
              <a:off x="3027389" y="5653087"/>
              <a:ext cx="424926" cy="369332"/>
            </a:xfrm>
            <a:prstGeom prst="rect">
              <a:avLst/>
            </a:prstGeom>
            <a:noFill/>
          </p:spPr>
          <p:txBody>
            <a:bodyPr wrap="square" rtlCol="0">
              <a:spAutoFit/>
            </a:bodyPr>
            <a:lstStyle/>
            <a:p>
              <a:pPr algn="ctr" eaLnBrk="0" fontAlgn="base" hangingPunct="0">
                <a:spcBef>
                  <a:spcPct val="0"/>
                </a:spcBef>
                <a:spcAft>
                  <a:spcPct val="0"/>
                </a:spcAft>
                <a:buClr>
                  <a:srgbClr val="709EC0"/>
                </a:buClr>
                <a:buFont typeface="Webdings" pitchFamily="18" charset="2"/>
                <a:buNone/>
              </a:pPr>
              <a:r>
                <a:rPr lang="en-US" b="1" dirty="0">
                  <a:solidFill>
                    <a:srgbClr val="000000"/>
                  </a:solidFill>
                  <a:cs typeface="Arial"/>
                </a:rPr>
                <a:t>+</a:t>
              </a:r>
            </a:p>
          </p:txBody>
        </p:sp>
        <p:sp>
          <p:nvSpPr>
            <p:cNvPr id="23" name="TextBox 22">
              <a:extLst>
                <a:ext uri="{FF2B5EF4-FFF2-40B4-BE49-F238E27FC236}">
                  <a16:creationId xmlns:a16="http://schemas.microsoft.com/office/drawing/2014/main" id="{1FAC4C7B-3867-87A9-B87B-84DCC9ADD892}"/>
                </a:ext>
              </a:extLst>
            </p:cNvPr>
            <p:cNvSpPr txBox="1"/>
            <p:nvPr/>
          </p:nvSpPr>
          <p:spPr>
            <a:xfrm flipH="1">
              <a:off x="5298897" y="5653087"/>
              <a:ext cx="849854" cy="369332"/>
            </a:xfrm>
            <a:prstGeom prst="rect">
              <a:avLst/>
            </a:prstGeom>
            <a:noFill/>
          </p:spPr>
          <p:txBody>
            <a:bodyPr wrap="square" rtlCol="0">
              <a:spAutoFit/>
            </a:bodyPr>
            <a:lstStyle/>
            <a:p>
              <a:pPr algn="ctr" eaLnBrk="0" fontAlgn="base" hangingPunct="0">
                <a:spcBef>
                  <a:spcPct val="0"/>
                </a:spcBef>
                <a:spcAft>
                  <a:spcPct val="0"/>
                </a:spcAft>
                <a:buClr>
                  <a:srgbClr val="709EC0"/>
                </a:buClr>
                <a:buFont typeface="Webdings" pitchFamily="18" charset="2"/>
                <a:buNone/>
              </a:pPr>
              <a:r>
                <a:rPr lang="en-US" b="1" dirty="0">
                  <a:solidFill>
                    <a:srgbClr val="000000"/>
                  </a:solidFill>
                  <a:cs typeface="Arial"/>
                </a:rPr>
                <a:t>+</a:t>
              </a:r>
            </a:p>
          </p:txBody>
        </p:sp>
        <p:sp>
          <p:nvSpPr>
            <p:cNvPr id="24" name="TextBox 23">
              <a:extLst>
                <a:ext uri="{FF2B5EF4-FFF2-40B4-BE49-F238E27FC236}">
                  <a16:creationId xmlns:a16="http://schemas.microsoft.com/office/drawing/2014/main" id="{C1C7AD74-A3C5-0E9E-DE4B-62AC1E3366B8}"/>
                </a:ext>
              </a:extLst>
            </p:cNvPr>
            <p:cNvSpPr txBox="1"/>
            <p:nvPr/>
          </p:nvSpPr>
          <p:spPr>
            <a:xfrm flipH="1">
              <a:off x="8634049" y="5653087"/>
              <a:ext cx="568243" cy="369332"/>
            </a:xfrm>
            <a:prstGeom prst="rect">
              <a:avLst/>
            </a:prstGeom>
            <a:noFill/>
          </p:spPr>
          <p:txBody>
            <a:bodyPr wrap="square" rtlCol="0">
              <a:spAutoFit/>
            </a:bodyPr>
            <a:lstStyle/>
            <a:p>
              <a:pPr algn="ctr" eaLnBrk="0" fontAlgn="base" hangingPunct="0">
                <a:spcBef>
                  <a:spcPct val="0"/>
                </a:spcBef>
                <a:spcAft>
                  <a:spcPct val="0"/>
                </a:spcAft>
                <a:buClr>
                  <a:srgbClr val="709EC0"/>
                </a:buClr>
                <a:buFont typeface="Webdings" pitchFamily="18" charset="2"/>
                <a:buNone/>
              </a:pPr>
              <a:r>
                <a:rPr lang="en-US" b="1" dirty="0">
                  <a:solidFill>
                    <a:srgbClr val="000000"/>
                  </a:solidFill>
                  <a:cs typeface="Arial"/>
                </a:rPr>
                <a:t>=</a:t>
              </a:r>
            </a:p>
          </p:txBody>
        </p:sp>
      </p:grpSp>
      <p:sp>
        <p:nvSpPr>
          <p:cNvPr id="25" name="TextBox 24">
            <a:extLst>
              <a:ext uri="{FF2B5EF4-FFF2-40B4-BE49-F238E27FC236}">
                <a16:creationId xmlns:a16="http://schemas.microsoft.com/office/drawing/2014/main" id="{8298A9A9-FB5E-7E04-7888-5B2A30A703C7}"/>
              </a:ext>
            </a:extLst>
          </p:cNvPr>
          <p:cNvSpPr txBox="1"/>
          <p:nvPr/>
        </p:nvSpPr>
        <p:spPr>
          <a:xfrm>
            <a:off x="9083663" y="1587995"/>
            <a:ext cx="1657620" cy="1169551"/>
          </a:xfrm>
          <a:prstGeom prst="rect">
            <a:avLst/>
          </a:prstGeom>
          <a:solidFill>
            <a:srgbClr val="00644F"/>
          </a:solidFill>
          <a:ln w="19050">
            <a:solidFill>
              <a:srgbClr val="00644F"/>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FFFFFF"/>
              </a:buClr>
              <a:buSzPct val="110000"/>
              <a:buFont typeface="Webdings" pitchFamily="18" charset="2"/>
              <a:buNone/>
              <a:tabLst/>
              <a:defRPr/>
            </a:pPr>
            <a:r>
              <a:rPr kumimoji="0" lang="en-US" sz="1400" b="1" i="0" u="sng" strike="noStrike" kern="0" cap="none" spc="0" normalizeH="0" baseline="0" noProof="0" dirty="0">
                <a:ln>
                  <a:noFill/>
                </a:ln>
                <a:solidFill>
                  <a:srgbClr val="FFFFFF"/>
                </a:solidFill>
                <a:effectLst/>
                <a:uLnTx/>
                <a:uFillTx/>
                <a:cs typeface="Arial"/>
              </a:rPr>
              <a:t>Goodwill</a:t>
            </a:r>
          </a:p>
          <a:p>
            <a:pPr marL="0" marR="0" lvl="0" indent="0" algn="ctr" defTabSz="914400" eaLnBrk="0" fontAlgn="base" latinLnBrk="0" hangingPunct="0">
              <a:lnSpc>
                <a:spcPct val="100000"/>
              </a:lnSpc>
              <a:spcBef>
                <a:spcPct val="0"/>
              </a:spcBef>
              <a:spcAft>
                <a:spcPct val="0"/>
              </a:spcAft>
              <a:buClr>
                <a:srgbClr val="FFFFFF"/>
              </a:buClr>
              <a:buSzPct val="110000"/>
              <a:buFont typeface="Webdings" pitchFamily="18" charset="2"/>
              <a:buNone/>
              <a:tabLst/>
              <a:defRPr/>
            </a:pPr>
            <a:r>
              <a:rPr kumimoji="0" lang="en-US" sz="1400" b="1" i="0" u="none" strike="noStrike" kern="0" cap="none" spc="0" normalizeH="0" baseline="0" noProof="0" dirty="0">
                <a:ln>
                  <a:noFill/>
                </a:ln>
                <a:solidFill>
                  <a:srgbClr val="FFFFFF"/>
                </a:solidFill>
                <a:effectLst/>
                <a:uLnTx/>
                <a:uFillTx/>
                <a:cs typeface="Arial"/>
              </a:rPr>
              <a:t>Includes name, brand, and customer relationships</a:t>
            </a:r>
          </a:p>
        </p:txBody>
      </p:sp>
    </p:spTree>
    <p:extLst>
      <p:ext uri="{BB962C8B-B14F-4D97-AF65-F5344CB8AC3E}">
        <p14:creationId xmlns:p14="http://schemas.microsoft.com/office/powerpoint/2010/main" val="40987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74492-852A-BFF6-9686-1437354CD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ACC42-2B3B-A362-5B25-BAE6920B5DB5}"/>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Conversion from Partnership to C Corporation</a:t>
            </a:r>
            <a:endParaRPr lang="en-US" sz="5400" dirty="0"/>
          </a:p>
        </p:txBody>
      </p:sp>
      <p:grpSp>
        <p:nvGrpSpPr>
          <p:cNvPr id="3" name="Group 2">
            <a:extLst>
              <a:ext uri="{FF2B5EF4-FFF2-40B4-BE49-F238E27FC236}">
                <a16:creationId xmlns:a16="http://schemas.microsoft.com/office/drawing/2014/main" id="{A9734663-B4B8-6944-2BD8-49372289E9FC}"/>
              </a:ext>
            </a:extLst>
          </p:cNvPr>
          <p:cNvGrpSpPr/>
          <p:nvPr/>
        </p:nvGrpSpPr>
        <p:grpSpPr>
          <a:xfrm>
            <a:off x="399461" y="2995418"/>
            <a:ext cx="2626992" cy="3640582"/>
            <a:chOff x="197965" y="2614845"/>
            <a:chExt cx="2626992" cy="3640582"/>
          </a:xfrm>
        </p:grpSpPr>
        <p:grpSp>
          <p:nvGrpSpPr>
            <p:cNvPr id="4" name="Group 3">
              <a:extLst>
                <a:ext uri="{FF2B5EF4-FFF2-40B4-BE49-F238E27FC236}">
                  <a16:creationId xmlns:a16="http://schemas.microsoft.com/office/drawing/2014/main" id="{8BF104E3-DC7C-7F2C-E5DA-02142FFD38DD}"/>
                </a:ext>
              </a:extLst>
            </p:cNvPr>
            <p:cNvGrpSpPr/>
            <p:nvPr/>
          </p:nvGrpSpPr>
          <p:grpSpPr>
            <a:xfrm>
              <a:off x="197965" y="2859943"/>
              <a:ext cx="2626992" cy="3395484"/>
              <a:chOff x="226246" y="2996874"/>
              <a:chExt cx="2626992" cy="3395484"/>
            </a:xfrm>
          </p:grpSpPr>
          <p:grpSp>
            <p:nvGrpSpPr>
              <p:cNvPr id="6" name="Group 5">
                <a:extLst>
                  <a:ext uri="{FF2B5EF4-FFF2-40B4-BE49-F238E27FC236}">
                    <a16:creationId xmlns:a16="http://schemas.microsoft.com/office/drawing/2014/main" id="{129E6018-287E-A80D-949A-23E9511BF629}"/>
                  </a:ext>
                </a:extLst>
              </p:cNvPr>
              <p:cNvGrpSpPr/>
              <p:nvPr/>
            </p:nvGrpSpPr>
            <p:grpSpPr>
              <a:xfrm>
                <a:off x="1024437" y="5249358"/>
                <a:ext cx="1828800" cy="1143000"/>
                <a:chOff x="6738269" y="3552517"/>
                <a:chExt cx="1828800" cy="1143000"/>
              </a:xfrm>
              <a:solidFill>
                <a:srgbClr val="709EC0">
                  <a:lumMod val="40000"/>
                  <a:lumOff val="60000"/>
                </a:srgbClr>
              </a:solidFill>
            </p:grpSpPr>
            <p:sp>
              <p:nvSpPr>
                <p:cNvPr id="15" name="Rectangle 14">
                  <a:extLst>
                    <a:ext uri="{FF2B5EF4-FFF2-40B4-BE49-F238E27FC236}">
                      <a16:creationId xmlns:a16="http://schemas.microsoft.com/office/drawing/2014/main" id="{0BC96A3E-E355-4387-2F51-117D25E2DA7F}"/>
                    </a:ext>
                  </a:extLst>
                </p:cNvPr>
                <p:cNvSpPr/>
                <p:nvPr/>
              </p:nvSpPr>
              <p:spPr bwMode="auto">
                <a:xfrm>
                  <a:off x="6738269" y="3552517"/>
                  <a:ext cx="1828800" cy="1143000"/>
                </a:xfrm>
                <a:prstGeom prst="rect">
                  <a:avLst/>
                </a:prstGeom>
                <a:grp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16" name="TextBox 15">
                  <a:extLst>
                    <a:ext uri="{FF2B5EF4-FFF2-40B4-BE49-F238E27FC236}">
                      <a16:creationId xmlns:a16="http://schemas.microsoft.com/office/drawing/2014/main" id="{5C9DF302-0108-6902-D181-65DDC6B4D4D4}"/>
                    </a:ext>
                  </a:extLst>
                </p:cNvPr>
                <p:cNvSpPr txBox="1"/>
                <p:nvPr/>
              </p:nvSpPr>
              <p:spPr>
                <a:xfrm>
                  <a:off x="7042566" y="3966664"/>
                  <a:ext cx="1220206" cy="276999"/>
                </a:xfrm>
                <a:prstGeom prst="rect">
                  <a:avLst/>
                </a:prstGeom>
                <a:grp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0" u="none" strike="noStrike" kern="0" cap="none" spc="0" normalizeH="0" baseline="0" noProof="0" dirty="0">
                      <a:ln>
                        <a:noFill/>
                      </a:ln>
                      <a:solidFill>
                        <a:srgbClr val="000000"/>
                      </a:solidFill>
                      <a:effectLst/>
                      <a:uLnTx/>
                      <a:uFillTx/>
                      <a:cs typeface="Arial"/>
                    </a:rPr>
                    <a:t>C Corporation</a:t>
                  </a:r>
                </a:p>
              </p:txBody>
            </p:sp>
          </p:grpSp>
          <p:grpSp>
            <p:nvGrpSpPr>
              <p:cNvPr id="7" name="Group 6">
                <a:extLst>
                  <a:ext uri="{FF2B5EF4-FFF2-40B4-BE49-F238E27FC236}">
                    <a16:creationId xmlns:a16="http://schemas.microsoft.com/office/drawing/2014/main" id="{8544D137-D6B5-AB6B-504B-42D3632A9703}"/>
                  </a:ext>
                </a:extLst>
              </p:cNvPr>
              <p:cNvGrpSpPr/>
              <p:nvPr/>
            </p:nvGrpSpPr>
            <p:grpSpPr>
              <a:xfrm>
                <a:off x="1024438" y="3639733"/>
                <a:ext cx="1828800" cy="1143000"/>
                <a:chOff x="3927896" y="3533663"/>
                <a:chExt cx="1828800" cy="1143000"/>
              </a:xfrm>
              <a:solidFill>
                <a:srgbClr val="FFFFFF">
                  <a:lumMod val="85000"/>
                </a:srgbClr>
              </a:solidFill>
            </p:grpSpPr>
            <p:sp>
              <p:nvSpPr>
                <p:cNvPr id="13" name="Oval 12">
                  <a:extLst>
                    <a:ext uri="{FF2B5EF4-FFF2-40B4-BE49-F238E27FC236}">
                      <a16:creationId xmlns:a16="http://schemas.microsoft.com/office/drawing/2014/main" id="{AB984078-475D-F695-E4ED-E3C233F4D722}"/>
                    </a:ext>
                  </a:extLst>
                </p:cNvPr>
                <p:cNvSpPr/>
                <p:nvPr/>
              </p:nvSpPr>
              <p:spPr bwMode="auto">
                <a:xfrm>
                  <a:off x="3927896" y="3533663"/>
                  <a:ext cx="1828800" cy="1143000"/>
                </a:xfrm>
                <a:prstGeom prst="ellipse">
                  <a:avLst/>
                </a:prstGeom>
                <a:grp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14" name="TextBox 13">
                  <a:extLst>
                    <a:ext uri="{FF2B5EF4-FFF2-40B4-BE49-F238E27FC236}">
                      <a16:creationId xmlns:a16="http://schemas.microsoft.com/office/drawing/2014/main" id="{AF96B90B-DDD1-D0D9-088A-BA1ED118B908}"/>
                    </a:ext>
                  </a:extLst>
                </p:cNvPr>
                <p:cNvSpPr txBox="1"/>
                <p:nvPr/>
              </p:nvSpPr>
              <p:spPr>
                <a:xfrm>
                  <a:off x="4322765" y="3966664"/>
                  <a:ext cx="1039067" cy="276999"/>
                </a:xfrm>
                <a:prstGeom prst="rect">
                  <a:avLst/>
                </a:prstGeom>
                <a:grp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0" u="none" strike="noStrike" kern="0" cap="none" spc="0" normalizeH="0" baseline="0" noProof="0" dirty="0">
                      <a:ln>
                        <a:noFill/>
                      </a:ln>
                      <a:solidFill>
                        <a:srgbClr val="000000"/>
                      </a:solidFill>
                      <a:effectLst/>
                      <a:uLnTx/>
                      <a:uFillTx/>
                      <a:cs typeface="Arial"/>
                    </a:rPr>
                    <a:t>Partnership</a:t>
                  </a:r>
                </a:p>
              </p:txBody>
            </p:sp>
          </p:grpSp>
          <p:sp>
            <p:nvSpPr>
              <p:cNvPr id="8" name="TextBox 7">
                <a:extLst>
                  <a:ext uri="{FF2B5EF4-FFF2-40B4-BE49-F238E27FC236}">
                    <a16:creationId xmlns:a16="http://schemas.microsoft.com/office/drawing/2014/main" id="{43B2A46C-0A29-E0DA-0883-C3A5ACE901CC}"/>
                  </a:ext>
                </a:extLst>
              </p:cNvPr>
              <p:cNvSpPr txBox="1"/>
              <p:nvPr/>
            </p:nvSpPr>
            <p:spPr>
              <a:xfrm>
                <a:off x="1582009" y="2996874"/>
                <a:ext cx="713657" cy="276999"/>
              </a:xfrm>
              <a:prstGeom prst="rect">
                <a:avLst/>
              </a:prstGeom>
              <a:no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none" strike="noStrike" kern="0" cap="none" spc="0" normalizeH="0" baseline="0" noProof="0" dirty="0">
                    <a:ln>
                      <a:noFill/>
                    </a:ln>
                    <a:solidFill>
                      <a:srgbClr val="000000"/>
                    </a:solidFill>
                    <a:effectLst/>
                    <a:uLnTx/>
                    <a:uFillTx/>
                    <a:cs typeface="Arial"/>
                  </a:rPr>
                  <a:t>Owners</a:t>
                </a:r>
              </a:p>
            </p:txBody>
          </p:sp>
          <p:cxnSp>
            <p:nvCxnSpPr>
              <p:cNvPr id="9" name="Straight Connector 8">
                <a:extLst>
                  <a:ext uri="{FF2B5EF4-FFF2-40B4-BE49-F238E27FC236}">
                    <a16:creationId xmlns:a16="http://schemas.microsoft.com/office/drawing/2014/main" id="{26D8C18A-DFA4-5F46-EEFC-A1216394A8D2}"/>
                  </a:ext>
                </a:extLst>
              </p:cNvPr>
              <p:cNvCxnSpPr>
                <a:stCxn id="13" idx="0"/>
                <a:endCxn id="8" idx="2"/>
              </p:cNvCxnSpPr>
              <p:nvPr/>
            </p:nvCxnSpPr>
            <p:spPr>
              <a:xfrm flipV="1">
                <a:off x="1938838" y="3273873"/>
                <a:ext cx="0" cy="365860"/>
              </a:xfrm>
              <a:prstGeom prst="line">
                <a:avLst/>
              </a:prstGeom>
              <a:noFill/>
              <a:ln w="19050" cap="flat" cmpd="sng" algn="ctr">
                <a:solidFill>
                  <a:srgbClr val="00644F"/>
                </a:solidFill>
                <a:prstDash val="solid"/>
                <a:tailEnd type="triangle"/>
              </a:ln>
              <a:effectLst/>
            </p:spPr>
          </p:cxnSp>
          <p:cxnSp>
            <p:nvCxnSpPr>
              <p:cNvPr id="10" name="Straight Arrow Connector 9">
                <a:extLst>
                  <a:ext uri="{FF2B5EF4-FFF2-40B4-BE49-F238E27FC236}">
                    <a16:creationId xmlns:a16="http://schemas.microsoft.com/office/drawing/2014/main" id="{4B33850A-0FF7-3198-15C7-13D525604F71}"/>
                  </a:ext>
                </a:extLst>
              </p:cNvPr>
              <p:cNvCxnSpPr>
                <a:stCxn id="13" idx="4"/>
                <a:endCxn id="15" idx="0"/>
              </p:cNvCxnSpPr>
              <p:nvPr/>
            </p:nvCxnSpPr>
            <p:spPr>
              <a:xfrm flipH="1">
                <a:off x="1938837" y="4782733"/>
                <a:ext cx="1" cy="466625"/>
              </a:xfrm>
              <a:prstGeom prst="straightConnector1">
                <a:avLst/>
              </a:prstGeom>
              <a:noFill/>
              <a:ln w="19050" cap="flat" cmpd="sng" algn="ctr">
                <a:solidFill>
                  <a:srgbClr val="709EC0"/>
                </a:solidFill>
                <a:prstDash val="solid"/>
                <a:headEnd type="triangle"/>
                <a:tailEnd type="triangle"/>
              </a:ln>
              <a:effectLst/>
            </p:spPr>
          </p:cxnSp>
          <p:sp>
            <p:nvSpPr>
              <p:cNvPr id="11" name="TextBox 10">
                <a:extLst>
                  <a:ext uri="{FF2B5EF4-FFF2-40B4-BE49-F238E27FC236}">
                    <a16:creationId xmlns:a16="http://schemas.microsoft.com/office/drawing/2014/main" id="{F4185EFB-0C91-0099-4BB3-1C3A7FF7D336}"/>
                  </a:ext>
                </a:extLst>
              </p:cNvPr>
              <p:cNvSpPr txBox="1"/>
              <p:nvPr/>
            </p:nvSpPr>
            <p:spPr>
              <a:xfrm>
                <a:off x="226246" y="4695360"/>
                <a:ext cx="1608282" cy="553998"/>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709EC0"/>
                    </a:solidFill>
                    <a:effectLst/>
                    <a:uLnTx/>
                    <a:uFillTx/>
                    <a:cs typeface="Arial"/>
                  </a:rPr>
                  <a:t>(1)</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709EC0"/>
                    </a:solidFill>
                    <a:effectLst/>
                    <a:uLnTx/>
                    <a:uFillTx/>
                    <a:cs typeface="Arial"/>
                  </a:rPr>
                  <a:t>351 exchange with partnership assets</a:t>
                </a:r>
              </a:p>
            </p:txBody>
          </p:sp>
          <p:sp>
            <p:nvSpPr>
              <p:cNvPr id="12" name="TextBox 11">
                <a:extLst>
                  <a:ext uri="{FF2B5EF4-FFF2-40B4-BE49-F238E27FC236}">
                    <a16:creationId xmlns:a16="http://schemas.microsoft.com/office/drawing/2014/main" id="{6F0A2837-D5C3-18BF-5568-891A82142B62}"/>
                  </a:ext>
                </a:extLst>
              </p:cNvPr>
              <p:cNvSpPr txBox="1"/>
              <p:nvPr/>
            </p:nvSpPr>
            <p:spPr>
              <a:xfrm>
                <a:off x="434957" y="3236708"/>
                <a:ext cx="1190861" cy="553998"/>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00644F"/>
                    </a:solidFill>
                    <a:effectLst/>
                    <a:uLnTx/>
                    <a:uFillTx/>
                    <a:cs typeface="Arial"/>
                  </a:rPr>
                  <a:t>(2)</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00644F"/>
                    </a:solidFill>
                    <a:effectLst/>
                    <a:uLnTx/>
                    <a:uFillTx/>
                    <a:cs typeface="Arial"/>
                  </a:rPr>
                  <a:t>Liquidation of partnership</a:t>
                </a:r>
              </a:p>
            </p:txBody>
          </p:sp>
        </p:grpSp>
        <p:sp>
          <p:nvSpPr>
            <p:cNvPr id="5" name="TextBox 4">
              <a:extLst>
                <a:ext uri="{FF2B5EF4-FFF2-40B4-BE49-F238E27FC236}">
                  <a16:creationId xmlns:a16="http://schemas.microsoft.com/office/drawing/2014/main" id="{0F4832AD-FE8D-6D47-1BC0-D95E94722AC3}"/>
                </a:ext>
              </a:extLst>
            </p:cNvPr>
            <p:cNvSpPr txBox="1"/>
            <p:nvPr/>
          </p:nvSpPr>
          <p:spPr>
            <a:xfrm>
              <a:off x="1366980" y="2614845"/>
              <a:ext cx="1087157" cy="276999"/>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0" u="sng" strike="noStrike" kern="0" cap="none" spc="0" normalizeH="0" baseline="0" noProof="0" dirty="0">
                  <a:ln>
                    <a:noFill/>
                  </a:ln>
                  <a:solidFill>
                    <a:srgbClr val="00644F"/>
                  </a:solidFill>
                  <a:effectLst/>
                  <a:uLnTx/>
                  <a:uFillTx/>
                  <a:cs typeface="Arial"/>
                </a:rPr>
                <a:t>Assets-Over</a:t>
              </a:r>
            </a:p>
          </p:txBody>
        </p:sp>
      </p:grpSp>
      <p:grpSp>
        <p:nvGrpSpPr>
          <p:cNvPr id="17" name="Group 16">
            <a:extLst>
              <a:ext uri="{FF2B5EF4-FFF2-40B4-BE49-F238E27FC236}">
                <a16:creationId xmlns:a16="http://schemas.microsoft.com/office/drawing/2014/main" id="{414FC30C-82E8-CADE-DDF9-867D45E26D9B}"/>
              </a:ext>
            </a:extLst>
          </p:cNvPr>
          <p:cNvGrpSpPr/>
          <p:nvPr/>
        </p:nvGrpSpPr>
        <p:grpSpPr>
          <a:xfrm>
            <a:off x="3509188" y="2995418"/>
            <a:ext cx="2674127" cy="3640582"/>
            <a:chOff x="3034313" y="2614845"/>
            <a:chExt cx="2674127" cy="3640582"/>
          </a:xfrm>
        </p:grpSpPr>
        <p:grpSp>
          <p:nvGrpSpPr>
            <p:cNvPr id="18" name="Group 17">
              <a:extLst>
                <a:ext uri="{FF2B5EF4-FFF2-40B4-BE49-F238E27FC236}">
                  <a16:creationId xmlns:a16="http://schemas.microsoft.com/office/drawing/2014/main" id="{9482B796-FBA8-11A7-6675-4E93DBE05287}"/>
                </a:ext>
              </a:extLst>
            </p:cNvPr>
            <p:cNvGrpSpPr/>
            <p:nvPr/>
          </p:nvGrpSpPr>
          <p:grpSpPr>
            <a:xfrm>
              <a:off x="3034313" y="2859943"/>
              <a:ext cx="2674127" cy="3395484"/>
              <a:chOff x="3034313" y="2916505"/>
              <a:chExt cx="2674127" cy="3395484"/>
            </a:xfrm>
          </p:grpSpPr>
          <p:sp>
            <p:nvSpPr>
              <p:cNvPr id="20" name="TextBox 19">
                <a:extLst>
                  <a:ext uri="{FF2B5EF4-FFF2-40B4-BE49-F238E27FC236}">
                    <a16:creationId xmlns:a16="http://schemas.microsoft.com/office/drawing/2014/main" id="{A5AB711D-D4F7-C266-50D9-966339206628}"/>
                  </a:ext>
                </a:extLst>
              </p:cNvPr>
              <p:cNvSpPr txBox="1"/>
              <p:nvPr/>
            </p:nvSpPr>
            <p:spPr>
              <a:xfrm>
                <a:off x="3034313" y="4611888"/>
                <a:ext cx="1608282" cy="553998"/>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709EC0"/>
                    </a:solidFill>
                    <a:effectLst/>
                    <a:uLnTx/>
                    <a:uFillTx/>
                    <a:cs typeface="Arial"/>
                  </a:rPr>
                  <a:t>(2)</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709EC0"/>
                    </a:solidFill>
                    <a:effectLst/>
                    <a:uLnTx/>
                    <a:uFillTx/>
                    <a:cs typeface="Arial"/>
                  </a:rPr>
                  <a:t>351 exchange with partner assets</a:t>
                </a:r>
              </a:p>
            </p:txBody>
          </p:sp>
          <p:grpSp>
            <p:nvGrpSpPr>
              <p:cNvPr id="21" name="Group 20">
                <a:extLst>
                  <a:ext uri="{FF2B5EF4-FFF2-40B4-BE49-F238E27FC236}">
                    <a16:creationId xmlns:a16="http://schemas.microsoft.com/office/drawing/2014/main" id="{2DCC78CF-19AD-1B47-BC7B-5F9197CE3C1A}"/>
                  </a:ext>
                </a:extLst>
              </p:cNvPr>
              <p:cNvGrpSpPr/>
              <p:nvPr/>
            </p:nvGrpSpPr>
            <p:grpSpPr>
              <a:xfrm>
                <a:off x="3879639" y="5168989"/>
                <a:ext cx="1828800" cy="1143000"/>
                <a:chOff x="6738269" y="3552517"/>
                <a:chExt cx="1828800" cy="1143000"/>
              </a:xfrm>
              <a:solidFill>
                <a:srgbClr val="709EC0">
                  <a:lumMod val="40000"/>
                  <a:lumOff val="60000"/>
                </a:srgbClr>
              </a:solidFill>
            </p:grpSpPr>
            <p:sp>
              <p:nvSpPr>
                <p:cNvPr id="29" name="Rectangle 28">
                  <a:extLst>
                    <a:ext uri="{FF2B5EF4-FFF2-40B4-BE49-F238E27FC236}">
                      <a16:creationId xmlns:a16="http://schemas.microsoft.com/office/drawing/2014/main" id="{AD63DB59-BB8A-812E-CFAA-5CC96D467243}"/>
                    </a:ext>
                  </a:extLst>
                </p:cNvPr>
                <p:cNvSpPr/>
                <p:nvPr/>
              </p:nvSpPr>
              <p:spPr bwMode="auto">
                <a:xfrm>
                  <a:off x="6738269" y="3552517"/>
                  <a:ext cx="1828800" cy="1143000"/>
                </a:xfrm>
                <a:prstGeom prst="rect">
                  <a:avLst/>
                </a:prstGeom>
                <a:grp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30" name="TextBox 29">
                  <a:extLst>
                    <a:ext uri="{FF2B5EF4-FFF2-40B4-BE49-F238E27FC236}">
                      <a16:creationId xmlns:a16="http://schemas.microsoft.com/office/drawing/2014/main" id="{9B9A1AC1-5A32-8218-29CE-D69287CB362F}"/>
                    </a:ext>
                  </a:extLst>
                </p:cNvPr>
                <p:cNvSpPr txBox="1"/>
                <p:nvPr/>
              </p:nvSpPr>
              <p:spPr>
                <a:xfrm>
                  <a:off x="7042566" y="3966664"/>
                  <a:ext cx="1220206" cy="276999"/>
                </a:xfrm>
                <a:prstGeom prst="rect">
                  <a:avLst/>
                </a:prstGeom>
                <a:grp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0" u="none" strike="noStrike" kern="0" cap="none" spc="0" normalizeH="0" baseline="0" noProof="0" dirty="0">
                      <a:ln>
                        <a:noFill/>
                      </a:ln>
                      <a:solidFill>
                        <a:srgbClr val="000000"/>
                      </a:solidFill>
                      <a:effectLst/>
                      <a:uLnTx/>
                      <a:uFillTx/>
                      <a:cs typeface="Arial"/>
                    </a:rPr>
                    <a:t>C Corporation</a:t>
                  </a:r>
                </a:p>
              </p:txBody>
            </p:sp>
          </p:grpSp>
          <p:grpSp>
            <p:nvGrpSpPr>
              <p:cNvPr id="22" name="Group 21">
                <a:extLst>
                  <a:ext uri="{FF2B5EF4-FFF2-40B4-BE49-F238E27FC236}">
                    <a16:creationId xmlns:a16="http://schemas.microsoft.com/office/drawing/2014/main" id="{222472C9-949B-4347-F2D4-01621D138BC1}"/>
                  </a:ext>
                </a:extLst>
              </p:cNvPr>
              <p:cNvGrpSpPr/>
              <p:nvPr/>
            </p:nvGrpSpPr>
            <p:grpSpPr>
              <a:xfrm>
                <a:off x="3879640" y="3559364"/>
                <a:ext cx="1828800" cy="1143000"/>
                <a:chOff x="3927896" y="3533663"/>
                <a:chExt cx="1828800" cy="1143000"/>
              </a:xfrm>
              <a:solidFill>
                <a:srgbClr val="FFFFFF">
                  <a:lumMod val="85000"/>
                </a:srgbClr>
              </a:solidFill>
            </p:grpSpPr>
            <p:sp>
              <p:nvSpPr>
                <p:cNvPr id="27" name="Oval 26">
                  <a:extLst>
                    <a:ext uri="{FF2B5EF4-FFF2-40B4-BE49-F238E27FC236}">
                      <a16:creationId xmlns:a16="http://schemas.microsoft.com/office/drawing/2014/main" id="{9421C59F-6E9F-BF67-935A-B90160F11E67}"/>
                    </a:ext>
                  </a:extLst>
                </p:cNvPr>
                <p:cNvSpPr/>
                <p:nvPr/>
              </p:nvSpPr>
              <p:spPr bwMode="auto">
                <a:xfrm>
                  <a:off x="3927896" y="3533663"/>
                  <a:ext cx="1828800" cy="1143000"/>
                </a:xfrm>
                <a:prstGeom prst="ellipse">
                  <a:avLst/>
                </a:prstGeom>
                <a:grp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28" name="TextBox 27">
                  <a:extLst>
                    <a:ext uri="{FF2B5EF4-FFF2-40B4-BE49-F238E27FC236}">
                      <a16:creationId xmlns:a16="http://schemas.microsoft.com/office/drawing/2014/main" id="{F0EFD7BC-5A72-9313-B11F-083294D05D1A}"/>
                    </a:ext>
                  </a:extLst>
                </p:cNvPr>
                <p:cNvSpPr txBox="1"/>
                <p:nvPr/>
              </p:nvSpPr>
              <p:spPr>
                <a:xfrm>
                  <a:off x="4322765" y="3966664"/>
                  <a:ext cx="1039067" cy="276999"/>
                </a:xfrm>
                <a:prstGeom prst="rect">
                  <a:avLst/>
                </a:prstGeom>
                <a:grp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0" u="none" strike="noStrike" kern="0" cap="none" spc="0" normalizeH="0" baseline="0" noProof="0" dirty="0">
                      <a:ln>
                        <a:noFill/>
                      </a:ln>
                      <a:solidFill>
                        <a:srgbClr val="000000"/>
                      </a:solidFill>
                      <a:effectLst/>
                      <a:uLnTx/>
                      <a:uFillTx/>
                      <a:cs typeface="Arial"/>
                    </a:rPr>
                    <a:t>Partnership</a:t>
                  </a:r>
                </a:p>
              </p:txBody>
            </p:sp>
          </p:grpSp>
          <p:sp>
            <p:nvSpPr>
              <p:cNvPr id="23" name="TextBox 22">
                <a:extLst>
                  <a:ext uri="{FF2B5EF4-FFF2-40B4-BE49-F238E27FC236}">
                    <a16:creationId xmlns:a16="http://schemas.microsoft.com/office/drawing/2014/main" id="{0744A3BF-71DA-3F7B-B355-2F1E605A41AE}"/>
                  </a:ext>
                </a:extLst>
              </p:cNvPr>
              <p:cNvSpPr txBox="1"/>
              <p:nvPr/>
            </p:nvSpPr>
            <p:spPr>
              <a:xfrm>
                <a:off x="4437211" y="2916505"/>
                <a:ext cx="713657" cy="276999"/>
              </a:xfrm>
              <a:prstGeom prst="rect">
                <a:avLst/>
              </a:prstGeom>
              <a:no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none" strike="noStrike" kern="0" cap="none" spc="0" normalizeH="0" baseline="0" noProof="0" dirty="0">
                    <a:ln>
                      <a:noFill/>
                    </a:ln>
                    <a:solidFill>
                      <a:srgbClr val="000000"/>
                    </a:solidFill>
                    <a:effectLst/>
                    <a:uLnTx/>
                    <a:uFillTx/>
                    <a:cs typeface="Arial"/>
                  </a:rPr>
                  <a:t>Owners</a:t>
                </a:r>
              </a:p>
            </p:txBody>
          </p:sp>
          <p:cxnSp>
            <p:nvCxnSpPr>
              <p:cNvPr id="24" name="Straight Connector 23">
                <a:extLst>
                  <a:ext uri="{FF2B5EF4-FFF2-40B4-BE49-F238E27FC236}">
                    <a16:creationId xmlns:a16="http://schemas.microsoft.com/office/drawing/2014/main" id="{43EF9BED-21B9-E8A3-1CA1-471F01EE697D}"/>
                  </a:ext>
                </a:extLst>
              </p:cNvPr>
              <p:cNvCxnSpPr>
                <a:stCxn id="27" idx="0"/>
                <a:endCxn id="23" idx="2"/>
              </p:cNvCxnSpPr>
              <p:nvPr/>
            </p:nvCxnSpPr>
            <p:spPr>
              <a:xfrm flipV="1">
                <a:off x="4794040" y="3193504"/>
                <a:ext cx="0" cy="365860"/>
              </a:xfrm>
              <a:prstGeom prst="line">
                <a:avLst/>
              </a:prstGeom>
              <a:noFill/>
              <a:ln w="19050" cap="flat" cmpd="sng" algn="ctr">
                <a:solidFill>
                  <a:srgbClr val="00644F"/>
                </a:solidFill>
                <a:prstDash val="solid"/>
                <a:tailEnd type="triangle"/>
              </a:ln>
              <a:effectLst/>
            </p:spPr>
          </p:cxnSp>
          <p:sp>
            <p:nvSpPr>
              <p:cNvPr id="25" name="TextBox 24">
                <a:extLst>
                  <a:ext uri="{FF2B5EF4-FFF2-40B4-BE49-F238E27FC236}">
                    <a16:creationId xmlns:a16="http://schemas.microsoft.com/office/drawing/2014/main" id="{C073B776-E567-AF0F-AD1C-6D9ADEB4EDC3}"/>
                  </a:ext>
                </a:extLst>
              </p:cNvPr>
              <p:cNvSpPr txBox="1"/>
              <p:nvPr/>
            </p:nvSpPr>
            <p:spPr>
              <a:xfrm>
                <a:off x="3214743" y="3156339"/>
                <a:ext cx="1190861" cy="553998"/>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00644F"/>
                    </a:solidFill>
                    <a:effectLst/>
                    <a:uLnTx/>
                    <a:uFillTx/>
                    <a:cs typeface="Arial"/>
                  </a:rPr>
                  <a:t>(1)</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00644F"/>
                    </a:solidFill>
                    <a:effectLst/>
                    <a:uLnTx/>
                    <a:uFillTx/>
                    <a:cs typeface="Arial"/>
                  </a:rPr>
                  <a:t>Liquidation of partnership</a:t>
                </a:r>
              </a:p>
            </p:txBody>
          </p:sp>
          <p:sp>
            <p:nvSpPr>
              <p:cNvPr id="26" name="Freeform 37">
                <a:extLst>
                  <a:ext uri="{FF2B5EF4-FFF2-40B4-BE49-F238E27FC236}">
                    <a16:creationId xmlns:a16="http://schemas.microsoft.com/office/drawing/2014/main" id="{B6114892-6027-5A46-E58B-6608B80B967A}"/>
                  </a:ext>
                </a:extLst>
              </p:cNvPr>
              <p:cNvSpPr/>
              <p:nvPr/>
            </p:nvSpPr>
            <p:spPr bwMode="auto">
              <a:xfrm>
                <a:off x="4858281" y="3176829"/>
                <a:ext cx="635815" cy="1951349"/>
              </a:xfrm>
              <a:custGeom>
                <a:avLst/>
                <a:gdLst>
                  <a:gd name="connsiteX0" fmla="*/ 226244 w 635815"/>
                  <a:gd name="connsiteY0" fmla="*/ 0 h 1951349"/>
                  <a:gd name="connsiteX1" fmla="*/ 631596 w 635815"/>
                  <a:gd name="connsiteY1" fmla="*/ 895546 h 1951349"/>
                  <a:gd name="connsiteX2" fmla="*/ 0 w 635815"/>
                  <a:gd name="connsiteY2" fmla="*/ 1951349 h 1951349"/>
                </a:gdLst>
                <a:ahLst/>
                <a:cxnLst>
                  <a:cxn ang="0">
                    <a:pos x="connsiteX0" y="connsiteY0"/>
                  </a:cxn>
                  <a:cxn ang="0">
                    <a:pos x="connsiteX1" y="connsiteY1"/>
                  </a:cxn>
                  <a:cxn ang="0">
                    <a:pos x="connsiteX2" y="connsiteY2"/>
                  </a:cxn>
                </a:cxnLst>
                <a:rect l="l" t="t" r="r" b="b"/>
                <a:pathLst>
                  <a:path w="635815" h="1951349">
                    <a:moveTo>
                      <a:pt x="226244" y="0"/>
                    </a:moveTo>
                    <a:cubicBezTo>
                      <a:pt x="447773" y="285160"/>
                      <a:pt x="669303" y="570321"/>
                      <a:pt x="631596" y="895546"/>
                    </a:cubicBezTo>
                    <a:cubicBezTo>
                      <a:pt x="593889" y="1220771"/>
                      <a:pt x="106837" y="1767526"/>
                      <a:pt x="0" y="1951349"/>
                    </a:cubicBezTo>
                  </a:path>
                </a:pathLst>
              </a:custGeom>
              <a:noFill/>
              <a:ln w="19050" cap="flat" cmpd="sng" algn="ctr">
                <a:solidFill>
                  <a:srgbClr val="709EC0"/>
                </a:solidFill>
                <a:prstDash val="solid"/>
                <a:round/>
                <a:headEnd type="triangle" w="med" len="med"/>
                <a:tailEnd type="triangle" w="med" len="med"/>
              </a:ln>
              <a:effectLst/>
            </p:spPr>
            <p:txBody>
              <a:bodyPr rtlCol="0" anchor="ct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endParaRPr kumimoji="0" lang="en-US" sz="1200" b="0" i="0" u="none" strike="noStrike" kern="0" cap="none" spc="0" normalizeH="0" baseline="0" noProof="0">
                  <a:ln>
                    <a:noFill/>
                  </a:ln>
                  <a:solidFill>
                    <a:srgbClr val="000000"/>
                  </a:solidFill>
                  <a:effectLst/>
                  <a:uLnTx/>
                  <a:uFillTx/>
                  <a:cs typeface="Arial"/>
                </a:endParaRPr>
              </a:p>
            </p:txBody>
          </p:sp>
        </p:grpSp>
        <p:sp>
          <p:nvSpPr>
            <p:cNvPr id="19" name="TextBox 18">
              <a:extLst>
                <a:ext uri="{FF2B5EF4-FFF2-40B4-BE49-F238E27FC236}">
                  <a16:creationId xmlns:a16="http://schemas.microsoft.com/office/drawing/2014/main" id="{496C0342-2ADB-BD84-8DE6-681B96B460D4}"/>
                </a:ext>
              </a:extLst>
            </p:cNvPr>
            <p:cNvSpPr txBox="1"/>
            <p:nvPr/>
          </p:nvSpPr>
          <p:spPr>
            <a:xfrm>
              <a:off x="4322598" y="2614845"/>
              <a:ext cx="942887" cy="276999"/>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0" u="sng" strike="noStrike" kern="0" cap="none" spc="0" normalizeH="0" baseline="0" noProof="0" dirty="0">
                  <a:ln>
                    <a:noFill/>
                  </a:ln>
                  <a:solidFill>
                    <a:srgbClr val="00644F"/>
                  </a:solidFill>
                  <a:effectLst/>
                  <a:uLnTx/>
                  <a:uFillTx/>
                  <a:cs typeface="Arial"/>
                </a:rPr>
                <a:t>Assets-Up</a:t>
              </a:r>
            </a:p>
          </p:txBody>
        </p:sp>
      </p:grpSp>
      <p:grpSp>
        <p:nvGrpSpPr>
          <p:cNvPr id="31" name="Group 30">
            <a:extLst>
              <a:ext uri="{FF2B5EF4-FFF2-40B4-BE49-F238E27FC236}">
                <a16:creationId xmlns:a16="http://schemas.microsoft.com/office/drawing/2014/main" id="{AC98F534-C979-C30B-0325-3A843169A972}"/>
              </a:ext>
            </a:extLst>
          </p:cNvPr>
          <p:cNvGrpSpPr/>
          <p:nvPr/>
        </p:nvGrpSpPr>
        <p:grpSpPr>
          <a:xfrm>
            <a:off x="6639862" y="2995418"/>
            <a:ext cx="2548692" cy="3633547"/>
            <a:chOff x="6089573" y="2614845"/>
            <a:chExt cx="2548692" cy="3633547"/>
          </a:xfrm>
        </p:grpSpPr>
        <p:grpSp>
          <p:nvGrpSpPr>
            <p:cNvPr id="32" name="Group 31">
              <a:extLst>
                <a:ext uri="{FF2B5EF4-FFF2-40B4-BE49-F238E27FC236}">
                  <a16:creationId xmlns:a16="http://schemas.microsoft.com/office/drawing/2014/main" id="{908F264C-9A4C-8750-FBDA-2AAD3E3669FA}"/>
                </a:ext>
              </a:extLst>
            </p:cNvPr>
            <p:cNvGrpSpPr/>
            <p:nvPr/>
          </p:nvGrpSpPr>
          <p:grpSpPr>
            <a:xfrm>
              <a:off x="6089573" y="2869370"/>
              <a:ext cx="2548692" cy="3379022"/>
              <a:chOff x="6372383" y="2817084"/>
              <a:chExt cx="2548692" cy="3379022"/>
            </a:xfrm>
          </p:grpSpPr>
          <p:grpSp>
            <p:nvGrpSpPr>
              <p:cNvPr id="34" name="Group 33">
                <a:extLst>
                  <a:ext uri="{FF2B5EF4-FFF2-40B4-BE49-F238E27FC236}">
                    <a16:creationId xmlns:a16="http://schemas.microsoft.com/office/drawing/2014/main" id="{01352704-EBAB-0117-4C09-59DFECB0312B}"/>
                  </a:ext>
                </a:extLst>
              </p:cNvPr>
              <p:cNvGrpSpPr/>
              <p:nvPr/>
            </p:nvGrpSpPr>
            <p:grpSpPr>
              <a:xfrm>
                <a:off x="7092274" y="3495259"/>
                <a:ext cx="1828800" cy="1143000"/>
                <a:chOff x="6738269" y="3524236"/>
                <a:chExt cx="1828800" cy="1143000"/>
              </a:xfrm>
              <a:solidFill>
                <a:srgbClr val="709EC0">
                  <a:lumMod val="40000"/>
                  <a:lumOff val="60000"/>
                </a:srgbClr>
              </a:solidFill>
            </p:grpSpPr>
            <p:sp>
              <p:nvSpPr>
                <p:cNvPr id="44" name="Rectangle 43">
                  <a:extLst>
                    <a:ext uri="{FF2B5EF4-FFF2-40B4-BE49-F238E27FC236}">
                      <a16:creationId xmlns:a16="http://schemas.microsoft.com/office/drawing/2014/main" id="{1A9E3958-5FA0-22CA-24E8-E0DA4D32D32F}"/>
                    </a:ext>
                  </a:extLst>
                </p:cNvPr>
                <p:cNvSpPr/>
                <p:nvPr/>
              </p:nvSpPr>
              <p:spPr bwMode="auto">
                <a:xfrm>
                  <a:off x="6738269" y="3524236"/>
                  <a:ext cx="1828800" cy="1143000"/>
                </a:xfrm>
                <a:prstGeom prst="rect">
                  <a:avLst/>
                </a:prstGeom>
                <a:grp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45" name="TextBox 44">
                  <a:extLst>
                    <a:ext uri="{FF2B5EF4-FFF2-40B4-BE49-F238E27FC236}">
                      <a16:creationId xmlns:a16="http://schemas.microsoft.com/office/drawing/2014/main" id="{D262B4CA-D96C-6204-655F-60258B1BE758}"/>
                    </a:ext>
                  </a:extLst>
                </p:cNvPr>
                <p:cNvSpPr txBox="1"/>
                <p:nvPr/>
              </p:nvSpPr>
              <p:spPr>
                <a:xfrm>
                  <a:off x="7042566" y="3966664"/>
                  <a:ext cx="1220206" cy="276999"/>
                </a:xfrm>
                <a:prstGeom prst="rect">
                  <a:avLst/>
                </a:prstGeom>
                <a:grp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0" u="none" strike="noStrike" kern="0" cap="none" spc="0" normalizeH="0" baseline="0" noProof="0" dirty="0">
                      <a:ln>
                        <a:noFill/>
                      </a:ln>
                      <a:solidFill>
                        <a:srgbClr val="000000"/>
                      </a:solidFill>
                      <a:effectLst/>
                      <a:uLnTx/>
                      <a:uFillTx/>
                      <a:cs typeface="Arial"/>
                    </a:rPr>
                    <a:t>C Corporation</a:t>
                  </a:r>
                </a:p>
              </p:txBody>
            </p:sp>
          </p:grpSp>
          <p:grpSp>
            <p:nvGrpSpPr>
              <p:cNvPr id="35" name="Group 34">
                <a:extLst>
                  <a:ext uri="{FF2B5EF4-FFF2-40B4-BE49-F238E27FC236}">
                    <a16:creationId xmlns:a16="http://schemas.microsoft.com/office/drawing/2014/main" id="{388AD4E7-2CB2-8BA8-7822-56FAAB9A0A92}"/>
                  </a:ext>
                </a:extLst>
              </p:cNvPr>
              <p:cNvGrpSpPr/>
              <p:nvPr/>
            </p:nvGrpSpPr>
            <p:grpSpPr>
              <a:xfrm>
                <a:off x="7092275" y="5053106"/>
                <a:ext cx="1828800" cy="1143000"/>
                <a:chOff x="3927896" y="3552517"/>
                <a:chExt cx="1828800" cy="1143000"/>
              </a:xfrm>
              <a:solidFill>
                <a:srgbClr val="FFFFFF">
                  <a:lumMod val="85000"/>
                </a:srgbClr>
              </a:solidFill>
            </p:grpSpPr>
            <p:sp>
              <p:nvSpPr>
                <p:cNvPr id="42" name="Oval 41">
                  <a:extLst>
                    <a:ext uri="{FF2B5EF4-FFF2-40B4-BE49-F238E27FC236}">
                      <a16:creationId xmlns:a16="http://schemas.microsoft.com/office/drawing/2014/main" id="{30D800F8-8312-4A04-3A6D-4A52C7AF76BC}"/>
                    </a:ext>
                  </a:extLst>
                </p:cNvPr>
                <p:cNvSpPr/>
                <p:nvPr/>
              </p:nvSpPr>
              <p:spPr bwMode="auto">
                <a:xfrm>
                  <a:off x="3927896" y="3552517"/>
                  <a:ext cx="1828800" cy="1143000"/>
                </a:xfrm>
                <a:prstGeom prst="ellipse">
                  <a:avLst/>
                </a:prstGeom>
                <a:grp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43" name="TextBox 42">
                  <a:extLst>
                    <a:ext uri="{FF2B5EF4-FFF2-40B4-BE49-F238E27FC236}">
                      <a16:creationId xmlns:a16="http://schemas.microsoft.com/office/drawing/2014/main" id="{7FCE7672-BFEE-21D7-0D75-1111C2F30143}"/>
                    </a:ext>
                  </a:extLst>
                </p:cNvPr>
                <p:cNvSpPr txBox="1"/>
                <p:nvPr/>
              </p:nvSpPr>
              <p:spPr>
                <a:xfrm>
                  <a:off x="4322765" y="3966664"/>
                  <a:ext cx="1039067" cy="276999"/>
                </a:xfrm>
                <a:prstGeom prst="rect">
                  <a:avLst/>
                </a:prstGeom>
                <a:grp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0" u="none" strike="noStrike" kern="0" cap="none" spc="0" normalizeH="0" baseline="0" noProof="0" dirty="0">
                      <a:ln>
                        <a:noFill/>
                      </a:ln>
                      <a:solidFill>
                        <a:srgbClr val="000000"/>
                      </a:solidFill>
                      <a:effectLst/>
                      <a:uLnTx/>
                      <a:uFillTx/>
                      <a:cs typeface="Arial"/>
                    </a:rPr>
                    <a:t>Partnership</a:t>
                  </a:r>
                </a:p>
              </p:txBody>
            </p:sp>
          </p:grpSp>
          <p:sp>
            <p:nvSpPr>
              <p:cNvPr id="36" name="TextBox 35">
                <a:extLst>
                  <a:ext uri="{FF2B5EF4-FFF2-40B4-BE49-F238E27FC236}">
                    <a16:creationId xmlns:a16="http://schemas.microsoft.com/office/drawing/2014/main" id="{C26B376A-997D-01A1-F339-CC89CBA2769E}"/>
                  </a:ext>
                </a:extLst>
              </p:cNvPr>
              <p:cNvSpPr txBox="1"/>
              <p:nvPr/>
            </p:nvSpPr>
            <p:spPr>
              <a:xfrm>
                <a:off x="7649846" y="2817084"/>
                <a:ext cx="713657" cy="276999"/>
              </a:xfrm>
              <a:prstGeom prst="rect">
                <a:avLst/>
              </a:prstGeom>
              <a:no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none" strike="noStrike" kern="0" cap="none" spc="0" normalizeH="0" baseline="0" noProof="0" dirty="0">
                    <a:ln>
                      <a:noFill/>
                    </a:ln>
                    <a:solidFill>
                      <a:srgbClr val="000000"/>
                    </a:solidFill>
                    <a:effectLst/>
                    <a:uLnTx/>
                    <a:uFillTx/>
                    <a:cs typeface="Arial"/>
                  </a:rPr>
                  <a:t>Owners</a:t>
                </a:r>
              </a:p>
            </p:txBody>
          </p:sp>
          <p:cxnSp>
            <p:nvCxnSpPr>
              <p:cNvPr id="37" name="Straight Connector 36">
                <a:extLst>
                  <a:ext uri="{FF2B5EF4-FFF2-40B4-BE49-F238E27FC236}">
                    <a16:creationId xmlns:a16="http://schemas.microsoft.com/office/drawing/2014/main" id="{213F8967-BE0B-50E5-FCE8-C8684887355C}"/>
                  </a:ext>
                </a:extLst>
              </p:cNvPr>
              <p:cNvCxnSpPr>
                <a:stCxn id="42" idx="0"/>
                <a:endCxn id="44" idx="2"/>
              </p:cNvCxnSpPr>
              <p:nvPr/>
            </p:nvCxnSpPr>
            <p:spPr>
              <a:xfrm flipH="1" flipV="1">
                <a:off x="8006674" y="4638259"/>
                <a:ext cx="1" cy="414847"/>
              </a:xfrm>
              <a:prstGeom prst="line">
                <a:avLst/>
              </a:prstGeom>
              <a:noFill/>
              <a:ln w="19050" cap="flat" cmpd="sng" algn="ctr">
                <a:solidFill>
                  <a:srgbClr val="00644F"/>
                </a:solidFill>
                <a:prstDash val="solid"/>
                <a:tailEnd type="triangle"/>
              </a:ln>
              <a:effectLst/>
            </p:spPr>
          </p:cxnSp>
          <p:sp>
            <p:nvSpPr>
              <p:cNvPr id="38" name="TextBox 37">
                <a:extLst>
                  <a:ext uri="{FF2B5EF4-FFF2-40B4-BE49-F238E27FC236}">
                    <a16:creationId xmlns:a16="http://schemas.microsoft.com/office/drawing/2014/main" id="{32152716-4022-0E77-1A1F-8619208BB26A}"/>
                  </a:ext>
                </a:extLst>
              </p:cNvPr>
              <p:cNvSpPr txBox="1"/>
              <p:nvPr/>
            </p:nvSpPr>
            <p:spPr>
              <a:xfrm>
                <a:off x="6372383" y="2950688"/>
                <a:ext cx="1608282" cy="553998"/>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709EC0"/>
                    </a:solidFill>
                    <a:effectLst/>
                    <a:uLnTx/>
                    <a:uFillTx/>
                    <a:cs typeface="Arial"/>
                  </a:rPr>
                  <a:t>(1)</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709EC0"/>
                    </a:solidFill>
                    <a:effectLst/>
                    <a:uLnTx/>
                    <a:uFillTx/>
                    <a:cs typeface="Arial"/>
                  </a:rPr>
                  <a:t>351 exchange with partner interests</a:t>
                </a:r>
              </a:p>
            </p:txBody>
          </p:sp>
          <p:sp>
            <p:nvSpPr>
              <p:cNvPr id="39" name="TextBox 38">
                <a:extLst>
                  <a:ext uri="{FF2B5EF4-FFF2-40B4-BE49-F238E27FC236}">
                    <a16:creationId xmlns:a16="http://schemas.microsoft.com/office/drawing/2014/main" id="{3E6B7C52-EF76-E469-5027-A8559EC56ABE}"/>
                  </a:ext>
                </a:extLst>
              </p:cNvPr>
              <p:cNvSpPr txBox="1"/>
              <p:nvPr/>
            </p:nvSpPr>
            <p:spPr>
              <a:xfrm>
                <a:off x="6581094" y="4637332"/>
                <a:ext cx="1190861" cy="553998"/>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00644F"/>
                    </a:solidFill>
                    <a:effectLst/>
                    <a:uLnTx/>
                    <a:uFillTx/>
                    <a:cs typeface="Arial"/>
                  </a:rPr>
                  <a:t>(2)</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000" b="1" i="0" u="none" strike="noStrike" kern="0" cap="none" spc="0" normalizeH="0" baseline="0" noProof="0" dirty="0">
                    <a:ln>
                      <a:noFill/>
                    </a:ln>
                    <a:solidFill>
                      <a:srgbClr val="00644F"/>
                    </a:solidFill>
                    <a:effectLst/>
                    <a:uLnTx/>
                    <a:uFillTx/>
                    <a:cs typeface="Arial"/>
                  </a:rPr>
                  <a:t>Liquidation of partnership</a:t>
                </a:r>
              </a:p>
            </p:txBody>
          </p:sp>
          <p:sp>
            <p:nvSpPr>
              <p:cNvPr id="40" name="Freeform 48">
                <a:extLst>
                  <a:ext uri="{FF2B5EF4-FFF2-40B4-BE49-F238E27FC236}">
                    <a16:creationId xmlns:a16="http://schemas.microsoft.com/office/drawing/2014/main" id="{0A903491-A648-48F1-500F-52120C5141F4}"/>
                  </a:ext>
                </a:extLst>
              </p:cNvPr>
              <p:cNvSpPr/>
              <p:nvPr/>
            </p:nvSpPr>
            <p:spPr bwMode="auto">
              <a:xfrm>
                <a:off x="8070916" y="3105689"/>
                <a:ext cx="635815" cy="1951349"/>
              </a:xfrm>
              <a:custGeom>
                <a:avLst/>
                <a:gdLst>
                  <a:gd name="connsiteX0" fmla="*/ 226244 w 635815"/>
                  <a:gd name="connsiteY0" fmla="*/ 0 h 1951349"/>
                  <a:gd name="connsiteX1" fmla="*/ 631596 w 635815"/>
                  <a:gd name="connsiteY1" fmla="*/ 895546 h 1951349"/>
                  <a:gd name="connsiteX2" fmla="*/ 0 w 635815"/>
                  <a:gd name="connsiteY2" fmla="*/ 1951349 h 1951349"/>
                </a:gdLst>
                <a:ahLst/>
                <a:cxnLst>
                  <a:cxn ang="0">
                    <a:pos x="connsiteX0" y="connsiteY0"/>
                  </a:cxn>
                  <a:cxn ang="0">
                    <a:pos x="connsiteX1" y="connsiteY1"/>
                  </a:cxn>
                  <a:cxn ang="0">
                    <a:pos x="connsiteX2" y="connsiteY2"/>
                  </a:cxn>
                </a:cxnLst>
                <a:rect l="l" t="t" r="r" b="b"/>
                <a:pathLst>
                  <a:path w="635815" h="1951349">
                    <a:moveTo>
                      <a:pt x="226244" y="0"/>
                    </a:moveTo>
                    <a:cubicBezTo>
                      <a:pt x="447773" y="285160"/>
                      <a:pt x="669303" y="570321"/>
                      <a:pt x="631596" y="895546"/>
                    </a:cubicBezTo>
                    <a:cubicBezTo>
                      <a:pt x="593889" y="1220771"/>
                      <a:pt x="106837" y="1767526"/>
                      <a:pt x="0" y="1951349"/>
                    </a:cubicBezTo>
                  </a:path>
                </a:pathLst>
              </a:custGeom>
              <a:noFill/>
              <a:ln w="19050" cap="flat" cmpd="sng" algn="ctr">
                <a:solidFill>
                  <a:srgbClr val="709EC0"/>
                </a:solidFill>
                <a:prstDash val="solid"/>
                <a:round/>
                <a:headEnd type="none" w="med" len="med"/>
                <a:tailEnd type="triangle" w="med" len="med"/>
              </a:ln>
              <a:effectLst/>
            </p:spPr>
            <p:txBody>
              <a:bodyPr rtlCol="0" anchor="ct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endParaRPr kumimoji="0" lang="en-US" sz="1200" b="0" i="0" u="none" strike="noStrike" kern="0" cap="none" spc="0" normalizeH="0" baseline="0" noProof="0">
                  <a:ln>
                    <a:noFill/>
                  </a:ln>
                  <a:solidFill>
                    <a:srgbClr val="000000"/>
                  </a:solidFill>
                  <a:effectLst/>
                  <a:uLnTx/>
                  <a:uFillTx/>
                  <a:cs typeface="Arial"/>
                </a:endParaRPr>
              </a:p>
            </p:txBody>
          </p:sp>
          <p:cxnSp>
            <p:nvCxnSpPr>
              <p:cNvPr id="41" name="Straight Connector 40">
                <a:extLst>
                  <a:ext uri="{FF2B5EF4-FFF2-40B4-BE49-F238E27FC236}">
                    <a16:creationId xmlns:a16="http://schemas.microsoft.com/office/drawing/2014/main" id="{E0B1E7A2-FDB9-DE9D-AC04-B44D21ADDD3C}"/>
                  </a:ext>
                </a:extLst>
              </p:cNvPr>
              <p:cNvCxnSpPr>
                <a:stCxn id="36" idx="2"/>
                <a:endCxn id="44" idx="0"/>
              </p:cNvCxnSpPr>
              <p:nvPr/>
            </p:nvCxnSpPr>
            <p:spPr>
              <a:xfrm flipH="1">
                <a:off x="8006674" y="3094083"/>
                <a:ext cx="1" cy="401176"/>
              </a:xfrm>
              <a:prstGeom prst="line">
                <a:avLst/>
              </a:prstGeom>
              <a:noFill/>
              <a:ln w="19050" cap="flat" cmpd="sng" algn="ctr">
                <a:solidFill>
                  <a:srgbClr val="709EC0"/>
                </a:solidFill>
                <a:prstDash val="solid"/>
                <a:headEnd type="triangle"/>
                <a:tailEnd type="none"/>
              </a:ln>
              <a:effectLst/>
            </p:spPr>
          </p:cxnSp>
        </p:grpSp>
        <p:sp>
          <p:nvSpPr>
            <p:cNvPr id="33" name="TextBox 32">
              <a:extLst>
                <a:ext uri="{FF2B5EF4-FFF2-40B4-BE49-F238E27FC236}">
                  <a16:creationId xmlns:a16="http://schemas.microsoft.com/office/drawing/2014/main" id="{22BC1F20-C539-6BE5-16A1-97537A50D2A4}"/>
                </a:ext>
              </a:extLst>
            </p:cNvPr>
            <p:cNvSpPr txBox="1"/>
            <p:nvPr/>
          </p:nvSpPr>
          <p:spPr>
            <a:xfrm>
              <a:off x="7183496" y="2614845"/>
              <a:ext cx="1080745" cy="276999"/>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0" u="sng" strike="noStrike" kern="0" cap="none" spc="0" normalizeH="0" baseline="0" noProof="0" dirty="0">
                  <a:ln>
                    <a:noFill/>
                  </a:ln>
                  <a:solidFill>
                    <a:srgbClr val="00644F"/>
                  </a:solidFill>
                  <a:effectLst/>
                  <a:uLnTx/>
                  <a:uFillTx/>
                  <a:cs typeface="Arial"/>
                </a:rPr>
                <a:t>Interests-Up</a:t>
              </a:r>
            </a:p>
          </p:txBody>
        </p:sp>
      </p:grpSp>
      <p:sp>
        <p:nvSpPr>
          <p:cNvPr id="52" name="TextBox 51">
            <a:extLst>
              <a:ext uri="{FF2B5EF4-FFF2-40B4-BE49-F238E27FC236}">
                <a16:creationId xmlns:a16="http://schemas.microsoft.com/office/drawing/2014/main" id="{D058E00B-E3B8-A534-4B74-09AF05ABCD20}"/>
              </a:ext>
            </a:extLst>
          </p:cNvPr>
          <p:cNvSpPr txBox="1"/>
          <p:nvPr/>
        </p:nvSpPr>
        <p:spPr>
          <a:xfrm>
            <a:off x="9383996" y="982890"/>
            <a:ext cx="2479055" cy="2677656"/>
          </a:xfrm>
          <a:prstGeom prst="rect">
            <a:avLst/>
          </a:prstGeom>
          <a:solidFill>
            <a:schemeClr val="accent4">
              <a:lumMod val="20000"/>
              <a:lumOff val="80000"/>
            </a:schemeClr>
          </a:solidFill>
          <a:ln w="19050">
            <a:solidFill>
              <a:schemeClr val="accent6">
                <a:lumMod val="50000"/>
              </a:schemeClr>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00644F"/>
              </a:buClr>
              <a:buSzTx/>
              <a:buFont typeface="Webdings" pitchFamily="18" charset="2"/>
              <a:buNone/>
              <a:tabLst/>
              <a:defRPr/>
            </a:pPr>
            <a:r>
              <a:rPr kumimoji="0" lang="en-US" sz="1400" b="1" i="1" u="sng" strike="noStrike" kern="0" cap="none" spc="0" normalizeH="0" baseline="0" noProof="0" dirty="0">
                <a:ln>
                  <a:noFill/>
                </a:ln>
                <a:solidFill>
                  <a:schemeClr val="accent6">
                    <a:lumMod val="50000"/>
                  </a:schemeClr>
                </a:solidFill>
                <a:effectLst/>
                <a:uLnTx/>
                <a:uFillTx/>
                <a:cs typeface="Arial"/>
              </a:rPr>
              <a:t>Anti-Abuse Consideration</a:t>
            </a:r>
          </a:p>
          <a:p>
            <a:pPr marL="0" marR="0" lvl="0" indent="0" algn="ctr" defTabSz="914400" eaLnBrk="0" fontAlgn="base" latinLnBrk="0" hangingPunct="0">
              <a:lnSpc>
                <a:spcPct val="100000"/>
              </a:lnSpc>
              <a:spcBef>
                <a:spcPct val="0"/>
              </a:spcBef>
              <a:spcAft>
                <a:spcPct val="0"/>
              </a:spcAft>
              <a:buClr>
                <a:srgbClr val="00644F"/>
              </a:buClr>
              <a:buSzTx/>
              <a:buFont typeface="Webdings" pitchFamily="18" charset="2"/>
              <a:buNone/>
              <a:tabLst/>
              <a:defRPr/>
            </a:pPr>
            <a:endParaRPr kumimoji="0" lang="en-US" sz="1400" b="1" i="1" u="sng" strike="noStrike" kern="0" cap="none" spc="0" normalizeH="0" baseline="0" noProof="0" dirty="0">
              <a:ln>
                <a:noFill/>
              </a:ln>
              <a:solidFill>
                <a:schemeClr val="accent6">
                  <a:lumMod val="50000"/>
                </a:schemeClr>
              </a:solidFill>
              <a:effectLst/>
              <a:uLnTx/>
              <a:uFillTx/>
              <a:cs typeface="Arial"/>
            </a:endParaRPr>
          </a:p>
          <a:p>
            <a:pPr marL="0" marR="0" lvl="0" indent="0" algn="ctr" defTabSz="914400" eaLnBrk="0" fontAlgn="base" latinLnBrk="0" hangingPunct="0">
              <a:lnSpc>
                <a:spcPct val="100000"/>
              </a:lnSpc>
              <a:spcBef>
                <a:spcPct val="0"/>
              </a:spcBef>
              <a:spcAft>
                <a:spcPct val="0"/>
              </a:spcAft>
              <a:buClr>
                <a:srgbClr val="00644F"/>
              </a:buClr>
              <a:buSzTx/>
              <a:buFont typeface="Webdings" pitchFamily="18" charset="2"/>
              <a:buNone/>
              <a:tabLst/>
              <a:defRPr/>
            </a:pPr>
            <a:r>
              <a:rPr kumimoji="0" lang="en-US" sz="1400" b="0" i="1" u="none" strike="noStrike" kern="0" cap="none" spc="0" normalizeH="0" baseline="0" noProof="0" dirty="0">
                <a:ln>
                  <a:noFill/>
                </a:ln>
                <a:solidFill>
                  <a:schemeClr val="accent6">
                    <a:lumMod val="50000"/>
                  </a:schemeClr>
                </a:solidFill>
                <a:effectLst/>
                <a:uLnTx/>
                <a:uFillTx/>
                <a:cs typeface="Arial"/>
              </a:rPr>
              <a:t>“The Secretary shall prescribe such regulations as may be appropriate to carry out the purposes of this section, including regulations to prevent the avoidance of the purposes of this section through split-ups, shell corporations, partnerships, or otherwise.” § 1202(k).</a:t>
            </a:r>
          </a:p>
        </p:txBody>
      </p:sp>
      <p:grpSp>
        <p:nvGrpSpPr>
          <p:cNvPr id="55" name="Group 54">
            <a:extLst>
              <a:ext uri="{FF2B5EF4-FFF2-40B4-BE49-F238E27FC236}">
                <a16:creationId xmlns:a16="http://schemas.microsoft.com/office/drawing/2014/main" id="{508BC884-A6B4-267C-FA00-C44F3154D0CC}"/>
              </a:ext>
            </a:extLst>
          </p:cNvPr>
          <p:cNvGrpSpPr/>
          <p:nvPr/>
        </p:nvGrpSpPr>
        <p:grpSpPr>
          <a:xfrm>
            <a:off x="2635326" y="903478"/>
            <a:ext cx="5077409" cy="1789856"/>
            <a:chOff x="2635326" y="931759"/>
            <a:chExt cx="5077409" cy="1789856"/>
          </a:xfrm>
        </p:grpSpPr>
        <p:sp>
          <p:nvSpPr>
            <p:cNvPr id="47" name="Oval 46">
              <a:extLst>
                <a:ext uri="{FF2B5EF4-FFF2-40B4-BE49-F238E27FC236}">
                  <a16:creationId xmlns:a16="http://schemas.microsoft.com/office/drawing/2014/main" id="{4E8404C2-4B08-01F6-E273-7010055E50AD}"/>
                </a:ext>
              </a:extLst>
            </p:cNvPr>
            <p:cNvSpPr/>
            <p:nvPr/>
          </p:nvSpPr>
          <p:spPr bwMode="auto">
            <a:xfrm>
              <a:off x="4264505" y="931759"/>
              <a:ext cx="1839960" cy="1106324"/>
            </a:xfrm>
            <a:prstGeom prst="ellipse">
              <a:avLst/>
            </a:prstGeom>
            <a:solidFill>
              <a:srgbClr val="BFDFB5"/>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Partnership</a:t>
              </a:r>
            </a:p>
          </p:txBody>
        </p:sp>
        <p:sp>
          <p:nvSpPr>
            <p:cNvPr id="48" name="Oval 47">
              <a:extLst>
                <a:ext uri="{FF2B5EF4-FFF2-40B4-BE49-F238E27FC236}">
                  <a16:creationId xmlns:a16="http://schemas.microsoft.com/office/drawing/2014/main" id="{4F8EC7A0-AE44-8328-E912-9B97028759FA}"/>
                </a:ext>
              </a:extLst>
            </p:cNvPr>
            <p:cNvSpPr/>
            <p:nvPr/>
          </p:nvSpPr>
          <p:spPr bwMode="auto">
            <a:xfrm>
              <a:off x="2635326" y="1752192"/>
              <a:ext cx="1551077" cy="969423"/>
            </a:xfrm>
            <a:prstGeom prst="ellipse">
              <a:avLst/>
            </a:prstGeom>
            <a:solidFill>
              <a:srgbClr val="FFFFFF">
                <a:lumMod val="85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cs typeface="Arial" charset="0"/>
                </a:rPr>
                <a:t>Partnership 1</a:t>
              </a:r>
              <a:endParaRPr kumimoji="0" lang="en-US" sz="1400" b="1" i="0" u="none" strike="noStrike" kern="0" cap="none" spc="0" normalizeH="0" baseline="0" noProof="0" dirty="0">
                <a:ln>
                  <a:noFill/>
                </a:ln>
                <a:solidFill>
                  <a:srgbClr val="000000"/>
                </a:solidFill>
                <a:effectLst/>
                <a:uLnTx/>
                <a:uFillTx/>
                <a:cs typeface="Arial" charset="0"/>
              </a:endParaRPr>
            </a:p>
          </p:txBody>
        </p:sp>
        <p:sp>
          <p:nvSpPr>
            <p:cNvPr id="49" name="Oval 48">
              <a:extLst>
                <a:ext uri="{FF2B5EF4-FFF2-40B4-BE49-F238E27FC236}">
                  <a16:creationId xmlns:a16="http://schemas.microsoft.com/office/drawing/2014/main" id="{D782A845-29C6-E1F0-E7E4-CB177759C922}"/>
                </a:ext>
              </a:extLst>
            </p:cNvPr>
            <p:cNvSpPr/>
            <p:nvPr/>
          </p:nvSpPr>
          <p:spPr bwMode="auto">
            <a:xfrm>
              <a:off x="6161658" y="1752192"/>
              <a:ext cx="1551077" cy="969423"/>
            </a:xfrm>
            <a:prstGeom prst="ellipse">
              <a:avLst/>
            </a:prstGeom>
            <a:solidFill>
              <a:srgbClr val="FFFFFF">
                <a:lumMod val="85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cs typeface="Arial" charset="0"/>
                </a:rPr>
                <a:t>Partnership 2</a:t>
              </a:r>
              <a:endParaRPr kumimoji="0" lang="en-US" sz="1400" b="1" i="0" u="none" strike="noStrike" kern="0" cap="none" spc="0" normalizeH="0" baseline="0" noProof="0" dirty="0">
                <a:ln>
                  <a:noFill/>
                </a:ln>
                <a:solidFill>
                  <a:srgbClr val="000000"/>
                </a:solidFill>
                <a:effectLst/>
                <a:uLnTx/>
                <a:uFillTx/>
                <a:cs typeface="Arial" charset="0"/>
              </a:endParaRPr>
            </a:p>
          </p:txBody>
        </p:sp>
        <p:cxnSp>
          <p:nvCxnSpPr>
            <p:cNvPr id="50" name="Straight Connector 49">
              <a:extLst>
                <a:ext uri="{FF2B5EF4-FFF2-40B4-BE49-F238E27FC236}">
                  <a16:creationId xmlns:a16="http://schemas.microsoft.com/office/drawing/2014/main" id="{145232DA-264A-43A1-F1D3-E40B7B13E292}"/>
                </a:ext>
              </a:extLst>
            </p:cNvPr>
            <p:cNvCxnSpPr>
              <a:cxnSpLocks/>
              <a:stCxn id="47" idx="2"/>
              <a:endCxn id="48" idx="0"/>
            </p:cNvCxnSpPr>
            <p:nvPr/>
          </p:nvCxnSpPr>
          <p:spPr>
            <a:xfrm flipH="1">
              <a:off x="3410865" y="1484921"/>
              <a:ext cx="853640" cy="267271"/>
            </a:xfrm>
            <a:prstGeom prst="line">
              <a:avLst/>
            </a:prstGeom>
            <a:noFill/>
            <a:ln w="12700" cap="flat" cmpd="sng" algn="ctr">
              <a:solidFill>
                <a:srgbClr val="000000"/>
              </a:solidFill>
              <a:prstDash val="solid"/>
              <a:tailEnd type="triangle"/>
            </a:ln>
            <a:effectLst/>
          </p:spPr>
        </p:cxnSp>
        <p:cxnSp>
          <p:nvCxnSpPr>
            <p:cNvPr id="51" name="Straight Connector 50">
              <a:extLst>
                <a:ext uri="{FF2B5EF4-FFF2-40B4-BE49-F238E27FC236}">
                  <a16:creationId xmlns:a16="http://schemas.microsoft.com/office/drawing/2014/main" id="{5DF06FDF-0552-0FB4-CDFD-E1DD62069CD4}"/>
                </a:ext>
              </a:extLst>
            </p:cNvPr>
            <p:cNvCxnSpPr>
              <a:cxnSpLocks/>
              <a:stCxn id="47" idx="6"/>
              <a:endCxn id="49" idx="0"/>
            </p:cNvCxnSpPr>
            <p:nvPr/>
          </p:nvCxnSpPr>
          <p:spPr>
            <a:xfrm>
              <a:off x="6104465" y="1484921"/>
              <a:ext cx="832732" cy="267271"/>
            </a:xfrm>
            <a:prstGeom prst="line">
              <a:avLst/>
            </a:prstGeom>
            <a:noFill/>
            <a:ln w="12700" cap="flat" cmpd="sng" algn="ctr">
              <a:solidFill>
                <a:srgbClr val="000000"/>
              </a:solidFill>
              <a:prstDash val="solid"/>
              <a:tailEnd type="triangle"/>
            </a:ln>
            <a:effectLst/>
          </p:spPr>
        </p:cxnSp>
        <p:sp>
          <p:nvSpPr>
            <p:cNvPr id="53" name="TextBox 52">
              <a:extLst>
                <a:ext uri="{FF2B5EF4-FFF2-40B4-BE49-F238E27FC236}">
                  <a16:creationId xmlns:a16="http://schemas.microsoft.com/office/drawing/2014/main" id="{3C37D83C-C2FA-8921-2312-0C8D9F7738C9}"/>
                </a:ext>
              </a:extLst>
            </p:cNvPr>
            <p:cNvSpPr txBox="1"/>
            <p:nvPr/>
          </p:nvSpPr>
          <p:spPr>
            <a:xfrm>
              <a:off x="4628475" y="2117134"/>
              <a:ext cx="1168013" cy="461665"/>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i="1" dirty="0">
                  <a:solidFill>
                    <a:srgbClr val="BBCCDC">
                      <a:lumMod val="50000"/>
                    </a:srgbClr>
                  </a:solidFill>
                  <a:cs typeface="Arial"/>
                </a:rPr>
                <a:t>“Vertical Slice”</a:t>
              </a:r>
            </a:p>
            <a:p>
              <a:pPr algn="ctr" eaLnBrk="0" fontAlgn="base" hangingPunct="0">
                <a:spcBef>
                  <a:spcPct val="0"/>
                </a:spcBef>
                <a:spcAft>
                  <a:spcPct val="0"/>
                </a:spcAft>
                <a:buClr>
                  <a:srgbClr val="709EC0"/>
                </a:buClr>
                <a:buFont typeface="Webdings" pitchFamily="18" charset="2"/>
                <a:buNone/>
              </a:pPr>
              <a:r>
                <a:rPr lang="en-US" sz="1200" i="1" dirty="0">
                  <a:solidFill>
                    <a:srgbClr val="BBCCDC">
                      <a:lumMod val="50000"/>
                    </a:srgbClr>
                  </a:solidFill>
                  <a:cs typeface="Arial"/>
                </a:rPr>
                <a:t>Division</a:t>
              </a:r>
            </a:p>
          </p:txBody>
        </p:sp>
      </p:grpSp>
    </p:spTree>
    <p:extLst>
      <p:ext uri="{BB962C8B-B14F-4D97-AF65-F5344CB8AC3E}">
        <p14:creationId xmlns:p14="http://schemas.microsoft.com/office/powerpoint/2010/main" val="69365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5DD63-529B-4800-5C87-6992B58ED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3BEE8-92F4-1056-BAEF-B009393829E0}"/>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“Packing” Examples</a:t>
            </a:r>
            <a:endParaRPr lang="en-US" sz="5400" dirty="0"/>
          </a:p>
        </p:txBody>
      </p:sp>
      <p:sp>
        <p:nvSpPr>
          <p:cNvPr id="3" name="TextBox 2">
            <a:extLst>
              <a:ext uri="{FF2B5EF4-FFF2-40B4-BE49-F238E27FC236}">
                <a16:creationId xmlns:a16="http://schemas.microsoft.com/office/drawing/2014/main" id="{2990D1B7-3A47-9DA7-F282-6D733D9FF386}"/>
              </a:ext>
            </a:extLst>
          </p:cNvPr>
          <p:cNvSpPr txBox="1"/>
          <p:nvPr/>
        </p:nvSpPr>
        <p:spPr>
          <a:xfrm>
            <a:off x="46259" y="906616"/>
            <a:ext cx="3369229" cy="584775"/>
          </a:xfrm>
          <a:prstGeom prst="rect">
            <a:avLst/>
          </a:prstGeom>
          <a:noFill/>
          <a:ln w="25400">
            <a:noFill/>
          </a:ln>
        </p:spPr>
        <p:txBody>
          <a:bodyPr wrap="square" rtlCol="0">
            <a:spAutoFit/>
          </a:bodyPr>
          <a:lstStyle/>
          <a:p>
            <a:pPr marL="171450" marR="0" lvl="0" indent="-171450" defTabSz="914400" eaLnBrk="0" fontAlgn="base" latinLnBrk="0" hangingPunct="0">
              <a:lnSpc>
                <a:spcPct val="100000"/>
              </a:lnSpc>
              <a:spcBef>
                <a:spcPct val="0"/>
              </a:spcBef>
              <a:spcAft>
                <a:spcPct val="0"/>
              </a:spcAft>
              <a:buClrTx/>
              <a:buSzPct val="120000"/>
              <a:buFont typeface="Arial" panose="020B0604020202020204" pitchFamily="34" charset="0"/>
              <a:buChar char="•"/>
              <a:tabLst/>
              <a:defRPr/>
            </a:pPr>
            <a:r>
              <a:rPr lang="en-US" sz="1600" kern="0" dirty="0">
                <a:cs typeface="Arial"/>
              </a:rPr>
              <a:t>Conversion with FMV of Goodwill and Going Concern Value</a:t>
            </a:r>
          </a:p>
        </p:txBody>
      </p:sp>
      <p:grpSp>
        <p:nvGrpSpPr>
          <p:cNvPr id="76" name="Group 75">
            <a:extLst>
              <a:ext uri="{FF2B5EF4-FFF2-40B4-BE49-F238E27FC236}">
                <a16:creationId xmlns:a16="http://schemas.microsoft.com/office/drawing/2014/main" id="{1436ADC1-10EF-1DD2-6964-A3A63E383030}"/>
              </a:ext>
            </a:extLst>
          </p:cNvPr>
          <p:cNvGrpSpPr/>
          <p:nvPr/>
        </p:nvGrpSpPr>
        <p:grpSpPr>
          <a:xfrm>
            <a:off x="5103196" y="897794"/>
            <a:ext cx="6571382" cy="1432910"/>
            <a:chOff x="4454268" y="897794"/>
            <a:chExt cx="6571382" cy="1432910"/>
          </a:xfrm>
        </p:grpSpPr>
        <p:grpSp>
          <p:nvGrpSpPr>
            <p:cNvPr id="4" name="Group 3">
              <a:extLst>
                <a:ext uri="{FF2B5EF4-FFF2-40B4-BE49-F238E27FC236}">
                  <a16:creationId xmlns:a16="http://schemas.microsoft.com/office/drawing/2014/main" id="{1B643F6A-570F-58F8-AC95-AF93612145C1}"/>
                </a:ext>
              </a:extLst>
            </p:cNvPr>
            <p:cNvGrpSpPr/>
            <p:nvPr/>
          </p:nvGrpSpPr>
          <p:grpSpPr>
            <a:xfrm>
              <a:off x="6796700" y="1644904"/>
              <a:ext cx="1828800" cy="685800"/>
              <a:chOff x="6738269" y="3552517"/>
              <a:chExt cx="1828800" cy="1143000"/>
            </a:xfrm>
            <a:solidFill>
              <a:srgbClr val="709EC0">
                <a:lumMod val="40000"/>
                <a:lumOff val="60000"/>
              </a:srgbClr>
            </a:solidFill>
          </p:grpSpPr>
          <p:sp>
            <p:nvSpPr>
              <p:cNvPr id="5" name="Rectangle 4">
                <a:extLst>
                  <a:ext uri="{FF2B5EF4-FFF2-40B4-BE49-F238E27FC236}">
                    <a16:creationId xmlns:a16="http://schemas.microsoft.com/office/drawing/2014/main" id="{4E2CB614-AB91-1050-FA41-CDC18066C1A6}"/>
                  </a:ext>
                </a:extLst>
              </p:cNvPr>
              <p:cNvSpPr/>
              <p:nvPr/>
            </p:nvSpPr>
            <p:spPr bwMode="auto">
              <a:xfrm>
                <a:off x="6738269" y="3552517"/>
                <a:ext cx="1828800" cy="1143000"/>
              </a:xfrm>
              <a:prstGeom prst="rect">
                <a:avLst/>
              </a:prstGeom>
              <a:grp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Arial" charset="0"/>
                </a:endParaRPr>
              </a:p>
            </p:txBody>
          </p:sp>
          <p:sp>
            <p:nvSpPr>
              <p:cNvPr id="6" name="TextBox 5">
                <a:extLst>
                  <a:ext uri="{FF2B5EF4-FFF2-40B4-BE49-F238E27FC236}">
                    <a16:creationId xmlns:a16="http://schemas.microsoft.com/office/drawing/2014/main" id="{24B23351-452B-43F8-F7D8-160F4D9E3766}"/>
                  </a:ext>
                </a:extLst>
              </p:cNvPr>
              <p:cNvSpPr txBox="1"/>
              <p:nvPr/>
            </p:nvSpPr>
            <p:spPr>
              <a:xfrm>
                <a:off x="6958409" y="3951275"/>
                <a:ext cx="1388522" cy="307777"/>
              </a:xfrm>
              <a:prstGeom prst="rect">
                <a:avLst/>
              </a:prstGeom>
              <a:grp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0000"/>
                    </a:solidFill>
                    <a:effectLst/>
                    <a:uLnTx/>
                    <a:uFillTx/>
                    <a:cs typeface="Arial"/>
                  </a:rPr>
                  <a:t>C Corporation</a:t>
                </a:r>
              </a:p>
            </p:txBody>
          </p:sp>
        </p:grpSp>
        <p:sp>
          <p:nvSpPr>
            <p:cNvPr id="7" name="TextBox 6">
              <a:extLst>
                <a:ext uri="{FF2B5EF4-FFF2-40B4-BE49-F238E27FC236}">
                  <a16:creationId xmlns:a16="http://schemas.microsoft.com/office/drawing/2014/main" id="{741C1862-235F-75A7-5C92-97458236845A}"/>
                </a:ext>
              </a:extLst>
            </p:cNvPr>
            <p:cNvSpPr txBox="1"/>
            <p:nvPr/>
          </p:nvSpPr>
          <p:spPr>
            <a:xfrm>
              <a:off x="6250609" y="906616"/>
              <a:ext cx="2920992" cy="523220"/>
            </a:xfrm>
            <a:prstGeom prst="rect">
              <a:avLst/>
            </a:prstGeom>
            <a:noFill/>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400" dirty="0">
                  <a:solidFill>
                    <a:srgbClr val="000000"/>
                  </a:solidFill>
                  <a:cs typeface="Arial"/>
                </a:rPr>
                <a:t>Tangible Assets ($25 Mil.)</a:t>
              </a:r>
            </a:p>
            <a:p>
              <a:pPr algn="ctr" eaLnBrk="0" fontAlgn="base" hangingPunct="0">
                <a:spcBef>
                  <a:spcPct val="0"/>
                </a:spcBef>
                <a:spcAft>
                  <a:spcPct val="0"/>
                </a:spcAft>
                <a:buClr>
                  <a:srgbClr val="709EC0"/>
                </a:buClr>
                <a:buFont typeface="Webdings" pitchFamily="18" charset="2"/>
                <a:buNone/>
              </a:pPr>
              <a:r>
                <a:rPr lang="en-US" sz="1400" dirty="0">
                  <a:solidFill>
                    <a:srgbClr val="000000"/>
                  </a:solidFill>
                  <a:cs typeface="Arial"/>
                </a:rPr>
                <a:t>Goodwill/Going Concern ($35 Mil.)</a:t>
              </a:r>
            </a:p>
          </p:txBody>
        </p:sp>
        <p:cxnSp>
          <p:nvCxnSpPr>
            <p:cNvPr id="8" name="Straight Arrow Connector 7">
              <a:extLst>
                <a:ext uri="{FF2B5EF4-FFF2-40B4-BE49-F238E27FC236}">
                  <a16:creationId xmlns:a16="http://schemas.microsoft.com/office/drawing/2014/main" id="{733B0C20-02E2-A84C-B560-E8B6E05B03DE}"/>
                </a:ext>
              </a:extLst>
            </p:cNvPr>
            <p:cNvCxnSpPr>
              <a:cxnSpLocks/>
              <a:stCxn id="7" idx="2"/>
              <a:endCxn id="5" idx="0"/>
            </p:cNvCxnSpPr>
            <p:nvPr/>
          </p:nvCxnSpPr>
          <p:spPr>
            <a:xfrm flipH="1">
              <a:off x="7711100" y="1429836"/>
              <a:ext cx="5" cy="228600"/>
            </a:xfrm>
            <a:prstGeom prst="straightConnector1">
              <a:avLst/>
            </a:prstGeom>
            <a:ln w="19050">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0129BDE-0EEC-2C80-F870-4F591BEF1D04}"/>
                </a:ext>
              </a:extLst>
            </p:cNvPr>
            <p:cNvSpPr txBox="1"/>
            <p:nvPr/>
          </p:nvSpPr>
          <p:spPr>
            <a:xfrm>
              <a:off x="4454268" y="897794"/>
              <a:ext cx="1641796" cy="523220"/>
            </a:xfrm>
            <a:prstGeom prst="rect">
              <a:avLst/>
            </a:prstGeom>
            <a:solidFill>
              <a:schemeClr val="accent6">
                <a:lumMod val="20000"/>
                <a:lumOff val="80000"/>
              </a:schemeClr>
            </a:solidFill>
            <a:ln w="12700">
              <a:solidFill>
                <a:schemeClr val="tx1"/>
              </a:solidFill>
            </a:ln>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400" i="1" u="sng" dirty="0">
                  <a:solidFill>
                    <a:srgbClr val="000000"/>
                  </a:solidFill>
                  <a:cs typeface="Arial"/>
                </a:rPr>
                <a:t>Remaining AGA</a:t>
              </a:r>
            </a:p>
            <a:p>
              <a:pPr algn="ctr" eaLnBrk="0" fontAlgn="base" hangingPunct="0">
                <a:spcBef>
                  <a:spcPct val="0"/>
                </a:spcBef>
                <a:spcAft>
                  <a:spcPct val="0"/>
                </a:spcAft>
                <a:buClr>
                  <a:srgbClr val="709EC0"/>
                </a:buClr>
                <a:buFont typeface="Webdings" pitchFamily="18" charset="2"/>
                <a:buNone/>
              </a:pPr>
              <a:r>
                <a:rPr lang="en-US" sz="1400" i="1" dirty="0">
                  <a:solidFill>
                    <a:srgbClr val="000000"/>
                  </a:solidFill>
                  <a:cs typeface="Arial"/>
                </a:rPr>
                <a:t>$15 Mil. + Inflation</a:t>
              </a:r>
            </a:p>
          </p:txBody>
        </p:sp>
        <p:sp>
          <p:nvSpPr>
            <p:cNvPr id="11" name="TextBox 10">
              <a:extLst>
                <a:ext uri="{FF2B5EF4-FFF2-40B4-BE49-F238E27FC236}">
                  <a16:creationId xmlns:a16="http://schemas.microsoft.com/office/drawing/2014/main" id="{6EC2B0FC-2722-99EE-A927-CB06B84EE670}"/>
                </a:ext>
              </a:extLst>
            </p:cNvPr>
            <p:cNvSpPr txBox="1"/>
            <p:nvPr/>
          </p:nvSpPr>
          <p:spPr>
            <a:xfrm>
              <a:off x="9326146" y="897794"/>
              <a:ext cx="1699504" cy="523220"/>
            </a:xfrm>
            <a:prstGeom prst="rect">
              <a:avLst/>
            </a:prstGeom>
            <a:solidFill>
              <a:schemeClr val="accent4">
                <a:lumMod val="20000"/>
                <a:lumOff val="80000"/>
              </a:schemeClr>
            </a:solidFill>
            <a:ln w="12700">
              <a:solidFill>
                <a:schemeClr val="tx1"/>
              </a:solidFill>
            </a:ln>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400" i="1" u="sng" dirty="0">
                  <a:solidFill>
                    <a:srgbClr val="000000"/>
                  </a:solidFill>
                  <a:cs typeface="Arial"/>
                </a:rPr>
                <a:t>Potential Exclusion</a:t>
              </a:r>
            </a:p>
            <a:p>
              <a:pPr algn="ctr" eaLnBrk="0" fontAlgn="base" hangingPunct="0">
                <a:spcBef>
                  <a:spcPct val="0"/>
                </a:spcBef>
                <a:spcAft>
                  <a:spcPct val="0"/>
                </a:spcAft>
                <a:buClr>
                  <a:srgbClr val="709EC0"/>
                </a:buClr>
                <a:buFont typeface="Webdings" pitchFamily="18" charset="2"/>
                <a:buNone/>
              </a:pPr>
              <a:r>
                <a:rPr lang="en-US" sz="1400" i="1" dirty="0">
                  <a:solidFill>
                    <a:srgbClr val="000000"/>
                  </a:solidFill>
                  <a:cs typeface="Arial"/>
                </a:rPr>
                <a:t>$600 Mil.</a:t>
              </a:r>
            </a:p>
          </p:txBody>
        </p:sp>
      </p:grpSp>
      <p:sp>
        <p:nvSpPr>
          <p:cNvPr id="12" name="TextBox 11">
            <a:extLst>
              <a:ext uri="{FF2B5EF4-FFF2-40B4-BE49-F238E27FC236}">
                <a16:creationId xmlns:a16="http://schemas.microsoft.com/office/drawing/2014/main" id="{1F304161-06CC-8A28-AF54-BED82E8FC589}"/>
              </a:ext>
            </a:extLst>
          </p:cNvPr>
          <p:cNvSpPr txBox="1"/>
          <p:nvPr/>
        </p:nvSpPr>
        <p:spPr>
          <a:xfrm>
            <a:off x="46259" y="2631013"/>
            <a:ext cx="2970629" cy="584775"/>
          </a:xfrm>
          <a:prstGeom prst="rect">
            <a:avLst/>
          </a:prstGeom>
          <a:noFill/>
          <a:ln w="25400">
            <a:noFill/>
          </a:ln>
        </p:spPr>
        <p:txBody>
          <a:bodyPr wrap="square" rtlCol="0">
            <a:spAutoFit/>
          </a:bodyPr>
          <a:lstStyle/>
          <a:p>
            <a:pPr marL="171450" marR="0" lvl="0" indent="-171450" defTabSz="914400" eaLnBrk="0" fontAlgn="base" latinLnBrk="0" hangingPunct="0">
              <a:lnSpc>
                <a:spcPct val="100000"/>
              </a:lnSpc>
              <a:spcBef>
                <a:spcPct val="0"/>
              </a:spcBef>
              <a:spcAft>
                <a:spcPct val="0"/>
              </a:spcAft>
              <a:buClrTx/>
              <a:buSzPct val="120000"/>
              <a:buFont typeface="Arial" panose="020B0604020202020204" pitchFamily="34" charset="0"/>
              <a:buChar char="•"/>
              <a:tabLst/>
              <a:defRPr/>
            </a:pPr>
            <a:r>
              <a:rPr lang="en-US" sz="1600" kern="0" dirty="0">
                <a:cs typeface="Arial"/>
              </a:rPr>
              <a:t>Serial Rounds of Funding</a:t>
            </a:r>
          </a:p>
          <a:p>
            <a:pPr marL="171450" marR="0" lvl="0" indent="-171450" defTabSz="914400" eaLnBrk="0" fontAlgn="base" latinLnBrk="0" hangingPunct="0">
              <a:lnSpc>
                <a:spcPct val="100000"/>
              </a:lnSpc>
              <a:spcBef>
                <a:spcPct val="0"/>
              </a:spcBef>
              <a:spcAft>
                <a:spcPct val="0"/>
              </a:spcAft>
              <a:buClrTx/>
              <a:buSzPct val="120000"/>
              <a:buFont typeface="Arial" panose="020B0604020202020204" pitchFamily="34" charset="0"/>
              <a:buChar char="•"/>
              <a:tabLst/>
              <a:defRPr/>
            </a:pPr>
            <a:endParaRPr lang="en-US" sz="1600" kern="0" dirty="0">
              <a:cs typeface="Arial"/>
            </a:endParaRPr>
          </a:p>
        </p:txBody>
      </p:sp>
      <p:sp>
        <p:nvSpPr>
          <p:cNvPr id="13" name="TextBox 12">
            <a:extLst>
              <a:ext uri="{FF2B5EF4-FFF2-40B4-BE49-F238E27FC236}">
                <a16:creationId xmlns:a16="http://schemas.microsoft.com/office/drawing/2014/main" id="{ACC96BF1-EFB0-A440-796E-FFA3081A78FD}"/>
              </a:ext>
            </a:extLst>
          </p:cNvPr>
          <p:cNvSpPr txBox="1"/>
          <p:nvPr/>
        </p:nvSpPr>
        <p:spPr>
          <a:xfrm>
            <a:off x="46259" y="5004049"/>
            <a:ext cx="3590674" cy="584775"/>
          </a:xfrm>
          <a:prstGeom prst="rect">
            <a:avLst/>
          </a:prstGeom>
          <a:noFill/>
          <a:ln w="25400">
            <a:noFill/>
          </a:ln>
        </p:spPr>
        <p:txBody>
          <a:bodyPr wrap="square" rtlCol="0">
            <a:spAutoFit/>
          </a:bodyPr>
          <a:lstStyle/>
          <a:p>
            <a:pPr marL="171450" marR="0" lvl="0" indent="-171450" defTabSz="914400" eaLnBrk="0" fontAlgn="base" latinLnBrk="0" hangingPunct="0">
              <a:lnSpc>
                <a:spcPct val="100000"/>
              </a:lnSpc>
              <a:spcBef>
                <a:spcPct val="0"/>
              </a:spcBef>
              <a:spcAft>
                <a:spcPct val="0"/>
              </a:spcAft>
              <a:buClrTx/>
              <a:buSzPct val="120000"/>
              <a:buFont typeface="Arial" panose="020B0604020202020204" pitchFamily="34" charset="0"/>
              <a:buChar char="•"/>
              <a:tabLst/>
              <a:defRPr/>
            </a:pPr>
            <a:r>
              <a:rPr lang="en-US" sz="1600" kern="0" dirty="0">
                <a:cs typeface="Arial"/>
              </a:rPr>
              <a:t>Division of Intellectual Property with License to Sister Corporation</a:t>
            </a:r>
          </a:p>
        </p:txBody>
      </p:sp>
      <p:sp>
        <p:nvSpPr>
          <p:cNvPr id="27" name="Arc 26">
            <a:extLst>
              <a:ext uri="{FF2B5EF4-FFF2-40B4-BE49-F238E27FC236}">
                <a16:creationId xmlns:a16="http://schemas.microsoft.com/office/drawing/2014/main" id="{E8677279-B237-7474-5A7E-8CA14842E8DE}"/>
              </a:ext>
            </a:extLst>
          </p:cNvPr>
          <p:cNvSpPr/>
          <p:nvPr/>
        </p:nvSpPr>
        <p:spPr>
          <a:xfrm rot="10800000">
            <a:off x="8034659" y="1740313"/>
            <a:ext cx="1828800" cy="2743200"/>
          </a:xfrm>
          <a:prstGeom prst="arc">
            <a:avLst/>
          </a:prstGeom>
          <a:ln w="25400">
            <a:solidFill>
              <a:schemeClr val="accent1"/>
            </a:solidFill>
            <a:prstDash val="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a:extLst>
              <a:ext uri="{FF2B5EF4-FFF2-40B4-BE49-F238E27FC236}">
                <a16:creationId xmlns:a16="http://schemas.microsoft.com/office/drawing/2014/main" id="{6616711C-0583-8C1E-FD5D-8A7860CBC696}"/>
              </a:ext>
            </a:extLst>
          </p:cNvPr>
          <p:cNvGrpSpPr/>
          <p:nvPr/>
        </p:nvGrpSpPr>
        <p:grpSpPr>
          <a:xfrm>
            <a:off x="4068540" y="2197513"/>
            <a:ext cx="7874719" cy="2777011"/>
            <a:chOff x="4068540" y="2197513"/>
            <a:chExt cx="7874719" cy="2777011"/>
          </a:xfrm>
        </p:grpSpPr>
        <p:sp>
          <p:nvSpPr>
            <p:cNvPr id="25" name="Arc 24">
              <a:extLst>
                <a:ext uri="{FF2B5EF4-FFF2-40B4-BE49-F238E27FC236}">
                  <a16:creationId xmlns:a16="http://schemas.microsoft.com/office/drawing/2014/main" id="{18E01229-F499-3DDF-4C40-7EEFF5574175}"/>
                </a:ext>
              </a:extLst>
            </p:cNvPr>
            <p:cNvSpPr/>
            <p:nvPr/>
          </p:nvSpPr>
          <p:spPr>
            <a:xfrm rot="10800000">
              <a:off x="7096373" y="2197513"/>
              <a:ext cx="1828800" cy="2286000"/>
            </a:xfrm>
            <a:prstGeom prst="arc">
              <a:avLst/>
            </a:prstGeom>
            <a:ln w="25400">
              <a:solidFill>
                <a:schemeClr val="accent1"/>
              </a:solidFill>
              <a:prstDash val="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9500580-CFB1-4B01-B153-23AC892368AC}"/>
                </a:ext>
              </a:extLst>
            </p:cNvPr>
            <p:cNvCxnSpPr>
              <a:cxnSpLocks/>
            </p:cNvCxnSpPr>
            <p:nvPr/>
          </p:nvCxnSpPr>
          <p:spPr>
            <a:xfrm>
              <a:off x="4709636" y="4493345"/>
              <a:ext cx="4984955" cy="195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380BF0-267E-94C9-6914-A8B02A797E3C}"/>
                </a:ext>
              </a:extLst>
            </p:cNvPr>
            <p:cNvCxnSpPr>
              <a:cxnSpLocks/>
            </p:cNvCxnSpPr>
            <p:nvPr/>
          </p:nvCxnSpPr>
          <p:spPr>
            <a:xfrm>
              <a:off x="5240577" y="4026313"/>
              <a:ext cx="0" cy="457200"/>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44136A-B257-6433-EE36-D7E939106A19}"/>
                </a:ext>
              </a:extLst>
            </p:cNvPr>
            <p:cNvCxnSpPr>
              <a:cxnSpLocks/>
            </p:cNvCxnSpPr>
            <p:nvPr/>
          </p:nvCxnSpPr>
          <p:spPr>
            <a:xfrm>
              <a:off x="6162045" y="3797713"/>
              <a:ext cx="0" cy="685800"/>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0F92A5-0B2B-4948-C455-127706F462E7}"/>
                </a:ext>
              </a:extLst>
            </p:cNvPr>
            <p:cNvCxnSpPr>
              <a:cxnSpLocks/>
            </p:cNvCxnSpPr>
            <p:nvPr/>
          </p:nvCxnSpPr>
          <p:spPr>
            <a:xfrm>
              <a:off x="7084301" y="3340513"/>
              <a:ext cx="0" cy="1143000"/>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F7C41E-DACB-B536-D382-DB36CBF96FC5}"/>
                </a:ext>
              </a:extLst>
            </p:cNvPr>
            <p:cNvCxnSpPr>
              <a:cxnSpLocks/>
            </p:cNvCxnSpPr>
            <p:nvPr/>
          </p:nvCxnSpPr>
          <p:spPr>
            <a:xfrm>
              <a:off x="8020106" y="3111913"/>
              <a:ext cx="0" cy="1371600"/>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65016F36-4ACA-D0CA-AAA6-486C8382A9F3}"/>
                </a:ext>
              </a:extLst>
            </p:cNvPr>
            <p:cNvSpPr/>
            <p:nvPr/>
          </p:nvSpPr>
          <p:spPr>
            <a:xfrm rot="10800000">
              <a:off x="5241077" y="3569113"/>
              <a:ext cx="1828800" cy="914400"/>
            </a:xfrm>
            <a:prstGeom prst="arc">
              <a:avLst/>
            </a:prstGeom>
            <a:ln w="25400">
              <a:solidFill>
                <a:schemeClr val="accent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FB27ED4A-F71A-9293-0681-749FA3B5CF15}"/>
                </a:ext>
              </a:extLst>
            </p:cNvPr>
            <p:cNvSpPr/>
            <p:nvPr/>
          </p:nvSpPr>
          <p:spPr>
            <a:xfrm rot="10800000">
              <a:off x="6177252" y="3111913"/>
              <a:ext cx="1828800" cy="1371600"/>
            </a:xfrm>
            <a:prstGeom prst="arc">
              <a:avLst/>
            </a:prstGeom>
            <a:ln w="25400">
              <a:solidFill>
                <a:schemeClr val="accent1"/>
              </a:solidFill>
              <a:prstDash val="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E7231A12-6B02-474D-F3E3-481427CF816F}"/>
                </a:ext>
              </a:extLst>
            </p:cNvPr>
            <p:cNvSpPr txBox="1"/>
            <p:nvPr/>
          </p:nvSpPr>
          <p:spPr>
            <a:xfrm>
              <a:off x="4913296" y="4512859"/>
              <a:ext cx="644728" cy="461665"/>
            </a:xfrm>
            <a:prstGeom prst="rect">
              <a:avLst/>
            </a:prstGeom>
            <a:noFill/>
          </p:spPr>
          <p:txBody>
            <a:bodyPr wrap="none" rtlCol="0">
              <a:spAutoFit/>
            </a:bodyPr>
            <a:lstStyle/>
            <a:p>
              <a:pPr algn="ctr"/>
              <a:r>
                <a:rPr lang="en-US" sz="1200" b="1" dirty="0"/>
                <a:t>Series</a:t>
              </a:r>
            </a:p>
            <a:p>
              <a:pPr algn="ctr"/>
              <a:r>
                <a:rPr lang="en-US" sz="1200" b="1" dirty="0"/>
                <a:t>A</a:t>
              </a:r>
            </a:p>
          </p:txBody>
        </p:sp>
        <p:sp>
          <p:nvSpPr>
            <p:cNvPr id="29" name="TextBox 28">
              <a:extLst>
                <a:ext uri="{FF2B5EF4-FFF2-40B4-BE49-F238E27FC236}">
                  <a16:creationId xmlns:a16="http://schemas.microsoft.com/office/drawing/2014/main" id="{6BE40D2B-F29E-51FD-D3E8-573C02ECCED2}"/>
                </a:ext>
              </a:extLst>
            </p:cNvPr>
            <p:cNvSpPr txBox="1"/>
            <p:nvPr/>
          </p:nvSpPr>
          <p:spPr>
            <a:xfrm>
              <a:off x="5839681" y="4512859"/>
              <a:ext cx="644728" cy="461665"/>
            </a:xfrm>
            <a:prstGeom prst="rect">
              <a:avLst/>
            </a:prstGeom>
            <a:noFill/>
          </p:spPr>
          <p:txBody>
            <a:bodyPr wrap="none" rtlCol="0">
              <a:spAutoFit/>
            </a:bodyPr>
            <a:lstStyle/>
            <a:p>
              <a:pPr algn="ctr"/>
              <a:r>
                <a:rPr lang="en-US" sz="1200" b="1" dirty="0"/>
                <a:t>Series</a:t>
              </a:r>
            </a:p>
            <a:p>
              <a:pPr algn="ctr"/>
              <a:r>
                <a:rPr lang="en-US" sz="1200" b="1" dirty="0"/>
                <a:t>B</a:t>
              </a:r>
            </a:p>
          </p:txBody>
        </p:sp>
        <p:sp>
          <p:nvSpPr>
            <p:cNvPr id="30" name="TextBox 29">
              <a:extLst>
                <a:ext uri="{FF2B5EF4-FFF2-40B4-BE49-F238E27FC236}">
                  <a16:creationId xmlns:a16="http://schemas.microsoft.com/office/drawing/2014/main" id="{5729E394-7DA1-B2F7-2E64-20EF3876A6BC}"/>
                </a:ext>
              </a:extLst>
            </p:cNvPr>
            <p:cNvSpPr txBox="1"/>
            <p:nvPr/>
          </p:nvSpPr>
          <p:spPr>
            <a:xfrm>
              <a:off x="6804073" y="4512859"/>
              <a:ext cx="644728" cy="461665"/>
            </a:xfrm>
            <a:prstGeom prst="rect">
              <a:avLst/>
            </a:prstGeom>
            <a:noFill/>
          </p:spPr>
          <p:txBody>
            <a:bodyPr wrap="none" rtlCol="0">
              <a:spAutoFit/>
            </a:bodyPr>
            <a:lstStyle/>
            <a:p>
              <a:pPr algn="ctr"/>
              <a:r>
                <a:rPr lang="en-US" sz="1200" b="1" dirty="0"/>
                <a:t>Series</a:t>
              </a:r>
            </a:p>
            <a:p>
              <a:pPr algn="ctr"/>
              <a:r>
                <a:rPr lang="en-US" sz="1200" b="1" dirty="0"/>
                <a:t>C</a:t>
              </a:r>
            </a:p>
          </p:txBody>
        </p:sp>
        <p:sp>
          <p:nvSpPr>
            <p:cNvPr id="31" name="TextBox 30">
              <a:extLst>
                <a:ext uri="{FF2B5EF4-FFF2-40B4-BE49-F238E27FC236}">
                  <a16:creationId xmlns:a16="http://schemas.microsoft.com/office/drawing/2014/main" id="{D390DED7-2585-302E-4F45-BF3E3086877A}"/>
                </a:ext>
              </a:extLst>
            </p:cNvPr>
            <p:cNvSpPr txBox="1"/>
            <p:nvPr/>
          </p:nvSpPr>
          <p:spPr>
            <a:xfrm>
              <a:off x="7719305" y="4512859"/>
              <a:ext cx="644728" cy="461665"/>
            </a:xfrm>
            <a:prstGeom prst="rect">
              <a:avLst/>
            </a:prstGeom>
            <a:noFill/>
          </p:spPr>
          <p:txBody>
            <a:bodyPr wrap="none" rtlCol="0">
              <a:spAutoFit/>
            </a:bodyPr>
            <a:lstStyle/>
            <a:p>
              <a:pPr algn="ctr"/>
              <a:r>
                <a:rPr lang="en-US" sz="1200" b="1" dirty="0"/>
                <a:t>Series</a:t>
              </a:r>
            </a:p>
            <a:p>
              <a:pPr algn="ctr"/>
              <a:r>
                <a:rPr lang="en-US" sz="1200" b="1" dirty="0"/>
                <a:t>D</a:t>
              </a:r>
            </a:p>
          </p:txBody>
        </p:sp>
        <p:sp>
          <p:nvSpPr>
            <p:cNvPr id="32" name="TextBox 31">
              <a:extLst>
                <a:ext uri="{FF2B5EF4-FFF2-40B4-BE49-F238E27FC236}">
                  <a16:creationId xmlns:a16="http://schemas.microsoft.com/office/drawing/2014/main" id="{5F636753-FA13-3EA2-3DE1-1CC871704E66}"/>
                </a:ext>
              </a:extLst>
            </p:cNvPr>
            <p:cNvSpPr txBox="1"/>
            <p:nvPr/>
          </p:nvSpPr>
          <p:spPr>
            <a:xfrm>
              <a:off x="8626695" y="4512859"/>
              <a:ext cx="644728" cy="461665"/>
            </a:xfrm>
            <a:prstGeom prst="rect">
              <a:avLst/>
            </a:prstGeom>
            <a:noFill/>
          </p:spPr>
          <p:txBody>
            <a:bodyPr wrap="none" rtlCol="0">
              <a:spAutoFit/>
            </a:bodyPr>
            <a:lstStyle/>
            <a:p>
              <a:pPr algn="ctr"/>
              <a:r>
                <a:rPr lang="en-US" sz="1200" b="1" dirty="0"/>
                <a:t>Series</a:t>
              </a:r>
            </a:p>
            <a:p>
              <a:pPr algn="ctr"/>
              <a:r>
                <a:rPr lang="en-US" sz="1200" b="1" dirty="0"/>
                <a:t>E?</a:t>
              </a:r>
            </a:p>
          </p:txBody>
        </p:sp>
        <p:sp>
          <p:nvSpPr>
            <p:cNvPr id="33" name="TextBox 32">
              <a:extLst>
                <a:ext uri="{FF2B5EF4-FFF2-40B4-BE49-F238E27FC236}">
                  <a16:creationId xmlns:a16="http://schemas.microsoft.com/office/drawing/2014/main" id="{C489CE39-1EB9-FD61-A2A8-0AF92DB043F0}"/>
                </a:ext>
              </a:extLst>
            </p:cNvPr>
            <p:cNvSpPr txBox="1"/>
            <p:nvPr/>
          </p:nvSpPr>
          <p:spPr>
            <a:xfrm>
              <a:off x="4831341" y="3718535"/>
              <a:ext cx="830677" cy="307777"/>
            </a:xfrm>
            <a:prstGeom prst="rect">
              <a:avLst/>
            </a:prstGeom>
            <a:noFill/>
          </p:spPr>
          <p:txBody>
            <a:bodyPr wrap="none" rtlCol="0" anchor="ctr">
              <a:spAutoFit/>
            </a:bodyPr>
            <a:lstStyle/>
            <a:p>
              <a:pPr algn="ctr"/>
              <a:r>
                <a:rPr lang="en-US" sz="1400" b="1" dirty="0"/>
                <a:t>$10 Mil.</a:t>
              </a:r>
            </a:p>
          </p:txBody>
        </p:sp>
        <p:sp>
          <p:nvSpPr>
            <p:cNvPr id="34" name="TextBox 33">
              <a:extLst>
                <a:ext uri="{FF2B5EF4-FFF2-40B4-BE49-F238E27FC236}">
                  <a16:creationId xmlns:a16="http://schemas.microsoft.com/office/drawing/2014/main" id="{387591FA-5692-201C-1DEF-987FE1574D7A}"/>
                </a:ext>
              </a:extLst>
            </p:cNvPr>
            <p:cNvSpPr txBox="1"/>
            <p:nvPr/>
          </p:nvSpPr>
          <p:spPr>
            <a:xfrm>
              <a:off x="5756539" y="3470423"/>
              <a:ext cx="830676" cy="307777"/>
            </a:xfrm>
            <a:prstGeom prst="rect">
              <a:avLst/>
            </a:prstGeom>
            <a:noFill/>
          </p:spPr>
          <p:txBody>
            <a:bodyPr wrap="none" rtlCol="0" anchor="ctr">
              <a:spAutoFit/>
            </a:bodyPr>
            <a:lstStyle/>
            <a:p>
              <a:pPr algn="ctr"/>
              <a:r>
                <a:rPr lang="en-US" sz="1400" b="1" dirty="0"/>
                <a:t>$20 Mil.</a:t>
              </a:r>
            </a:p>
          </p:txBody>
        </p:sp>
        <p:sp>
          <p:nvSpPr>
            <p:cNvPr id="35" name="TextBox 34">
              <a:extLst>
                <a:ext uri="{FF2B5EF4-FFF2-40B4-BE49-F238E27FC236}">
                  <a16:creationId xmlns:a16="http://schemas.microsoft.com/office/drawing/2014/main" id="{8D5F51DB-BD9A-6341-3E72-C15A806E0489}"/>
                </a:ext>
              </a:extLst>
            </p:cNvPr>
            <p:cNvSpPr txBox="1"/>
            <p:nvPr/>
          </p:nvSpPr>
          <p:spPr>
            <a:xfrm>
              <a:off x="6674999" y="3017988"/>
              <a:ext cx="830677" cy="307777"/>
            </a:xfrm>
            <a:prstGeom prst="rect">
              <a:avLst/>
            </a:prstGeom>
            <a:noFill/>
          </p:spPr>
          <p:txBody>
            <a:bodyPr wrap="none" rtlCol="0" anchor="ctr">
              <a:spAutoFit/>
            </a:bodyPr>
            <a:lstStyle/>
            <a:p>
              <a:pPr algn="ctr"/>
              <a:r>
                <a:rPr lang="en-US" sz="1400" b="1" dirty="0"/>
                <a:t>$40 Mil.</a:t>
              </a:r>
            </a:p>
          </p:txBody>
        </p:sp>
        <p:sp>
          <p:nvSpPr>
            <p:cNvPr id="36" name="TextBox 35">
              <a:extLst>
                <a:ext uri="{FF2B5EF4-FFF2-40B4-BE49-F238E27FC236}">
                  <a16:creationId xmlns:a16="http://schemas.microsoft.com/office/drawing/2014/main" id="{083069E4-1B85-73B4-C848-7A6CB5C4670F}"/>
                </a:ext>
              </a:extLst>
            </p:cNvPr>
            <p:cNvSpPr txBox="1"/>
            <p:nvPr/>
          </p:nvSpPr>
          <p:spPr>
            <a:xfrm>
              <a:off x="7626330" y="2784471"/>
              <a:ext cx="830677" cy="307777"/>
            </a:xfrm>
            <a:prstGeom prst="rect">
              <a:avLst/>
            </a:prstGeom>
            <a:noFill/>
          </p:spPr>
          <p:txBody>
            <a:bodyPr wrap="none" rtlCol="0" anchor="ctr">
              <a:spAutoFit/>
            </a:bodyPr>
            <a:lstStyle/>
            <a:p>
              <a:pPr algn="ctr"/>
              <a:r>
                <a:rPr lang="en-US" sz="1400" b="1" dirty="0"/>
                <a:t>$80 Mil.</a:t>
              </a:r>
            </a:p>
          </p:txBody>
        </p:sp>
        <p:cxnSp>
          <p:nvCxnSpPr>
            <p:cNvPr id="39" name="Straight Arrow Connector 38">
              <a:extLst>
                <a:ext uri="{FF2B5EF4-FFF2-40B4-BE49-F238E27FC236}">
                  <a16:creationId xmlns:a16="http://schemas.microsoft.com/office/drawing/2014/main" id="{A16F4D66-FA35-B98C-A5AC-E12C9DEA6611}"/>
                </a:ext>
              </a:extLst>
            </p:cNvPr>
            <p:cNvCxnSpPr>
              <a:cxnSpLocks/>
            </p:cNvCxnSpPr>
            <p:nvPr/>
          </p:nvCxnSpPr>
          <p:spPr>
            <a:xfrm flipV="1">
              <a:off x="4714095" y="2794303"/>
              <a:ext cx="0" cy="17088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C538731-3B35-8DD0-BD08-AAE81208A3BA}"/>
                </a:ext>
              </a:extLst>
            </p:cNvPr>
            <p:cNvSpPr txBox="1"/>
            <p:nvPr/>
          </p:nvSpPr>
          <p:spPr>
            <a:xfrm>
              <a:off x="4068540" y="3479463"/>
              <a:ext cx="617477" cy="338554"/>
            </a:xfrm>
            <a:prstGeom prst="rect">
              <a:avLst/>
            </a:prstGeom>
            <a:noFill/>
          </p:spPr>
          <p:txBody>
            <a:bodyPr wrap="none" rtlCol="0" anchor="ctr">
              <a:spAutoFit/>
            </a:bodyPr>
            <a:lstStyle/>
            <a:p>
              <a:pPr algn="ctr"/>
              <a:r>
                <a:rPr lang="en-US" sz="1600" dirty="0"/>
                <a:t>AGA</a:t>
              </a:r>
            </a:p>
          </p:txBody>
        </p:sp>
        <p:sp>
          <p:nvSpPr>
            <p:cNvPr id="53" name="TextBox 52">
              <a:extLst>
                <a:ext uri="{FF2B5EF4-FFF2-40B4-BE49-F238E27FC236}">
                  <a16:creationId xmlns:a16="http://schemas.microsoft.com/office/drawing/2014/main" id="{B5FE0A0A-669A-BDD9-58D9-73F51B01B7D0}"/>
                </a:ext>
              </a:extLst>
            </p:cNvPr>
            <p:cNvSpPr txBox="1"/>
            <p:nvPr/>
          </p:nvSpPr>
          <p:spPr>
            <a:xfrm>
              <a:off x="10042225" y="2993543"/>
              <a:ext cx="1901034" cy="523220"/>
            </a:xfrm>
            <a:prstGeom prst="rect">
              <a:avLst/>
            </a:prstGeom>
            <a:solidFill>
              <a:schemeClr val="accent6">
                <a:lumMod val="20000"/>
                <a:lumOff val="80000"/>
              </a:schemeClr>
            </a:solidFill>
            <a:ln w="12700">
              <a:solidFill>
                <a:schemeClr val="tx1"/>
              </a:solidFill>
            </a:ln>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400" i="1" u="sng" dirty="0">
                  <a:solidFill>
                    <a:srgbClr val="000000"/>
                  </a:solidFill>
                  <a:cs typeface="Arial"/>
                </a:rPr>
                <a:t>Cumulative Tax Basis</a:t>
              </a:r>
            </a:p>
            <a:p>
              <a:pPr algn="ctr" eaLnBrk="0" fontAlgn="base" hangingPunct="0">
                <a:spcBef>
                  <a:spcPct val="0"/>
                </a:spcBef>
                <a:spcAft>
                  <a:spcPct val="0"/>
                </a:spcAft>
                <a:buClr>
                  <a:srgbClr val="709EC0"/>
                </a:buClr>
                <a:buFont typeface="Webdings" pitchFamily="18" charset="2"/>
                <a:buNone/>
              </a:pPr>
              <a:r>
                <a:rPr lang="en-US" sz="1400" i="1" dirty="0">
                  <a:solidFill>
                    <a:srgbClr val="000000"/>
                  </a:solidFill>
                  <a:cs typeface="Arial"/>
                </a:rPr>
                <a:t>$150 Mil.</a:t>
              </a:r>
            </a:p>
          </p:txBody>
        </p:sp>
        <p:sp>
          <p:nvSpPr>
            <p:cNvPr id="54" name="TextBox 53">
              <a:extLst>
                <a:ext uri="{FF2B5EF4-FFF2-40B4-BE49-F238E27FC236}">
                  <a16:creationId xmlns:a16="http://schemas.microsoft.com/office/drawing/2014/main" id="{D319B87D-8A87-C6CB-D3C8-927558FBFEA1}"/>
                </a:ext>
              </a:extLst>
            </p:cNvPr>
            <p:cNvSpPr txBox="1"/>
            <p:nvPr/>
          </p:nvSpPr>
          <p:spPr>
            <a:xfrm>
              <a:off x="10142990" y="3809623"/>
              <a:ext cx="1699504" cy="523220"/>
            </a:xfrm>
            <a:prstGeom prst="rect">
              <a:avLst/>
            </a:prstGeom>
            <a:solidFill>
              <a:schemeClr val="accent4">
                <a:lumMod val="20000"/>
                <a:lumOff val="80000"/>
              </a:schemeClr>
            </a:solidFill>
            <a:ln w="12700">
              <a:solidFill>
                <a:schemeClr val="tx1"/>
              </a:solidFill>
            </a:ln>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400" i="1" u="sng" dirty="0">
                  <a:solidFill>
                    <a:srgbClr val="000000"/>
                  </a:solidFill>
                  <a:cs typeface="Arial"/>
                </a:rPr>
                <a:t>Potential Exclusion</a:t>
              </a:r>
            </a:p>
            <a:p>
              <a:pPr algn="ctr" eaLnBrk="0" fontAlgn="base" hangingPunct="0">
                <a:spcBef>
                  <a:spcPct val="0"/>
                </a:spcBef>
                <a:spcAft>
                  <a:spcPct val="0"/>
                </a:spcAft>
                <a:buClr>
                  <a:srgbClr val="709EC0"/>
                </a:buClr>
                <a:buFont typeface="Webdings" pitchFamily="18" charset="2"/>
                <a:buNone/>
              </a:pPr>
              <a:r>
                <a:rPr lang="en-US" sz="1400" i="1" dirty="0">
                  <a:solidFill>
                    <a:srgbClr val="000000"/>
                  </a:solidFill>
                  <a:cs typeface="Arial"/>
                </a:rPr>
                <a:t>$1.5 Bil.</a:t>
              </a:r>
            </a:p>
          </p:txBody>
        </p:sp>
      </p:grpSp>
      <p:grpSp>
        <p:nvGrpSpPr>
          <p:cNvPr id="78" name="Group 77">
            <a:extLst>
              <a:ext uri="{FF2B5EF4-FFF2-40B4-BE49-F238E27FC236}">
                <a16:creationId xmlns:a16="http://schemas.microsoft.com/office/drawing/2014/main" id="{BD41B425-4E82-1F02-B465-11D589EC408F}"/>
              </a:ext>
            </a:extLst>
          </p:cNvPr>
          <p:cNvGrpSpPr/>
          <p:nvPr/>
        </p:nvGrpSpPr>
        <p:grpSpPr>
          <a:xfrm>
            <a:off x="1996289" y="5093992"/>
            <a:ext cx="9919925" cy="1424137"/>
            <a:chOff x="865588" y="5093992"/>
            <a:chExt cx="9919925" cy="1424137"/>
          </a:xfrm>
        </p:grpSpPr>
        <p:grpSp>
          <p:nvGrpSpPr>
            <p:cNvPr id="57" name="Group 56">
              <a:extLst>
                <a:ext uri="{FF2B5EF4-FFF2-40B4-BE49-F238E27FC236}">
                  <a16:creationId xmlns:a16="http://schemas.microsoft.com/office/drawing/2014/main" id="{EECAF6C2-1F61-0A58-78A3-9B82BDF38DB9}"/>
                </a:ext>
              </a:extLst>
            </p:cNvPr>
            <p:cNvGrpSpPr/>
            <p:nvPr/>
          </p:nvGrpSpPr>
          <p:grpSpPr>
            <a:xfrm>
              <a:off x="3270178" y="5093992"/>
              <a:ext cx="5077409" cy="1424137"/>
              <a:chOff x="2635326" y="1059575"/>
              <a:chExt cx="5077409" cy="1424137"/>
            </a:xfrm>
          </p:grpSpPr>
          <p:sp>
            <p:nvSpPr>
              <p:cNvPr id="58" name="Oval 57">
                <a:extLst>
                  <a:ext uri="{FF2B5EF4-FFF2-40B4-BE49-F238E27FC236}">
                    <a16:creationId xmlns:a16="http://schemas.microsoft.com/office/drawing/2014/main" id="{544B5C11-9355-88D0-C5E5-F599AC9CCAC9}"/>
                  </a:ext>
                </a:extLst>
              </p:cNvPr>
              <p:cNvSpPr/>
              <p:nvPr/>
            </p:nvSpPr>
            <p:spPr bwMode="auto">
              <a:xfrm>
                <a:off x="4264505" y="1059575"/>
                <a:ext cx="1828800" cy="914400"/>
              </a:xfrm>
              <a:prstGeom prst="ellipse">
                <a:avLst/>
              </a:prstGeom>
              <a:solidFill>
                <a:schemeClr val="accent6">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Partnership</a:t>
                </a:r>
              </a:p>
            </p:txBody>
          </p:sp>
          <p:sp>
            <p:nvSpPr>
              <p:cNvPr id="59" name="Oval 58">
                <a:extLst>
                  <a:ext uri="{FF2B5EF4-FFF2-40B4-BE49-F238E27FC236}">
                    <a16:creationId xmlns:a16="http://schemas.microsoft.com/office/drawing/2014/main" id="{E3DFA3E4-AC69-E88E-3FED-D34A213B4B7D}"/>
                  </a:ext>
                </a:extLst>
              </p:cNvPr>
              <p:cNvSpPr/>
              <p:nvPr/>
            </p:nvSpPr>
            <p:spPr bwMode="auto">
              <a:xfrm>
                <a:off x="2635326" y="1752192"/>
                <a:ext cx="1551077" cy="731520"/>
              </a:xfrm>
              <a:prstGeom prst="ellipse">
                <a:avLst/>
              </a:prstGeom>
              <a:solidFill>
                <a:srgbClr val="FFFFFF">
                  <a:lumMod val="85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cs typeface="Arial" charset="0"/>
                  </a:rPr>
                  <a:t>I.P.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cs typeface="Arial" charset="0"/>
                  </a:rPr>
                  <a:t>Partnership</a:t>
                </a:r>
                <a:endParaRPr kumimoji="0" lang="en-US" sz="1400" b="1" i="0" u="none" strike="noStrike" kern="0" cap="none" spc="0" normalizeH="0" baseline="0" noProof="0" dirty="0">
                  <a:ln>
                    <a:noFill/>
                  </a:ln>
                  <a:solidFill>
                    <a:srgbClr val="000000"/>
                  </a:solidFill>
                  <a:effectLst/>
                  <a:uLnTx/>
                  <a:uFillTx/>
                  <a:cs typeface="Arial" charset="0"/>
                </a:endParaRPr>
              </a:p>
            </p:txBody>
          </p:sp>
          <p:sp>
            <p:nvSpPr>
              <p:cNvPr id="60" name="Oval 59">
                <a:extLst>
                  <a:ext uri="{FF2B5EF4-FFF2-40B4-BE49-F238E27FC236}">
                    <a16:creationId xmlns:a16="http://schemas.microsoft.com/office/drawing/2014/main" id="{CD4CCF49-4897-0AEF-1C51-99A2FB664883}"/>
                  </a:ext>
                </a:extLst>
              </p:cNvPr>
              <p:cNvSpPr/>
              <p:nvPr/>
            </p:nvSpPr>
            <p:spPr bwMode="auto">
              <a:xfrm>
                <a:off x="6161658" y="1752192"/>
                <a:ext cx="1551077" cy="731520"/>
              </a:xfrm>
              <a:prstGeom prst="ellipse">
                <a:avLst/>
              </a:prstGeom>
              <a:solidFill>
                <a:srgbClr val="FFFFFF">
                  <a:lumMod val="85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cs typeface="Arial" charset="0"/>
                  </a:rPr>
                  <a:t>Operating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cs typeface="Arial" charset="0"/>
                  </a:rPr>
                  <a:t>Partnership</a:t>
                </a:r>
                <a:endParaRPr kumimoji="0" lang="en-US" sz="1400" b="1" i="0" u="none" strike="noStrike" kern="0" cap="none" spc="0" normalizeH="0" baseline="0" noProof="0" dirty="0">
                  <a:ln>
                    <a:noFill/>
                  </a:ln>
                  <a:solidFill>
                    <a:srgbClr val="000000"/>
                  </a:solidFill>
                  <a:effectLst/>
                  <a:uLnTx/>
                  <a:uFillTx/>
                  <a:cs typeface="Arial" charset="0"/>
                </a:endParaRPr>
              </a:p>
            </p:txBody>
          </p:sp>
          <p:cxnSp>
            <p:nvCxnSpPr>
              <p:cNvPr id="61" name="Straight Connector 60">
                <a:extLst>
                  <a:ext uri="{FF2B5EF4-FFF2-40B4-BE49-F238E27FC236}">
                    <a16:creationId xmlns:a16="http://schemas.microsoft.com/office/drawing/2014/main" id="{661A378E-E6D9-6FC1-649C-06A7FB8434A2}"/>
                  </a:ext>
                </a:extLst>
              </p:cNvPr>
              <p:cNvCxnSpPr>
                <a:cxnSpLocks/>
                <a:stCxn id="58" idx="2"/>
                <a:endCxn id="59" idx="0"/>
              </p:cNvCxnSpPr>
              <p:nvPr/>
            </p:nvCxnSpPr>
            <p:spPr>
              <a:xfrm flipH="1">
                <a:off x="3410865" y="1516775"/>
                <a:ext cx="853640" cy="235417"/>
              </a:xfrm>
              <a:prstGeom prst="line">
                <a:avLst/>
              </a:prstGeom>
              <a:noFill/>
              <a:ln w="12700" cap="flat" cmpd="sng" algn="ctr">
                <a:solidFill>
                  <a:srgbClr val="000000"/>
                </a:solidFill>
                <a:prstDash val="solid"/>
                <a:tailEnd type="triangle"/>
              </a:ln>
              <a:effectLst/>
            </p:spPr>
          </p:cxnSp>
          <p:cxnSp>
            <p:nvCxnSpPr>
              <p:cNvPr id="62" name="Straight Connector 61">
                <a:extLst>
                  <a:ext uri="{FF2B5EF4-FFF2-40B4-BE49-F238E27FC236}">
                    <a16:creationId xmlns:a16="http://schemas.microsoft.com/office/drawing/2014/main" id="{948310A3-6FA2-BDC4-2107-F4DD4E5DFAC0}"/>
                  </a:ext>
                </a:extLst>
              </p:cNvPr>
              <p:cNvCxnSpPr>
                <a:cxnSpLocks/>
                <a:stCxn id="58" idx="6"/>
                <a:endCxn id="60" idx="0"/>
              </p:cNvCxnSpPr>
              <p:nvPr/>
            </p:nvCxnSpPr>
            <p:spPr>
              <a:xfrm>
                <a:off x="6093305" y="1516775"/>
                <a:ext cx="843892" cy="235417"/>
              </a:xfrm>
              <a:prstGeom prst="line">
                <a:avLst/>
              </a:prstGeom>
              <a:noFill/>
              <a:ln w="12700" cap="flat" cmpd="sng" algn="ctr">
                <a:solidFill>
                  <a:srgbClr val="000000"/>
                </a:solidFill>
                <a:prstDash val="solid"/>
                <a:tailEnd type="triangle"/>
              </a:ln>
              <a:effectLst/>
            </p:spPr>
          </p:cxnSp>
        </p:grpSp>
        <p:cxnSp>
          <p:nvCxnSpPr>
            <p:cNvPr id="65" name="Straight Arrow Connector 64">
              <a:extLst>
                <a:ext uri="{FF2B5EF4-FFF2-40B4-BE49-F238E27FC236}">
                  <a16:creationId xmlns:a16="http://schemas.microsoft.com/office/drawing/2014/main" id="{8616259D-2413-FD77-5E12-4C9FD6A24FA4}"/>
                </a:ext>
              </a:extLst>
            </p:cNvPr>
            <p:cNvCxnSpPr>
              <a:stCxn id="59" idx="6"/>
              <a:endCxn id="60" idx="2"/>
            </p:cNvCxnSpPr>
            <p:nvPr/>
          </p:nvCxnSpPr>
          <p:spPr>
            <a:xfrm>
              <a:off x="4821255" y="6152369"/>
              <a:ext cx="197525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C172838-2944-AA99-0F43-BBCEDC0105AB}"/>
                </a:ext>
              </a:extLst>
            </p:cNvPr>
            <p:cNvSpPr txBox="1"/>
            <p:nvPr/>
          </p:nvSpPr>
          <p:spPr>
            <a:xfrm>
              <a:off x="5333181" y="6101233"/>
              <a:ext cx="947695" cy="338554"/>
            </a:xfrm>
            <a:prstGeom prst="rect">
              <a:avLst/>
            </a:prstGeom>
            <a:noFill/>
          </p:spPr>
          <p:txBody>
            <a:bodyPr wrap="none" rtlCol="0" anchor="ctr">
              <a:spAutoFit/>
            </a:bodyPr>
            <a:lstStyle/>
            <a:p>
              <a:pPr algn="ctr"/>
              <a:r>
                <a:rPr lang="en-US" sz="1600" b="1" i="1" dirty="0">
                  <a:solidFill>
                    <a:schemeClr val="accent1"/>
                  </a:solidFill>
                </a:rPr>
                <a:t>License</a:t>
              </a:r>
            </a:p>
          </p:txBody>
        </p:sp>
        <p:sp>
          <p:nvSpPr>
            <p:cNvPr id="67" name="Arrow: Right 66">
              <a:extLst>
                <a:ext uri="{FF2B5EF4-FFF2-40B4-BE49-F238E27FC236}">
                  <a16:creationId xmlns:a16="http://schemas.microsoft.com/office/drawing/2014/main" id="{AE32CDF8-3A25-3A49-3043-3FE55D79078F}"/>
                </a:ext>
              </a:extLst>
            </p:cNvPr>
            <p:cNvSpPr/>
            <p:nvPr/>
          </p:nvSpPr>
          <p:spPr>
            <a:xfrm>
              <a:off x="8415940" y="5937628"/>
              <a:ext cx="45720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0E3E2A44-CAFF-D39C-ED1E-9AF6C69189D3}"/>
                </a:ext>
              </a:extLst>
            </p:cNvPr>
            <p:cNvGrpSpPr/>
            <p:nvPr/>
          </p:nvGrpSpPr>
          <p:grpSpPr>
            <a:xfrm>
              <a:off x="8956713" y="5823328"/>
              <a:ext cx="1828800" cy="685800"/>
              <a:chOff x="6738269" y="3552517"/>
              <a:chExt cx="1828800" cy="1143000"/>
            </a:xfrm>
            <a:solidFill>
              <a:srgbClr val="709EC0">
                <a:lumMod val="40000"/>
                <a:lumOff val="60000"/>
              </a:srgbClr>
            </a:solidFill>
          </p:grpSpPr>
          <p:sp>
            <p:nvSpPr>
              <p:cNvPr id="70" name="Rectangle 69">
                <a:extLst>
                  <a:ext uri="{FF2B5EF4-FFF2-40B4-BE49-F238E27FC236}">
                    <a16:creationId xmlns:a16="http://schemas.microsoft.com/office/drawing/2014/main" id="{5BD67053-9B87-DCBB-857F-93DAC02BF058}"/>
                  </a:ext>
                </a:extLst>
              </p:cNvPr>
              <p:cNvSpPr/>
              <p:nvPr/>
            </p:nvSpPr>
            <p:spPr bwMode="auto">
              <a:xfrm>
                <a:off x="6738269" y="3552517"/>
                <a:ext cx="1828800" cy="1143000"/>
              </a:xfrm>
              <a:prstGeom prst="rect">
                <a:avLst/>
              </a:prstGeom>
              <a:grp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Arial" charset="0"/>
                </a:endParaRPr>
              </a:p>
            </p:txBody>
          </p:sp>
          <p:sp>
            <p:nvSpPr>
              <p:cNvPr id="71" name="TextBox 70">
                <a:extLst>
                  <a:ext uri="{FF2B5EF4-FFF2-40B4-BE49-F238E27FC236}">
                    <a16:creationId xmlns:a16="http://schemas.microsoft.com/office/drawing/2014/main" id="{A4D33B81-6581-936F-E879-74F18090AE96}"/>
                  </a:ext>
                </a:extLst>
              </p:cNvPr>
              <p:cNvSpPr txBox="1"/>
              <p:nvPr/>
            </p:nvSpPr>
            <p:spPr>
              <a:xfrm>
                <a:off x="6958409" y="3669147"/>
                <a:ext cx="1388522" cy="872033"/>
              </a:xfrm>
              <a:prstGeom prst="rect">
                <a:avLst/>
              </a:prstGeom>
              <a:grp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0000"/>
                    </a:solidFill>
                    <a:effectLst/>
                    <a:uLnTx/>
                    <a:uFillTx/>
                    <a:cs typeface="Arial"/>
                  </a:rPr>
                  <a:t>C Corporation</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lang="en-US" sz="1400" b="1" kern="0" dirty="0">
                    <a:solidFill>
                      <a:srgbClr val="000000"/>
                    </a:solidFill>
                    <a:cs typeface="Arial"/>
                  </a:rPr>
                  <a:t>(QSB?)</a:t>
                </a:r>
                <a:endParaRPr kumimoji="0" lang="en-US" sz="1400" b="1" i="0" u="none" strike="noStrike" kern="0" cap="none" spc="0" normalizeH="0" baseline="0" noProof="0" dirty="0">
                  <a:ln>
                    <a:noFill/>
                  </a:ln>
                  <a:solidFill>
                    <a:srgbClr val="000000"/>
                  </a:solidFill>
                  <a:effectLst/>
                  <a:uLnTx/>
                  <a:uFillTx/>
                  <a:cs typeface="Arial"/>
                </a:endParaRPr>
              </a:p>
            </p:txBody>
          </p:sp>
        </p:grpSp>
        <p:grpSp>
          <p:nvGrpSpPr>
            <p:cNvPr id="72" name="Group 71">
              <a:extLst>
                <a:ext uri="{FF2B5EF4-FFF2-40B4-BE49-F238E27FC236}">
                  <a16:creationId xmlns:a16="http://schemas.microsoft.com/office/drawing/2014/main" id="{2F62F12F-D138-C34A-B217-36B1131FBADE}"/>
                </a:ext>
              </a:extLst>
            </p:cNvPr>
            <p:cNvGrpSpPr/>
            <p:nvPr/>
          </p:nvGrpSpPr>
          <p:grpSpPr>
            <a:xfrm>
              <a:off x="865588" y="5823328"/>
              <a:ext cx="1828800" cy="685800"/>
              <a:chOff x="6738269" y="3552517"/>
              <a:chExt cx="1828800" cy="1143000"/>
            </a:xfrm>
            <a:solidFill>
              <a:srgbClr val="709EC0">
                <a:lumMod val="40000"/>
                <a:lumOff val="60000"/>
              </a:srgbClr>
            </a:solidFill>
          </p:grpSpPr>
          <p:sp>
            <p:nvSpPr>
              <p:cNvPr id="73" name="Rectangle 72">
                <a:extLst>
                  <a:ext uri="{FF2B5EF4-FFF2-40B4-BE49-F238E27FC236}">
                    <a16:creationId xmlns:a16="http://schemas.microsoft.com/office/drawing/2014/main" id="{0FDC880C-CB59-EB15-C1E3-AA2B4565E07B}"/>
                  </a:ext>
                </a:extLst>
              </p:cNvPr>
              <p:cNvSpPr/>
              <p:nvPr/>
            </p:nvSpPr>
            <p:spPr bwMode="auto">
              <a:xfrm>
                <a:off x="6738269" y="3552517"/>
                <a:ext cx="1828800" cy="1143000"/>
              </a:xfrm>
              <a:prstGeom prst="rect">
                <a:avLst/>
              </a:prstGeom>
              <a:grp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Arial" charset="0"/>
                </a:endParaRPr>
              </a:p>
            </p:txBody>
          </p:sp>
          <p:sp>
            <p:nvSpPr>
              <p:cNvPr id="74" name="TextBox 73">
                <a:extLst>
                  <a:ext uri="{FF2B5EF4-FFF2-40B4-BE49-F238E27FC236}">
                    <a16:creationId xmlns:a16="http://schemas.microsoft.com/office/drawing/2014/main" id="{DA6268A7-74E1-B3FF-9DFB-FB63E2EF8DFA}"/>
                  </a:ext>
                </a:extLst>
              </p:cNvPr>
              <p:cNvSpPr txBox="1"/>
              <p:nvPr/>
            </p:nvSpPr>
            <p:spPr>
              <a:xfrm>
                <a:off x="6958409" y="3669147"/>
                <a:ext cx="1388522" cy="872033"/>
              </a:xfrm>
              <a:prstGeom prst="rect">
                <a:avLst/>
              </a:prstGeom>
              <a:grp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0000"/>
                    </a:solidFill>
                    <a:effectLst/>
                    <a:uLnTx/>
                    <a:uFillTx/>
                    <a:cs typeface="Arial"/>
                  </a:rPr>
                  <a:t>C Corporation</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lang="en-US" sz="1400" b="1" kern="0" dirty="0">
                    <a:solidFill>
                      <a:srgbClr val="000000"/>
                    </a:solidFill>
                    <a:cs typeface="Arial"/>
                  </a:rPr>
                  <a:t>(QSB)</a:t>
                </a:r>
                <a:endParaRPr kumimoji="0" lang="en-US" sz="1400" b="1" i="0" u="none" strike="noStrike" kern="0" cap="none" spc="0" normalizeH="0" baseline="0" noProof="0" dirty="0">
                  <a:ln>
                    <a:noFill/>
                  </a:ln>
                  <a:solidFill>
                    <a:srgbClr val="000000"/>
                  </a:solidFill>
                  <a:effectLst/>
                  <a:uLnTx/>
                  <a:uFillTx/>
                  <a:cs typeface="Arial"/>
                </a:endParaRPr>
              </a:p>
            </p:txBody>
          </p:sp>
        </p:grpSp>
        <p:sp>
          <p:nvSpPr>
            <p:cNvPr id="75" name="Arrow: Left 74">
              <a:extLst>
                <a:ext uri="{FF2B5EF4-FFF2-40B4-BE49-F238E27FC236}">
                  <a16:creationId xmlns:a16="http://schemas.microsoft.com/office/drawing/2014/main" id="{EEEADF37-B075-85E7-9E4C-D9A33DF13A07}"/>
                </a:ext>
              </a:extLst>
            </p:cNvPr>
            <p:cNvSpPr/>
            <p:nvPr/>
          </p:nvSpPr>
          <p:spPr>
            <a:xfrm>
              <a:off x="2769118" y="5937628"/>
              <a:ext cx="457200" cy="4572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598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E961B-5BD8-0CC5-919D-033C66EEE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CD0B2-33B0-474B-2130-37B7BFACB93B}"/>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Installment Sales, QSBS, and Section 1045 Rollovers</a:t>
            </a:r>
            <a:endParaRPr lang="en-US" sz="5400" dirty="0"/>
          </a:p>
        </p:txBody>
      </p:sp>
      <p:sp>
        <p:nvSpPr>
          <p:cNvPr id="23" name="Right Arrow 32">
            <a:extLst>
              <a:ext uri="{FF2B5EF4-FFF2-40B4-BE49-F238E27FC236}">
                <a16:creationId xmlns:a16="http://schemas.microsoft.com/office/drawing/2014/main" id="{79C39761-7D56-C98C-F653-DCCE05E4BCBD}"/>
              </a:ext>
            </a:extLst>
          </p:cNvPr>
          <p:cNvSpPr/>
          <p:nvPr/>
        </p:nvSpPr>
        <p:spPr bwMode="auto">
          <a:xfrm>
            <a:off x="995404" y="3650108"/>
            <a:ext cx="1280160" cy="822960"/>
          </a:xfrm>
          <a:prstGeom prst="rightArrow">
            <a:avLst/>
          </a:prstGeom>
          <a:solidFill>
            <a:schemeClr val="bg2">
              <a:lumMod val="90000"/>
            </a:scheme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cs typeface="Arial" charset="0"/>
              </a:rPr>
              <a:t>§ 1045 Rollover</a:t>
            </a:r>
          </a:p>
        </p:txBody>
      </p:sp>
      <p:grpSp>
        <p:nvGrpSpPr>
          <p:cNvPr id="24" name="Group 23">
            <a:extLst>
              <a:ext uri="{FF2B5EF4-FFF2-40B4-BE49-F238E27FC236}">
                <a16:creationId xmlns:a16="http://schemas.microsoft.com/office/drawing/2014/main" id="{8B4A04DC-594B-B261-AEE3-7FCBF597E129}"/>
              </a:ext>
            </a:extLst>
          </p:cNvPr>
          <p:cNvGrpSpPr/>
          <p:nvPr/>
        </p:nvGrpSpPr>
        <p:grpSpPr>
          <a:xfrm>
            <a:off x="2170128" y="4884226"/>
            <a:ext cx="7678937" cy="1846659"/>
            <a:chOff x="1061459" y="4601756"/>
            <a:chExt cx="7678937" cy="1846659"/>
          </a:xfrm>
        </p:grpSpPr>
        <p:sp>
          <p:nvSpPr>
            <p:cNvPr id="25" name="TextBox 24">
              <a:extLst>
                <a:ext uri="{FF2B5EF4-FFF2-40B4-BE49-F238E27FC236}">
                  <a16:creationId xmlns:a16="http://schemas.microsoft.com/office/drawing/2014/main" id="{45EF305A-0B16-AE65-CFFB-F30902878BFF}"/>
                </a:ext>
              </a:extLst>
            </p:cNvPr>
            <p:cNvSpPr txBox="1"/>
            <p:nvPr/>
          </p:nvSpPr>
          <p:spPr>
            <a:xfrm>
              <a:off x="1061459" y="4601756"/>
              <a:ext cx="2569934" cy="184665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600" b="1" u="sng" dirty="0">
                  <a:solidFill>
                    <a:schemeClr val="accent1"/>
                  </a:solidFill>
                  <a:cs typeface="Arial"/>
                </a:rPr>
                <a:t>Schedule D Instructions</a:t>
              </a:r>
              <a:endParaRPr lang="en-US" sz="1400" b="1" u="sng" dirty="0">
                <a:solidFill>
                  <a:schemeClr val="accent1"/>
                </a:solidFill>
                <a:cs typeface="Arial"/>
              </a:endParaRPr>
            </a:p>
            <a:p>
              <a:pPr algn="ctr" eaLnBrk="0" fontAlgn="base" hangingPunct="0">
                <a:spcBef>
                  <a:spcPct val="0"/>
                </a:spcBef>
                <a:spcAft>
                  <a:spcPct val="0"/>
                </a:spcAft>
                <a:buClr>
                  <a:srgbClr val="709EC0"/>
                </a:buClr>
                <a:buFont typeface="Webdings" pitchFamily="18" charset="2"/>
                <a:buNone/>
              </a:pPr>
              <a:endParaRPr lang="en-US" sz="1400" b="1" u="sng" dirty="0">
                <a:solidFill>
                  <a:schemeClr val="accent1"/>
                </a:solidFill>
                <a:cs typeface="Arial"/>
              </a:endParaRPr>
            </a:p>
            <a:p>
              <a:pPr algn="ctr" eaLnBrk="0" fontAlgn="base" hangingPunct="0">
                <a:spcBef>
                  <a:spcPct val="0"/>
                </a:spcBef>
                <a:spcAft>
                  <a:spcPct val="0"/>
                </a:spcAft>
                <a:buClr>
                  <a:srgbClr val="709EC0"/>
                </a:buClr>
                <a:buFont typeface="Webdings" pitchFamily="18" charset="2"/>
                <a:buNone/>
              </a:pPr>
              <a:r>
                <a:rPr lang="en-US" sz="1400" b="1" u="sng" dirty="0">
                  <a:solidFill>
                    <a:schemeClr val="accent1"/>
                  </a:solidFill>
                  <a:cs typeface="Arial"/>
                </a:rPr>
                <a:t>Year 1</a:t>
              </a:r>
              <a:r>
                <a:rPr lang="en-US" sz="1400" b="1" dirty="0">
                  <a:solidFill>
                    <a:schemeClr val="accent1"/>
                  </a:solidFill>
                  <a:cs typeface="Arial"/>
                </a:rPr>
                <a:t>	</a:t>
              </a:r>
              <a:r>
                <a:rPr lang="en-US" sz="1400" b="1" u="sng" dirty="0">
                  <a:solidFill>
                    <a:schemeClr val="accent1"/>
                  </a:solidFill>
                  <a:cs typeface="Arial"/>
                </a:rPr>
                <a:t>Year 2</a:t>
              </a:r>
            </a:p>
            <a:p>
              <a:pPr algn="ctr" eaLnBrk="0" fontAlgn="base" hangingPunct="0">
                <a:spcBef>
                  <a:spcPct val="0"/>
                </a:spcBef>
                <a:spcAft>
                  <a:spcPct val="0"/>
                </a:spcAft>
                <a:buClr>
                  <a:srgbClr val="709EC0"/>
                </a:buClr>
                <a:buFont typeface="Webdings" pitchFamily="18" charset="2"/>
                <a:buNone/>
              </a:pPr>
              <a:r>
                <a:rPr lang="en-US" sz="1400" b="1" dirty="0">
                  <a:solidFill>
                    <a:schemeClr val="accent1"/>
                  </a:solidFill>
                  <a:cs typeface="Arial"/>
                </a:rPr>
                <a:t>$10 Mil.	$4 Mil.</a:t>
              </a:r>
            </a:p>
            <a:p>
              <a:pPr algn="ctr" eaLnBrk="0" fontAlgn="base" hangingPunct="0">
                <a:spcBef>
                  <a:spcPct val="0"/>
                </a:spcBef>
                <a:spcAft>
                  <a:spcPct val="0"/>
                </a:spcAft>
                <a:buClr>
                  <a:srgbClr val="709EC0"/>
                </a:buClr>
                <a:buFont typeface="Webdings" pitchFamily="18" charset="2"/>
                <a:buNone/>
              </a:pPr>
              <a:endParaRPr lang="en-US" sz="1400" b="1" dirty="0">
                <a:solidFill>
                  <a:schemeClr val="accent1"/>
                </a:solidFill>
                <a:cs typeface="Arial"/>
              </a:endParaRPr>
            </a:p>
            <a:p>
              <a:pPr algn="ctr" eaLnBrk="0" fontAlgn="base" hangingPunct="0">
                <a:spcBef>
                  <a:spcPct val="0"/>
                </a:spcBef>
                <a:spcAft>
                  <a:spcPct val="0"/>
                </a:spcAft>
                <a:buClr>
                  <a:srgbClr val="709EC0"/>
                </a:buClr>
                <a:buFont typeface="Webdings" pitchFamily="18" charset="2"/>
                <a:buNone/>
              </a:pPr>
              <a:r>
                <a:rPr lang="en-US" sz="1400" b="1" u="sng" dirty="0">
                  <a:solidFill>
                    <a:schemeClr val="accent1"/>
                  </a:solidFill>
                  <a:cs typeface="Arial"/>
                </a:rPr>
                <a:t>Excluded Section 1202 Gain</a:t>
              </a:r>
            </a:p>
            <a:p>
              <a:pPr algn="ctr" eaLnBrk="0" fontAlgn="base" hangingPunct="0">
                <a:spcBef>
                  <a:spcPct val="0"/>
                </a:spcBef>
                <a:spcAft>
                  <a:spcPct val="0"/>
                </a:spcAft>
                <a:buClr>
                  <a:srgbClr val="709EC0"/>
                </a:buClr>
                <a:buFont typeface="Webdings" pitchFamily="18" charset="2"/>
                <a:buNone/>
              </a:pPr>
              <a:endParaRPr lang="en-US" sz="1400" b="1" dirty="0">
                <a:solidFill>
                  <a:srgbClr val="709EC0"/>
                </a:solidFill>
                <a:cs typeface="Arial"/>
              </a:endParaRPr>
            </a:p>
            <a:p>
              <a:pPr algn="ctr" eaLnBrk="0" fontAlgn="base" hangingPunct="0">
                <a:spcBef>
                  <a:spcPct val="0"/>
                </a:spcBef>
                <a:spcAft>
                  <a:spcPct val="0"/>
                </a:spcAft>
                <a:buClr>
                  <a:srgbClr val="709EC0"/>
                </a:buClr>
                <a:buFont typeface="Webdings" pitchFamily="18" charset="2"/>
                <a:buNone/>
              </a:pPr>
              <a:r>
                <a:rPr lang="en-US" sz="1400" b="1" dirty="0">
                  <a:solidFill>
                    <a:srgbClr val="C00000"/>
                  </a:solidFill>
                  <a:cs typeface="Arial"/>
                </a:rPr>
                <a:t>($7.1 Mil.)	($2.9 Mil.)</a:t>
              </a:r>
            </a:p>
          </p:txBody>
        </p:sp>
        <p:sp>
          <p:nvSpPr>
            <p:cNvPr id="26" name="TextBox 25">
              <a:extLst>
                <a:ext uri="{FF2B5EF4-FFF2-40B4-BE49-F238E27FC236}">
                  <a16:creationId xmlns:a16="http://schemas.microsoft.com/office/drawing/2014/main" id="{E06676CA-5768-C8C1-84C0-A4B13D431794}"/>
                </a:ext>
              </a:extLst>
            </p:cNvPr>
            <p:cNvSpPr txBox="1"/>
            <p:nvPr/>
          </p:nvSpPr>
          <p:spPr>
            <a:xfrm>
              <a:off x="5174996" y="4601756"/>
              <a:ext cx="3565400" cy="184665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600" b="1" u="sng" dirty="0">
                  <a:solidFill>
                    <a:srgbClr val="00644F"/>
                  </a:solidFill>
                  <a:cs typeface="Arial"/>
                </a:rPr>
                <a:t>Installment Sale Gross Profit Ratio</a:t>
              </a:r>
            </a:p>
            <a:p>
              <a:pPr algn="ctr" eaLnBrk="0" fontAlgn="base" hangingPunct="0">
                <a:spcBef>
                  <a:spcPct val="0"/>
                </a:spcBef>
                <a:spcAft>
                  <a:spcPct val="0"/>
                </a:spcAft>
                <a:buClr>
                  <a:srgbClr val="709EC0"/>
                </a:buClr>
                <a:buFont typeface="Webdings" pitchFamily="18" charset="2"/>
                <a:buNone/>
              </a:pPr>
              <a:endParaRPr lang="en-US" sz="1400" b="1" u="sng" dirty="0">
                <a:solidFill>
                  <a:srgbClr val="00644F"/>
                </a:solidFill>
                <a:cs typeface="Arial"/>
              </a:endParaRPr>
            </a:p>
            <a:p>
              <a:pPr algn="ctr" eaLnBrk="0" fontAlgn="base" hangingPunct="0">
                <a:spcBef>
                  <a:spcPct val="0"/>
                </a:spcBef>
                <a:spcAft>
                  <a:spcPct val="0"/>
                </a:spcAft>
                <a:buClr>
                  <a:srgbClr val="709EC0"/>
                </a:buClr>
                <a:buFont typeface="Webdings" pitchFamily="18" charset="2"/>
                <a:buNone/>
              </a:pPr>
              <a:r>
                <a:rPr lang="en-US" sz="1400" b="1" u="sng" dirty="0">
                  <a:solidFill>
                    <a:srgbClr val="00644F"/>
                  </a:solidFill>
                  <a:cs typeface="Arial"/>
                </a:rPr>
                <a:t>Year 1</a:t>
              </a:r>
              <a:r>
                <a:rPr lang="en-US" sz="1400" b="1" dirty="0">
                  <a:solidFill>
                    <a:srgbClr val="00644F"/>
                  </a:solidFill>
                  <a:cs typeface="Arial"/>
                </a:rPr>
                <a:t>	</a:t>
              </a:r>
              <a:r>
                <a:rPr lang="en-US" sz="1400" b="1" u="sng" dirty="0">
                  <a:solidFill>
                    <a:srgbClr val="00644F"/>
                  </a:solidFill>
                  <a:cs typeface="Arial"/>
                </a:rPr>
                <a:t>Year 2</a:t>
              </a:r>
            </a:p>
            <a:p>
              <a:pPr algn="ctr" eaLnBrk="0" fontAlgn="base" hangingPunct="0">
                <a:spcBef>
                  <a:spcPct val="0"/>
                </a:spcBef>
                <a:spcAft>
                  <a:spcPct val="0"/>
                </a:spcAft>
                <a:buClr>
                  <a:srgbClr val="709EC0"/>
                </a:buClr>
                <a:buFont typeface="Webdings" pitchFamily="18" charset="2"/>
                <a:buNone/>
              </a:pPr>
              <a:r>
                <a:rPr lang="en-US" sz="1400" b="1" dirty="0">
                  <a:solidFill>
                    <a:srgbClr val="00644F"/>
                  </a:solidFill>
                  <a:cs typeface="Arial"/>
                </a:rPr>
                <a:t>$10 Mil.	$4 Mil.</a:t>
              </a:r>
            </a:p>
            <a:p>
              <a:pPr algn="ctr" eaLnBrk="0" fontAlgn="base" hangingPunct="0">
                <a:spcBef>
                  <a:spcPct val="0"/>
                </a:spcBef>
                <a:spcAft>
                  <a:spcPct val="0"/>
                </a:spcAft>
                <a:buClr>
                  <a:srgbClr val="709EC0"/>
                </a:buClr>
                <a:buFont typeface="Webdings" pitchFamily="18" charset="2"/>
                <a:buNone/>
              </a:pPr>
              <a:endParaRPr lang="en-US" sz="1400" b="1" dirty="0">
                <a:solidFill>
                  <a:srgbClr val="00644F"/>
                </a:solidFill>
                <a:cs typeface="Arial"/>
              </a:endParaRPr>
            </a:p>
            <a:p>
              <a:pPr algn="ctr" eaLnBrk="0" fontAlgn="base" hangingPunct="0">
                <a:spcBef>
                  <a:spcPct val="0"/>
                </a:spcBef>
                <a:spcAft>
                  <a:spcPct val="0"/>
                </a:spcAft>
                <a:buClr>
                  <a:srgbClr val="709EC0"/>
                </a:buClr>
                <a:buFont typeface="Webdings" pitchFamily="18" charset="2"/>
                <a:buNone/>
              </a:pPr>
              <a:r>
                <a:rPr lang="en-US" sz="1400" b="1" u="sng" dirty="0">
                  <a:solidFill>
                    <a:srgbClr val="00644F"/>
                  </a:solidFill>
                  <a:cs typeface="Arial"/>
                </a:rPr>
                <a:t>Excluded Section 1202 Gain</a:t>
              </a:r>
            </a:p>
            <a:p>
              <a:pPr algn="ctr" eaLnBrk="0" fontAlgn="base" hangingPunct="0">
                <a:spcBef>
                  <a:spcPct val="0"/>
                </a:spcBef>
                <a:spcAft>
                  <a:spcPct val="0"/>
                </a:spcAft>
                <a:buClr>
                  <a:srgbClr val="709EC0"/>
                </a:buClr>
                <a:buFont typeface="Webdings" pitchFamily="18" charset="2"/>
                <a:buNone/>
              </a:pPr>
              <a:endParaRPr lang="en-US" sz="1400" b="1" dirty="0">
                <a:solidFill>
                  <a:srgbClr val="00644F"/>
                </a:solidFill>
                <a:cs typeface="Arial"/>
              </a:endParaRPr>
            </a:p>
            <a:p>
              <a:pPr algn="ctr" eaLnBrk="0" fontAlgn="base" hangingPunct="0">
                <a:spcBef>
                  <a:spcPct val="0"/>
                </a:spcBef>
                <a:spcAft>
                  <a:spcPct val="0"/>
                </a:spcAft>
                <a:buClr>
                  <a:srgbClr val="709EC0"/>
                </a:buClr>
                <a:buFont typeface="Webdings" pitchFamily="18" charset="2"/>
                <a:buNone/>
              </a:pPr>
              <a:r>
                <a:rPr lang="en-US" sz="1400" b="1" dirty="0">
                  <a:solidFill>
                    <a:srgbClr val="C00000"/>
                  </a:solidFill>
                  <a:cs typeface="Arial"/>
                </a:rPr>
                <a:t>($10 Mil.)	($0.0 Mil.)</a:t>
              </a:r>
            </a:p>
          </p:txBody>
        </p:sp>
        <p:sp>
          <p:nvSpPr>
            <p:cNvPr id="27" name="TextBox 26">
              <a:extLst>
                <a:ext uri="{FF2B5EF4-FFF2-40B4-BE49-F238E27FC236}">
                  <a16:creationId xmlns:a16="http://schemas.microsoft.com/office/drawing/2014/main" id="{D21BC219-3B72-2D77-1941-83E065D103A6}"/>
                </a:ext>
              </a:extLst>
            </p:cNvPr>
            <p:cNvSpPr txBox="1"/>
            <p:nvPr/>
          </p:nvSpPr>
          <p:spPr>
            <a:xfrm>
              <a:off x="4165135" y="5340420"/>
              <a:ext cx="514885" cy="338554"/>
            </a:xfrm>
            <a:prstGeom prst="rect">
              <a:avLst/>
            </a:prstGeom>
            <a:noFill/>
          </p:spPr>
          <p:txBody>
            <a:bodyPr wrap="none" rtlCol="0">
              <a:spAutoFit/>
            </a:bodyPr>
            <a:lstStyle/>
            <a:p>
              <a:pPr eaLnBrk="0" fontAlgn="base" hangingPunct="0">
                <a:spcBef>
                  <a:spcPct val="0"/>
                </a:spcBef>
                <a:spcAft>
                  <a:spcPct val="0"/>
                </a:spcAft>
                <a:buClr>
                  <a:srgbClr val="709EC0"/>
                </a:buClr>
                <a:buFont typeface="Webdings" pitchFamily="18" charset="2"/>
                <a:buNone/>
              </a:pPr>
              <a:r>
                <a:rPr lang="en-US" sz="1600" b="1" dirty="0">
                  <a:solidFill>
                    <a:srgbClr val="000000"/>
                  </a:solidFill>
                  <a:cs typeface="Arial"/>
                </a:rPr>
                <a:t>VS.</a:t>
              </a:r>
            </a:p>
          </p:txBody>
        </p:sp>
      </p:grpSp>
      <p:grpSp>
        <p:nvGrpSpPr>
          <p:cNvPr id="3" name="Group 2">
            <a:extLst>
              <a:ext uri="{FF2B5EF4-FFF2-40B4-BE49-F238E27FC236}">
                <a16:creationId xmlns:a16="http://schemas.microsoft.com/office/drawing/2014/main" id="{AE865585-65A4-27A4-C26F-474CB185E516}"/>
              </a:ext>
            </a:extLst>
          </p:cNvPr>
          <p:cNvGrpSpPr/>
          <p:nvPr/>
        </p:nvGrpSpPr>
        <p:grpSpPr>
          <a:xfrm>
            <a:off x="121005" y="3437512"/>
            <a:ext cx="9986842" cy="898396"/>
            <a:chOff x="121005" y="3437512"/>
            <a:chExt cx="9986842" cy="898396"/>
          </a:xfrm>
        </p:grpSpPr>
        <p:sp>
          <p:nvSpPr>
            <p:cNvPr id="17" name="TextBox 16">
              <a:extLst>
                <a:ext uri="{FF2B5EF4-FFF2-40B4-BE49-F238E27FC236}">
                  <a16:creationId xmlns:a16="http://schemas.microsoft.com/office/drawing/2014/main" id="{3FF17FCA-423B-7D3C-47AE-BC9879F93AA3}"/>
                </a:ext>
              </a:extLst>
            </p:cNvPr>
            <p:cNvSpPr txBox="1"/>
            <p:nvPr/>
          </p:nvSpPr>
          <p:spPr>
            <a:xfrm>
              <a:off x="121005" y="3799978"/>
              <a:ext cx="861133" cy="523220"/>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0000"/>
                  </a:solidFill>
                  <a:effectLst/>
                  <a:uLnTx/>
                  <a:uFillTx/>
                  <a:cs typeface="Arial"/>
                </a:rPr>
                <a:t>Original</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0000"/>
                  </a:solidFill>
                  <a:effectLst/>
                  <a:uLnTx/>
                  <a:uFillTx/>
                  <a:cs typeface="Arial"/>
                </a:rPr>
                <a:t>QSBS</a:t>
              </a:r>
            </a:p>
          </p:txBody>
        </p:sp>
        <p:sp>
          <p:nvSpPr>
            <p:cNvPr id="18" name="TextBox 17">
              <a:extLst>
                <a:ext uri="{FF2B5EF4-FFF2-40B4-BE49-F238E27FC236}">
                  <a16:creationId xmlns:a16="http://schemas.microsoft.com/office/drawing/2014/main" id="{B0C5AD83-E561-6DA7-90C9-A2D1D3ACD6A4}"/>
                </a:ext>
              </a:extLst>
            </p:cNvPr>
            <p:cNvSpPr txBox="1"/>
            <p:nvPr/>
          </p:nvSpPr>
          <p:spPr>
            <a:xfrm>
              <a:off x="2306414" y="3787268"/>
              <a:ext cx="1371600" cy="548640"/>
            </a:xfrm>
            <a:prstGeom prst="rect">
              <a:avLst/>
            </a:prstGeom>
            <a:noFill/>
            <a:ln w="12700">
              <a:solidFill>
                <a:srgbClr val="00644F"/>
              </a:solidFill>
            </a:ln>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rgbClr val="00644F"/>
                  </a:solidFill>
                  <a:effectLst/>
                  <a:uLnTx/>
                  <a:uFillTx/>
                  <a:cs typeface="Arial"/>
                </a:rPr>
                <a:t>Replacement</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rgbClr val="00644F"/>
                  </a:solidFill>
                  <a:effectLst/>
                  <a:uLnTx/>
                  <a:uFillTx/>
                  <a:cs typeface="Arial"/>
                </a:rPr>
                <a:t>QSBS</a:t>
              </a:r>
            </a:p>
          </p:txBody>
        </p:sp>
        <p:sp>
          <p:nvSpPr>
            <p:cNvPr id="19" name="TextBox 18">
              <a:extLst>
                <a:ext uri="{FF2B5EF4-FFF2-40B4-BE49-F238E27FC236}">
                  <a16:creationId xmlns:a16="http://schemas.microsoft.com/office/drawing/2014/main" id="{15C47FFF-7146-C4C7-6C7A-52E7C40936A2}"/>
                </a:ext>
              </a:extLst>
            </p:cNvPr>
            <p:cNvSpPr txBox="1"/>
            <p:nvPr/>
          </p:nvSpPr>
          <p:spPr>
            <a:xfrm>
              <a:off x="3842635" y="3787268"/>
              <a:ext cx="1371600" cy="548640"/>
            </a:xfrm>
            <a:prstGeom prst="rect">
              <a:avLst/>
            </a:prstGeom>
            <a:noFill/>
            <a:ln w="12700">
              <a:solidFill>
                <a:schemeClr val="accent1"/>
              </a:solidFill>
            </a:ln>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chemeClr val="accent1"/>
                  </a:solidFill>
                  <a:effectLst/>
                  <a:uLnTx/>
                  <a:uFillTx/>
                  <a:cs typeface="Arial"/>
                </a:rPr>
                <a:t>Replacement</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chemeClr val="accent1"/>
                  </a:solidFill>
                  <a:effectLst/>
                  <a:uLnTx/>
                  <a:uFillTx/>
                  <a:cs typeface="Arial"/>
                </a:rPr>
                <a:t>QSBS?</a:t>
              </a:r>
            </a:p>
          </p:txBody>
        </p:sp>
        <p:sp>
          <p:nvSpPr>
            <p:cNvPr id="20" name="TextBox 19">
              <a:extLst>
                <a:ext uri="{FF2B5EF4-FFF2-40B4-BE49-F238E27FC236}">
                  <a16:creationId xmlns:a16="http://schemas.microsoft.com/office/drawing/2014/main" id="{4BE3F101-C85B-F390-3F03-9DFDF3299467}"/>
                </a:ext>
              </a:extLst>
            </p:cNvPr>
            <p:cNvSpPr txBox="1"/>
            <p:nvPr/>
          </p:nvSpPr>
          <p:spPr>
            <a:xfrm>
              <a:off x="5449900" y="3787268"/>
              <a:ext cx="1371600" cy="548640"/>
            </a:xfrm>
            <a:prstGeom prst="rect">
              <a:avLst/>
            </a:prstGeom>
            <a:noFill/>
            <a:ln w="12700">
              <a:solidFill>
                <a:schemeClr val="accent1"/>
              </a:solidFill>
            </a:ln>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chemeClr val="accent1"/>
                  </a:solidFill>
                  <a:effectLst/>
                  <a:uLnTx/>
                  <a:uFillTx/>
                  <a:cs typeface="Arial"/>
                </a:rPr>
                <a:t>Replacement</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chemeClr val="accent1"/>
                  </a:solidFill>
                  <a:effectLst/>
                  <a:uLnTx/>
                  <a:uFillTx/>
                  <a:cs typeface="Arial"/>
                </a:rPr>
                <a:t>QSBS?</a:t>
              </a:r>
            </a:p>
          </p:txBody>
        </p:sp>
        <p:sp>
          <p:nvSpPr>
            <p:cNvPr id="21" name="TextBox 20">
              <a:extLst>
                <a:ext uri="{FF2B5EF4-FFF2-40B4-BE49-F238E27FC236}">
                  <a16:creationId xmlns:a16="http://schemas.microsoft.com/office/drawing/2014/main" id="{B5CE8E8B-FB16-1306-EEDF-897EC89C8A7F}"/>
                </a:ext>
              </a:extLst>
            </p:cNvPr>
            <p:cNvSpPr txBox="1"/>
            <p:nvPr/>
          </p:nvSpPr>
          <p:spPr>
            <a:xfrm>
              <a:off x="7094717" y="3787268"/>
              <a:ext cx="1371600" cy="548640"/>
            </a:xfrm>
            <a:prstGeom prst="rect">
              <a:avLst/>
            </a:prstGeom>
            <a:noFill/>
            <a:ln w="12700">
              <a:solidFill>
                <a:schemeClr val="accent1"/>
              </a:solidFill>
            </a:ln>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chemeClr val="accent1"/>
                  </a:solidFill>
                  <a:effectLst/>
                  <a:uLnTx/>
                  <a:uFillTx/>
                  <a:cs typeface="Arial"/>
                </a:rPr>
                <a:t>Replacement</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chemeClr val="accent1"/>
                  </a:solidFill>
                  <a:effectLst/>
                  <a:uLnTx/>
                  <a:uFillTx/>
                  <a:cs typeface="Arial"/>
                </a:rPr>
                <a:t>QSBS?</a:t>
              </a:r>
            </a:p>
          </p:txBody>
        </p:sp>
        <p:sp>
          <p:nvSpPr>
            <p:cNvPr id="22" name="TextBox 21">
              <a:extLst>
                <a:ext uri="{FF2B5EF4-FFF2-40B4-BE49-F238E27FC236}">
                  <a16:creationId xmlns:a16="http://schemas.microsoft.com/office/drawing/2014/main" id="{5CB5CF0A-2FFA-705B-BF5B-3F61DFB6AEA7}"/>
                </a:ext>
              </a:extLst>
            </p:cNvPr>
            <p:cNvSpPr txBox="1"/>
            <p:nvPr/>
          </p:nvSpPr>
          <p:spPr>
            <a:xfrm>
              <a:off x="8736247" y="3787268"/>
              <a:ext cx="1371600" cy="548640"/>
            </a:xfrm>
            <a:prstGeom prst="rect">
              <a:avLst/>
            </a:prstGeom>
            <a:noFill/>
            <a:ln w="12700">
              <a:solidFill>
                <a:schemeClr val="accent1"/>
              </a:solidFill>
            </a:ln>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chemeClr val="accent1"/>
                  </a:solidFill>
                  <a:effectLst/>
                  <a:uLnTx/>
                  <a:uFillTx/>
                  <a:cs typeface="Arial"/>
                </a:rPr>
                <a:t>Replacement</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0" i="0" u="none" strike="noStrike" kern="0" cap="none" spc="0" normalizeH="0" baseline="0" noProof="0" dirty="0">
                  <a:ln>
                    <a:noFill/>
                  </a:ln>
                  <a:solidFill>
                    <a:schemeClr val="accent1"/>
                  </a:solidFill>
                  <a:effectLst/>
                  <a:uLnTx/>
                  <a:uFillTx/>
                  <a:cs typeface="Arial"/>
                </a:rPr>
                <a:t>QSBS?</a:t>
              </a:r>
            </a:p>
          </p:txBody>
        </p:sp>
        <p:sp>
          <p:nvSpPr>
            <p:cNvPr id="28" name="TextBox 27">
              <a:extLst>
                <a:ext uri="{FF2B5EF4-FFF2-40B4-BE49-F238E27FC236}">
                  <a16:creationId xmlns:a16="http://schemas.microsoft.com/office/drawing/2014/main" id="{EB3B4166-79A7-3EDE-331B-CEAF58FDB1B2}"/>
                </a:ext>
              </a:extLst>
            </p:cNvPr>
            <p:cNvSpPr txBox="1"/>
            <p:nvPr/>
          </p:nvSpPr>
          <p:spPr>
            <a:xfrm>
              <a:off x="999722" y="3472277"/>
              <a:ext cx="747320"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FFFFFF">
                      <a:lumMod val="50000"/>
                    </a:srgbClr>
                  </a:solidFill>
                  <a:cs typeface="Arial"/>
                </a:rPr>
                <a:t>60 days</a:t>
              </a:r>
            </a:p>
          </p:txBody>
        </p:sp>
        <p:sp>
          <p:nvSpPr>
            <p:cNvPr id="29" name="TextBox 28">
              <a:extLst>
                <a:ext uri="{FF2B5EF4-FFF2-40B4-BE49-F238E27FC236}">
                  <a16:creationId xmlns:a16="http://schemas.microsoft.com/office/drawing/2014/main" id="{EA38F05D-9CC1-C16F-4D40-47BCE12C0BD0}"/>
                </a:ext>
              </a:extLst>
            </p:cNvPr>
            <p:cNvSpPr txBox="1"/>
            <p:nvPr/>
          </p:nvSpPr>
          <p:spPr>
            <a:xfrm>
              <a:off x="4154775" y="3437512"/>
              <a:ext cx="747320"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FFFFFF">
                      <a:lumMod val="50000"/>
                    </a:srgbClr>
                  </a:solidFill>
                  <a:cs typeface="Arial"/>
                </a:rPr>
                <a:t>60 days</a:t>
              </a:r>
            </a:p>
          </p:txBody>
        </p:sp>
        <p:sp>
          <p:nvSpPr>
            <p:cNvPr id="30" name="TextBox 29">
              <a:extLst>
                <a:ext uri="{FF2B5EF4-FFF2-40B4-BE49-F238E27FC236}">
                  <a16:creationId xmlns:a16="http://schemas.microsoft.com/office/drawing/2014/main" id="{C69DCEA5-02D6-C35D-ACB0-DA96338BD028}"/>
                </a:ext>
              </a:extLst>
            </p:cNvPr>
            <p:cNvSpPr txBox="1"/>
            <p:nvPr/>
          </p:nvSpPr>
          <p:spPr>
            <a:xfrm>
              <a:off x="5762040" y="3461948"/>
              <a:ext cx="747320"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FFFFFF">
                      <a:lumMod val="50000"/>
                    </a:srgbClr>
                  </a:solidFill>
                  <a:cs typeface="Arial"/>
                </a:rPr>
                <a:t>60 days</a:t>
              </a:r>
            </a:p>
          </p:txBody>
        </p:sp>
        <p:sp>
          <p:nvSpPr>
            <p:cNvPr id="31" name="TextBox 30">
              <a:extLst>
                <a:ext uri="{FF2B5EF4-FFF2-40B4-BE49-F238E27FC236}">
                  <a16:creationId xmlns:a16="http://schemas.microsoft.com/office/drawing/2014/main" id="{20233F41-E4E6-9199-1E44-20CE10954C5B}"/>
                </a:ext>
              </a:extLst>
            </p:cNvPr>
            <p:cNvSpPr txBox="1"/>
            <p:nvPr/>
          </p:nvSpPr>
          <p:spPr>
            <a:xfrm>
              <a:off x="7406857" y="3461948"/>
              <a:ext cx="747320"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FFFFFF">
                      <a:lumMod val="50000"/>
                    </a:srgbClr>
                  </a:solidFill>
                  <a:cs typeface="Arial"/>
                </a:rPr>
                <a:t>60 days</a:t>
              </a:r>
            </a:p>
          </p:txBody>
        </p:sp>
        <p:sp>
          <p:nvSpPr>
            <p:cNvPr id="32" name="TextBox 31">
              <a:extLst>
                <a:ext uri="{FF2B5EF4-FFF2-40B4-BE49-F238E27FC236}">
                  <a16:creationId xmlns:a16="http://schemas.microsoft.com/office/drawing/2014/main" id="{08258241-74E2-4BA6-770E-FA0A1356BBE9}"/>
                </a:ext>
              </a:extLst>
            </p:cNvPr>
            <p:cNvSpPr txBox="1"/>
            <p:nvPr/>
          </p:nvSpPr>
          <p:spPr>
            <a:xfrm>
              <a:off x="9048387" y="3461948"/>
              <a:ext cx="747320"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FFFFFF">
                      <a:lumMod val="50000"/>
                    </a:srgbClr>
                  </a:solidFill>
                  <a:cs typeface="Arial"/>
                </a:rPr>
                <a:t>60 days</a:t>
              </a:r>
            </a:p>
          </p:txBody>
        </p:sp>
      </p:grpSp>
      <p:cxnSp>
        <p:nvCxnSpPr>
          <p:cNvPr id="33" name="Straight Connector 32">
            <a:extLst>
              <a:ext uri="{FF2B5EF4-FFF2-40B4-BE49-F238E27FC236}">
                <a16:creationId xmlns:a16="http://schemas.microsoft.com/office/drawing/2014/main" id="{B07E97FC-5F93-718F-62B4-CAB593EF53A7}"/>
              </a:ext>
            </a:extLst>
          </p:cNvPr>
          <p:cNvCxnSpPr>
            <a:cxnSpLocks/>
          </p:cNvCxnSpPr>
          <p:nvPr/>
        </p:nvCxnSpPr>
        <p:spPr>
          <a:xfrm>
            <a:off x="226142" y="3268637"/>
            <a:ext cx="11430000" cy="0"/>
          </a:xfrm>
          <a:prstGeom prst="line">
            <a:avLst/>
          </a:prstGeom>
          <a:noFill/>
          <a:ln w="19050" cap="rnd" cmpd="sng" algn="ctr">
            <a:solidFill>
              <a:srgbClr val="D8B01C"/>
            </a:solidFill>
            <a:prstDash val="dash"/>
            <a:headEnd type="oval"/>
            <a:tailEnd type="oval"/>
          </a:ln>
          <a:effectLst/>
        </p:spPr>
      </p:cxnSp>
      <p:cxnSp>
        <p:nvCxnSpPr>
          <p:cNvPr id="34" name="Straight Connector 33">
            <a:extLst>
              <a:ext uri="{FF2B5EF4-FFF2-40B4-BE49-F238E27FC236}">
                <a16:creationId xmlns:a16="http://schemas.microsoft.com/office/drawing/2014/main" id="{CFFF2402-EA18-808C-A0F7-0D217C86E6F7}"/>
              </a:ext>
            </a:extLst>
          </p:cNvPr>
          <p:cNvCxnSpPr>
            <a:cxnSpLocks/>
          </p:cNvCxnSpPr>
          <p:nvPr/>
        </p:nvCxnSpPr>
        <p:spPr>
          <a:xfrm>
            <a:off x="186813" y="4704149"/>
            <a:ext cx="11430000" cy="0"/>
          </a:xfrm>
          <a:prstGeom prst="line">
            <a:avLst/>
          </a:prstGeom>
          <a:noFill/>
          <a:ln w="19050" cap="rnd" cmpd="sng" algn="ctr">
            <a:solidFill>
              <a:srgbClr val="D8B01C"/>
            </a:solidFill>
            <a:prstDash val="dash"/>
            <a:headEnd type="oval"/>
            <a:tailEnd type="oval"/>
          </a:ln>
          <a:effectLst/>
        </p:spPr>
      </p:cxnSp>
      <p:grpSp>
        <p:nvGrpSpPr>
          <p:cNvPr id="49" name="Group 48">
            <a:extLst>
              <a:ext uri="{FF2B5EF4-FFF2-40B4-BE49-F238E27FC236}">
                <a16:creationId xmlns:a16="http://schemas.microsoft.com/office/drawing/2014/main" id="{5C77CE0F-38CF-85AB-313A-55273F92812E}"/>
              </a:ext>
            </a:extLst>
          </p:cNvPr>
          <p:cNvGrpSpPr/>
          <p:nvPr/>
        </p:nvGrpSpPr>
        <p:grpSpPr>
          <a:xfrm>
            <a:off x="672403" y="1031778"/>
            <a:ext cx="10851117" cy="2067429"/>
            <a:chOff x="711736" y="1031778"/>
            <a:chExt cx="10851117" cy="2067429"/>
          </a:xfrm>
        </p:grpSpPr>
        <p:sp>
          <p:nvSpPr>
            <p:cNvPr id="4" name="Rectangle 3">
              <a:extLst>
                <a:ext uri="{FF2B5EF4-FFF2-40B4-BE49-F238E27FC236}">
                  <a16:creationId xmlns:a16="http://schemas.microsoft.com/office/drawing/2014/main" id="{1B889B00-C07C-511F-2E85-CCB16EABAD9D}"/>
                </a:ext>
              </a:extLst>
            </p:cNvPr>
            <p:cNvSpPr/>
            <p:nvPr/>
          </p:nvSpPr>
          <p:spPr bwMode="auto">
            <a:xfrm>
              <a:off x="711736" y="1031778"/>
              <a:ext cx="1807029" cy="849086"/>
            </a:xfrm>
            <a:prstGeom prst="rect">
              <a:avLst/>
            </a:prstGeom>
            <a:solidFill>
              <a:schemeClr val="accent6">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Installment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Obligation</a:t>
              </a:r>
            </a:p>
          </p:txBody>
        </p:sp>
        <p:sp>
          <p:nvSpPr>
            <p:cNvPr id="5" name="Bent Arrow 5">
              <a:extLst>
                <a:ext uri="{FF2B5EF4-FFF2-40B4-BE49-F238E27FC236}">
                  <a16:creationId xmlns:a16="http://schemas.microsoft.com/office/drawing/2014/main" id="{478540C8-9DA7-545B-1A13-28913A90C8B6}"/>
                </a:ext>
              </a:extLst>
            </p:cNvPr>
            <p:cNvSpPr/>
            <p:nvPr/>
          </p:nvSpPr>
          <p:spPr bwMode="auto">
            <a:xfrm rot="5400000">
              <a:off x="3463537" y="849841"/>
              <a:ext cx="761239" cy="1716023"/>
            </a:xfrm>
            <a:prstGeom prst="bentArrow">
              <a:avLst>
                <a:gd name="adj1" fmla="val 33537"/>
                <a:gd name="adj2" fmla="val 34960"/>
                <a:gd name="adj3" fmla="val 25000"/>
                <a:gd name="adj4" fmla="val 26675"/>
              </a:avLst>
            </a:prstGeom>
            <a:solidFill>
              <a:schemeClr val="accent6">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6" name="Bent Arrow 8">
              <a:extLst>
                <a:ext uri="{FF2B5EF4-FFF2-40B4-BE49-F238E27FC236}">
                  <a16:creationId xmlns:a16="http://schemas.microsoft.com/office/drawing/2014/main" id="{45472EB5-31AE-5E2F-B56F-CAB9AE7FD0B0}"/>
                </a:ext>
              </a:extLst>
            </p:cNvPr>
            <p:cNvSpPr/>
            <p:nvPr/>
          </p:nvSpPr>
          <p:spPr bwMode="auto">
            <a:xfrm rot="5400000">
              <a:off x="5124602" y="849841"/>
              <a:ext cx="761239" cy="1716023"/>
            </a:xfrm>
            <a:prstGeom prst="bentArrow">
              <a:avLst>
                <a:gd name="adj1" fmla="val 33537"/>
                <a:gd name="adj2" fmla="val 34960"/>
                <a:gd name="adj3" fmla="val 25000"/>
                <a:gd name="adj4" fmla="val 26675"/>
              </a:avLst>
            </a:prstGeom>
            <a:solidFill>
              <a:schemeClr val="accent6">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7" name="Bent Arrow 9">
              <a:extLst>
                <a:ext uri="{FF2B5EF4-FFF2-40B4-BE49-F238E27FC236}">
                  <a16:creationId xmlns:a16="http://schemas.microsoft.com/office/drawing/2014/main" id="{79A052A0-0232-7377-D1AE-589140969EA7}"/>
                </a:ext>
              </a:extLst>
            </p:cNvPr>
            <p:cNvSpPr/>
            <p:nvPr/>
          </p:nvSpPr>
          <p:spPr bwMode="auto">
            <a:xfrm rot="5400000">
              <a:off x="8476224" y="849841"/>
              <a:ext cx="761239" cy="1716023"/>
            </a:xfrm>
            <a:prstGeom prst="bentArrow">
              <a:avLst>
                <a:gd name="adj1" fmla="val 33537"/>
                <a:gd name="adj2" fmla="val 34960"/>
                <a:gd name="adj3" fmla="val 25000"/>
                <a:gd name="adj4" fmla="val 26675"/>
              </a:avLst>
            </a:prstGeom>
            <a:solidFill>
              <a:schemeClr val="accent6">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8" name="Bent Arrow 10">
              <a:extLst>
                <a:ext uri="{FF2B5EF4-FFF2-40B4-BE49-F238E27FC236}">
                  <a16:creationId xmlns:a16="http://schemas.microsoft.com/office/drawing/2014/main" id="{7596A188-35FA-B3B7-E860-9BE8B36E3FD5}"/>
                </a:ext>
              </a:extLst>
            </p:cNvPr>
            <p:cNvSpPr/>
            <p:nvPr/>
          </p:nvSpPr>
          <p:spPr bwMode="auto">
            <a:xfrm rot="5400000">
              <a:off x="6795497" y="849841"/>
              <a:ext cx="761239" cy="1716023"/>
            </a:xfrm>
            <a:prstGeom prst="bentArrow">
              <a:avLst>
                <a:gd name="adj1" fmla="val 33537"/>
                <a:gd name="adj2" fmla="val 34960"/>
                <a:gd name="adj3" fmla="val 25000"/>
                <a:gd name="adj4" fmla="val 26675"/>
              </a:avLst>
            </a:prstGeom>
            <a:solidFill>
              <a:schemeClr val="accent6">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9" name="Bent Arrow 11">
              <a:extLst>
                <a:ext uri="{FF2B5EF4-FFF2-40B4-BE49-F238E27FC236}">
                  <a16:creationId xmlns:a16="http://schemas.microsoft.com/office/drawing/2014/main" id="{49FC4505-D85E-4292-A1D0-E66A3493CC84}"/>
                </a:ext>
              </a:extLst>
            </p:cNvPr>
            <p:cNvSpPr/>
            <p:nvPr/>
          </p:nvSpPr>
          <p:spPr bwMode="auto">
            <a:xfrm rot="5400000">
              <a:off x="10166781" y="849841"/>
              <a:ext cx="761239" cy="1716023"/>
            </a:xfrm>
            <a:prstGeom prst="bentArrow">
              <a:avLst>
                <a:gd name="adj1" fmla="val 33537"/>
                <a:gd name="adj2" fmla="val 34960"/>
                <a:gd name="adj3" fmla="val 25000"/>
                <a:gd name="adj4" fmla="val 26675"/>
              </a:avLst>
            </a:prstGeom>
            <a:solidFill>
              <a:schemeClr val="accent6">
                <a:lumMod val="20000"/>
                <a:lumOff val="80000"/>
              </a:scheme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cxnSp>
          <p:nvCxnSpPr>
            <p:cNvPr id="14" name="Straight Connector 13">
              <a:extLst>
                <a:ext uri="{FF2B5EF4-FFF2-40B4-BE49-F238E27FC236}">
                  <a16:creationId xmlns:a16="http://schemas.microsoft.com/office/drawing/2014/main" id="{E841BC7F-5E86-A19A-DBFA-9A700E3D46C4}"/>
                </a:ext>
              </a:extLst>
            </p:cNvPr>
            <p:cNvCxnSpPr>
              <a:cxnSpLocks/>
              <a:endCxn id="13" idx="1"/>
            </p:cNvCxnSpPr>
            <p:nvPr/>
          </p:nvCxnSpPr>
          <p:spPr>
            <a:xfrm>
              <a:off x="5524885" y="2837597"/>
              <a:ext cx="5216909" cy="0"/>
            </a:xfrm>
            <a:prstGeom prst="line">
              <a:avLst/>
            </a:prstGeom>
            <a:noFill/>
            <a:ln w="38100" cap="flat" cmpd="sng" algn="ctr">
              <a:solidFill>
                <a:srgbClr val="709EC0"/>
              </a:solidFill>
              <a:prstDash val="solid"/>
              <a:headEnd type="oval"/>
              <a:tailEnd type="triangle"/>
            </a:ln>
            <a:effectLst/>
          </p:spPr>
        </p:cxnSp>
        <p:cxnSp>
          <p:nvCxnSpPr>
            <p:cNvPr id="15" name="Straight Connector 14">
              <a:extLst>
                <a:ext uri="{FF2B5EF4-FFF2-40B4-BE49-F238E27FC236}">
                  <a16:creationId xmlns:a16="http://schemas.microsoft.com/office/drawing/2014/main" id="{F678AB9A-8A7B-8D81-FBC9-3CC52BAA2896}"/>
                </a:ext>
              </a:extLst>
            </p:cNvPr>
            <p:cNvCxnSpPr>
              <a:cxnSpLocks/>
            </p:cNvCxnSpPr>
            <p:nvPr/>
          </p:nvCxnSpPr>
          <p:spPr>
            <a:xfrm>
              <a:off x="1494500" y="2837597"/>
              <a:ext cx="4030385" cy="0"/>
            </a:xfrm>
            <a:prstGeom prst="line">
              <a:avLst/>
            </a:prstGeom>
            <a:noFill/>
            <a:ln w="38100" cap="flat" cmpd="sng" algn="ctr">
              <a:solidFill>
                <a:srgbClr val="FFFFFF">
                  <a:lumMod val="50000"/>
                </a:srgbClr>
              </a:solidFill>
              <a:prstDash val="solid"/>
              <a:headEnd type="oval"/>
              <a:tailEnd type="triangle"/>
            </a:ln>
            <a:effectLst/>
          </p:spPr>
        </p:cxnSp>
        <p:sp>
          <p:nvSpPr>
            <p:cNvPr id="12" name="TextBox 11">
              <a:extLst>
                <a:ext uri="{FF2B5EF4-FFF2-40B4-BE49-F238E27FC236}">
                  <a16:creationId xmlns:a16="http://schemas.microsoft.com/office/drawing/2014/main" id="{8A5552E3-7BE5-6803-B90B-40928523BCCC}"/>
                </a:ext>
              </a:extLst>
            </p:cNvPr>
            <p:cNvSpPr txBox="1"/>
            <p:nvPr/>
          </p:nvSpPr>
          <p:spPr>
            <a:xfrm>
              <a:off x="4785622" y="2185964"/>
              <a:ext cx="1282723" cy="461665"/>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1" u="none" strike="noStrike" kern="0" cap="none" spc="0" normalizeH="0" baseline="0" noProof="0" dirty="0">
                  <a:ln>
                    <a:noFill/>
                  </a:ln>
                  <a:solidFill>
                    <a:srgbClr val="FFFFFF">
                      <a:lumMod val="50000"/>
                    </a:srgbClr>
                  </a:solidFill>
                  <a:effectLst/>
                  <a:uLnTx/>
                  <a:uFillTx/>
                  <a:cs typeface="Arial"/>
                </a:rPr>
                <a:t>3-year</a:t>
              </a:r>
            </a:p>
            <a:p>
              <a:pPr marL="0" marR="0" lvl="0" indent="0"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1" u="none" strike="noStrike" kern="0" cap="none" spc="0" normalizeH="0" baseline="0" noProof="0" dirty="0">
                  <a:ln>
                    <a:noFill/>
                  </a:ln>
                  <a:solidFill>
                    <a:srgbClr val="FFFFFF">
                      <a:lumMod val="50000"/>
                    </a:srgbClr>
                  </a:solidFill>
                  <a:effectLst/>
                  <a:uLnTx/>
                  <a:uFillTx/>
                  <a:cs typeface="Arial"/>
                </a:rPr>
                <a:t>Holding Period</a:t>
              </a:r>
            </a:p>
          </p:txBody>
        </p:sp>
        <p:sp>
          <p:nvSpPr>
            <p:cNvPr id="13" name="TextBox 12">
              <a:extLst>
                <a:ext uri="{FF2B5EF4-FFF2-40B4-BE49-F238E27FC236}">
                  <a16:creationId xmlns:a16="http://schemas.microsoft.com/office/drawing/2014/main" id="{34A52C39-0486-9C9C-69E6-8EA8DBCFBA3B}"/>
                </a:ext>
              </a:extLst>
            </p:cNvPr>
            <p:cNvSpPr txBox="1"/>
            <p:nvPr/>
          </p:nvSpPr>
          <p:spPr>
            <a:xfrm>
              <a:off x="10741794" y="2575987"/>
              <a:ext cx="821059" cy="523220"/>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1" u="none" strike="noStrike" kern="0" cap="none" spc="0" normalizeH="0" baseline="0" noProof="0" dirty="0">
                  <a:ln>
                    <a:noFill/>
                  </a:ln>
                  <a:solidFill>
                    <a:srgbClr val="709EC0"/>
                  </a:solidFill>
                  <a:effectLst/>
                  <a:uLnTx/>
                  <a:uFillTx/>
                  <a:cs typeface="Arial"/>
                </a:rPr>
                <a:t>Eligible</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1" u="none" strike="noStrike" kern="0" cap="none" spc="0" normalizeH="0" baseline="0" noProof="0" dirty="0">
                  <a:ln>
                    <a:noFill/>
                  </a:ln>
                  <a:solidFill>
                    <a:srgbClr val="709EC0"/>
                  </a:solidFill>
                  <a:effectLst/>
                  <a:uLnTx/>
                  <a:uFillTx/>
                  <a:cs typeface="Arial"/>
                </a:rPr>
                <a:t>Gain?</a:t>
              </a:r>
            </a:p>
          </p:txBody>
        </p:sp>
        <p:sp>
          <p:nvSpPr>
            <p:cNvPr id="35" name="TextBox 34">
              <a:extLst>
                <a:ext uri="{FF2B5EF4-FFF2-40B4-BE49-F238E27FC236}">
                  <a16:creationId xmlns:a16="http://schemas.microsoft.com/office/drawing/2014/main" id="{79B60E4D-776B-F7AE-041E-986D316930B9}"/>
                </a:ext>
              </a:extLst>
            </p:cNvPr>
            <p:cNvSpPr txBox="1"/>
            <p:nvPr/>
          </p:nvSpPr>
          <p:spPr>
            <a:xfrm>
              <a:off x="6426415" y="2162244"/>
              <a:ext cx="1282723" cy="461665"/>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lang="en-US" sz="1200" b="1" i="1" kern="0" dirty="0">
                  <a:solidFill>
                    <a:srgbClr val="FFFFFF">
                      <a:lumMod val="50000"/>
                    </a:srgbClr>
                  </a:solidFill>
                  <a:cs typeface="Arial"/>
                </a:rPr>
                <a:t>4</a:t>
              </a:r>
              <a:r>
                <a:rPr kumimoji="0" lang="en-US" sz="1200" b="1" i="1" u="none" strike="noStrike" kern="0" cap="none" spc="0" normalizeH="0" baseline="0" noProof="0" dirty="0">
                  <a:ln>
                    <a:noFill/>
                  </a:ln>
                  <a:solidFill>
                    <a:srgbClr val="FFFFFF">
                      <a:lumMod val="50000"/>
                    </a:srgbClr>
                  </a:solidFill>
                  <a:effectLst/>
                  <a:uLnTx/>
                  <a:uFillTx/>
                  <a:cs typeface="Arial"/>
                </a:rPr>
                <a:t>-year</a:t>
              </a:r>
            </a:p>
            <a:p>
              <a:pPr marL="0" marR="0" lvl="0" indent="0"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1" u="none" strike="noStrike" kern="0" cap="none" spc="0" normalizeH="0" baseline="0" noProof="0" dirty="0">
                  <a:ln>
                    <a:noFill/>
                  </a:ln>
                  <a:solidFill>
                    <a:srgbClr val="FFFFFF">
                      <a:lumMod val="50000"/>
                    </a:srgbClr>
                  </a:solidFill>
                  <a:effectLst/>
                  <a:uLnTx/>
                  <a:uFillTx/>
                  <a:cs typeface="Arial"/>
                </a:rPr>
                <a:t>Holding Period</a:t>
              </a:r>
            </a:p>
          </p:txBody>
        </p:sp>
        <p:sp>
          <p:nvSpPr>
            <p:cNvPr id="36" name="TextBox 35">
              <a:extLst>
                <a:ext uri="{FF2B5EF4-FFF2-40B4-BE49-F238E27FC236}">
                  <a16:creationId xmlns:a16="http://schemas.microsoft.com/office/drawing/2014/main" id="{6E9D136A-0F52-7B18-A6EE-B64051B6AF17}"/>
                </a:ext>
              </a:extLst>
            </p:cNvPr>
            <p:cNvSpPr txBox="1"/>
            <p:nvPr/>
          </p:nvSpPr>
          <p:spPr>
            <a:xfrm>
              <a:off x="8067208" y="2174747"/>
              <a:ext cx="1282723" cy="461665"/>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1" u="none" strike="noStrike" kern="0" cap="none" spc="0" normalizeH="0" baseline="0" noProof="0" dirty="0">
                  <a:ln>
                    <a:noFill/>
                  </a:ln>
                  <a:solidFill>
                    <a:srgbClr val="FFFFFF">
                      <a:lumMod val="50000"/>
                    </a:srgbClr>
                  </a:solidFill>
                  <a:effectLst/>
                  <a:uLnTx/>
                  <a:uFillTx/>
                  <a:cs typeface="Arial"/>
                </a:rPr>
                <a:t>5-year</a:t>
              </a:r>
            </a:p>
            <a:p>
              <a:pPr marL="0" marR="0" lvl="0" indent="0"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1" i="1" u="none" strike="noStrike" kern="0" cap="none" spc="0" normalizeH="0" baseline="0" noProof="0" dirty="0">
                  <a:ln>
                    <a:noFill/>
                  </a:ln>
                  <a:solidFill>
                    <a:srgbClr val="FFFFFF">
                      <a:lumMod val="50000"/>
                    </a:srgbClr>
                  </a:solidFill>
                  <a:effectLst/>
                  <a:uLnTx/>
                  <a:uFillTx/>
                  <a:cs typeface="Arial"/>
                </a:rPr>
                <a:t>Holding Period</a:t>
              </a:r>
            </a:p>
          </p:txBody>
        </p:sp>
      </p:grpSp>
    </p:spTree>
    <p:extLst>
      <p:ext uri="{BB962C8B-B14F-4D97-AF65-F5344CB8AC3E}">
        <p14:creationId xmlns:p14="http://schemas.microsoft.com/office/powerpoint/2010/main" val="210209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48F2E-B038-57B5-71AB-20D3A2D7C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397AD-0C66-4FB3-E881-16677041C68E}"/>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Contingent Installment Method and Earn-Outs</a:t>
            </a:r>
            <a:endParaRPr lang="en-US" sz="5400" dirty="0"/>
          </a:p>
        </p:txBody>
      </p:sp>
      <p:grpSp>
        <p:nvGrpSpPr>
          <p:cNvPr id="3" name="Group 2">
            <a:extLst>
              <a:ext uri="{FF2B5EF4-FFF2-40B4-BE49-F238E27FC236}">
                <a16:creationId xmlns:a16="http://schemas.microsoft.com/office/drawing/2014/main" id="{6E5C02F9-D31D-696F-A91B-C688CA0B5416}"/>
              </a:ext>
            </a:extLst>
          </p:cNvPr>
          <p:cNvGrpSpPr/>
          <p:nvPr/>
        </p:nvGrpSpPr>
        <p:grpSpPr>
          <a:xfrm>
            <a:off x="2922661" y="1152098"/>
            <a:ext cx="2095159" cy="461666"/>
            <a:chOff x="5592960" y="1474089"/>
            <a:chExt cx="2095159" cy="461666"/>
          </a:xfrm>
        </p:grpSpPr>
        <p:sp>
          <p:nvSpPr>
            <p:cNvPr id="4" name="TextBox 3">
              <a:extLst>
                <a:ext uri="{FF2B5EF4-FFF2-40B4-BE49-F238E27FC236}">
                  <a16:creationId xmlns:a16="http://schemas.microsoft.com/office/drawing/2014/main" id="{2EF198CC-F709-9B74-6AAF-E022B261A340}"/>
                </a:ext>
              </a:extLst>
            </p:cNvPr>
            <p:cNvSpPr txBox="1"/>
            <p:nvPr/>
          </p:nvSpPr>
          <p:spPr>
            <a:xfrm>
              <a:off x="5592960" y="1474090"/>
              <a:ext cx="842475" cy="461665"/>
            </a:xfrm>
            <a:prstGeom prst="rect">
              <a:avLst/>
            </a:prstGeom>
            <a:solidFill>
              <a:srgbClr val="BFDFB5"/>
            </a:solid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sng" strike="noStrike" kern="0" cap="none" spc="0" normalizeH="0" baseline="0" noProof="0" dirty="0">
                  <a:ln>
                    <a:noFill/>
                  </a:ln>
                  <a:solidFill>
                    <a:srgbClr val="000000"/>
                  </a:solidFill>
                  <a:effectLst/>
                  <a:uLnTx/>
                  <a:uFillTx/>
                  <a:cs typeface="Arial"/>
                </a:rPr>
                <a:t>Tax Basis</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none" strike="noStrike" kern="0" cap="none" spc="0" normalizeH="0" baseline="0" noProof="0" dirty="0">
                  <a:ln>
                    <a:noFill/>
                  </a:ln>
                  <a:solidFill>
                    <a:srgbClr val="000000"/>
                  </a:solidFill>
                  <a:effectLst/>
                  <a:uLnTx/>
                  <a:uFillTx/>
                  <a:cs typeface="Arial"/>
                </a:rPr>
                <a:t>$0</a:t>
              </a:r>
            </a:p>
          </p:txBody>
        </p:sp>
        <p:sp>
          <p:nvSpPr>
            <p:cNvPr id="5" name="TextBox 4">
              <a:extLst>
                <a:ext uri="{FF2B5EF4-FFF2-40B4-BE49-F238E27FC236}">
                  <a16:creationId xmlns:a16="http://schemas.microsoft.com/office/drawing/2014/main" id="{D81CF1AD-8E36-A2E8-003B-453C587B5E3F}"/>
                </a:ext>
              </a:extLst>
            </p:cNvPr>
            <p:cNvSpPr txBox="1"/>
            <p:nvPr/>
          </p:nvSpPr>
          <p:spPr>
            <a:xfrm>
              <a:off x="6586265" y="1474089"/>
              <a:ext cx="1101854" cy="461665"/>
            </a:xfrm>
            <a:prstGeom prst="rect">
              <a:avLst/>
            </a:prstGeom>
            <a:solidFill>
              <a:srgbClr val="709EC0">
                <a:lumMod val="40000"/>
                <a:lumOff val="60000"/>
              </a:srgbClr>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sng" strike="noStrike" kern="0" cap="none" spc="0" normalizeH="0" baseline="0" noProof="0" dirty="0">
                  <a:ln>
                    <a:noFill/>
                  </a:ln>
                  <a:solidFill>
                    <a:srgbClr val="000000"/>
                  </a:solidFill>
                  <a:effectLst/>
                  <a:uLnTx/>
                  <a:uFillTx/>
                  <a:cs typeface="Arial"/>
                </a:rPr>
                <a:t>QSBS Basis</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none" strike="noStrike" kern="0" cap="none" spc="0" normalizeH="0" baseline="0" noProof="0" dirty="0">
                  <a:ln>
                    <a:noFill/>
                  </a:ln>
                  <a:solidFill>
                    <a:srgbClr val="000000"/>
                  </a:solidFill>
                  <a:effectLst/>
                  <a:uLnTx/>
                  <a:uFillTx/>
                  <a:cs typeface="Arial"/>
                </a:rPr>
                <a:t>$30 Mil.</a:t>
              </a:r>
            </a:p>
          </p:txBody>
        </p:sp>
      </p:grpSp>
      <p:grpSp>
        <p:nvGrpSpPr>
          <p:cNvPr id="6" name="Group 5">
            <a:extLst>
              <a:ext uri="{FF2B5EF4-FFF2-40B4-BE49-F238E27FC236}">
                <a16:creationId xmlns:a16="http://schemas.microsoft.com/office/drawing/2014/main" id="{230F8D27-297C-6A2E-D80D-933FAE2C3534}"/>
              </a:ext>
            </a:extLst>
          </p:cNvPr>
          <p:cNvGrpSpPr/>
          <p:nvPr/>
        </p:nvGrpSpPr>
        <p:grpSpPr>
          <a:xfrm>
            <a:off x="3055840" y="1652290"/>
            <a:ext cx="1828800" cy="1678250"/>
            <a:chOff x="1641819" y="1323069"/>
            <a:chExt cx="1828800" cy="1678250"/>
          </a:xfrm>
        </p:grpSpPr>
        <p:sp>
          <p:nvSpPr>
            <p:cNvPr id="7" name="Rectangle 6">
              <a:extLst>
                <a:ext uri="{FF2B5EF4-FFF2-40B4-BE49-F238E27FC236}">
                  <a16:creationId xmlns:a16="http://schemas.microsoft.com/office/drawing/2014/main" id="{9F19571F-52F6-A826-930C-DB40B06917AE}"/>
                </a:ext>
              </a:extLst>
            </p:cNvPr>
            <p:cNvSpPr/>
            <p:nvPr/>
          </p:nvSpPr>
          <p:spPr bwMode="auto">
            <a:xfrm>
              <a:off x="1641819" y="2086919"/>
              <a:ext cx="1828800" cy="914400"/>
            </a:xfrm>
            <a:prstGeom prst="rect">
              <a:avLst/>
            </a:prstGeom>
            <a:solidFill>
              <a:srgbClr val="709EC0">
                <a:lumMod val="20000"/>
                <a:lumOff val="8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QSBS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C Corporation</a:t>
              </a:r>
            </a:p>
          </p:txBody>
        </p:sp>
        <p:sp>
          <p:nvSpPr>
            <p:cNvPr id="8" name="TextBox 7">
              <a:extLst>
                <a:ext uri="{FF2B5EF4-FFF2-40B4-BE49-F238E27FC236}">
                  <a16:creationId xmlns:a16="http://schemas.microsoft.com/office/drawing/2014/main" id="{B22050CD-4F1F-5B90-9D3C-CAAC25D8FBA4}"/>
                </a:ext>
              </a:extLst>
            </p:cNvPr>
            <p:cNvSpPr txBox="1"/>
            <p:nvPr/>
          </p:nvSpPr>
          <p:spPr>
            <a:xfrm>
              <a:off x="2106416" y="1323069"/>
              <a:ext cx="899606" cy="307777"/>
            </a:xfrm>
            <a:prstGeom prst="rect">
              <a:avLst/>
            </a:prstGeom>
            <a:no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0000"/>
                  </a:solidFill>
                  <a:effectLst/>
                  <a:uLnTx/>
                  <a:uFillTx/>
                  <a:cs typeface="Arial"/>
                </a:rPr>
                <a:t>Founder</a:t>
              </a:r>
            </a:p>
          </p:txBody>
        </p:sp>
        <p:cxnSp>
          <p:nvCxnSpPr>
            <p:cNvPr id="9" name="Straight Connector 8">
              <a:extLst>
                <a:ext uri="{FF2B5EF4-FFF2-40B4-BE49-F238E27FC236}">
                  <a16:creationId xmlns:a16="http://schemas.microsoft.com/office/drawing/2014/main" id="{84BB2ADA-A754-D577-41EF-BC8877B38A49}"/>
                </a:ext>
              </a:extLst>
            </p:cNvPr>
            <p:cNvCxnSpPr>
              <a:cxnSpLocks/>
              <a:stCxn id="8" idx="2"/>
              <a:endCxn id="7" idx="0"/>
            </p:cNvCxnSpPr>
            <p:nvPr/>
          </p:nvCxnSpPr>
          <p:spPr>
            <a:xfrm>
              <a:off x="2556219" y="1630846"/>
              <a:ext cx="0" cy="456073"/>
            </a:xfrm>
            <a:prstGeom prst="line">
              <a:avLst/>
            </a:prstGeom>
            <a:noFill/>
            <a:ln w="12700" cap="flat" cmpd="sng" algn="ctr">
              <a:solidFill>
                <a:srgbClr val="000000"/>
              </a:solidFill>
              <a:prstDash val="solid"/>
            </a:ln>
            <a:effectLst/>
          </p:spPr>
        </p:cxnSp>
        <p:sp>
          <p:nvSpPr>
            <p:cNvPr id="10" name="Arrow: Down 9">
              <a:extLst>
                <a:ext uri="{FF2B5EF4-FFF2-40B4-BE49-F238E27FC236}">
                  <a16:creationId xmlns:a16="http://schemas.microsoft.com/office/drawing/2014/main" id="{2E0D0D22-B204-F9B7-A01A-7949FC0EF645}"/>
                </a:ext>
              </a:extLst>
            </p:cNvPr>
            <p:cNvSpPr/>
            <p:nvPr/>
          </p:nvSpPr>
          <p:spPr bwMode="auto">
            <a:xfrm>
              <a:off x="2327619" y="1770986"/>
              <a:ext cx="457200" cy="457200"/>
            </a:xfrm>
            <a:prstGeom prst="downArrow">
              <a:avLst/>
            </a:prstGeom>
            <a:solidFill>
              <a:srgbClr val="D8B01C">
                <a:lumMod val="20000"/>
                <a:lumOff val="80000"/>
                <a:alpha val="5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grpSp>
      <p:sp>
        <p:nvSpPr>
          <p:cNvPr id="11" name="Arrow: Left 10">
            <a:extLst>
              <a:ext uri="{FF2B5EF4-FFF2-40B4-BE49-F238E27FC236}">
                <a16:creationId xmlns:a16="http://schemas.microsoft.com/office/drawing/2014/main" id="{B7E45294-989D-FFD4-2F61-D78163E0416B}"/>
              </a:ext>
            </a:extLst>
          </p:cNvPr>
          <p:cNvSpPr/>
          <p:nvPr/>
        </p:nvSpPr>
        <p:spPr bwMode="auto">
          <a:xfrm>
            <a:off x="5463708" y="1059584"/>
            <a:ext cx="2743200" cy="731520"/>
          </a:xfrm>
          <a:prstGeom prst="leftArrow">
            <a:avLst/>
          </a:prstGeom>
          <a:solidFill>
            <a:srgbClr val="D8B01C">
              <a:lumMod val="60000"/>
              <a:lumOff val="4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charset="0"/>
              </a:rPr>
              <a:t>$200 Mil. (Year 1-Closing)</a:t>
            </a:r>
          </a:p>
        </p:txBody>
      </p:sp>
      <p:sp>
        <p:nvSpPr>
          <p:cNvPr id="12" name="Arrow: Left 11">
            <a:extLst>
              <a:ext uri="{FF2B5EF4-FFF2-40B4-BE49-F238E27FC236}">
                <a16:creationId xmlns:a16="http://schemas.microsoft.com/office/drawing/2014/main" id="{998C3A6E-1B50-135C-9BCC-3F84DA455F13}"/>
              </a:ext>
            </a:extLst>
          </p:cNvPr>
          <p:cNvSpPr/>
          <p:nvPr/>
        </p:nvSpPr>
        <p:spPr bwMode="auto">
          <a:xfrm>
            <a:off x="5463708" y="1899574"/>
            <a:ext cx="2743200" cy="457200"/>
          </a:xfrm>
          <a:prstGeom prst="leftArrow">
            <a:avLst/>
          </a:prstGeom>
          <a:solidFill>
            <a:srgbClr val="D8B01C">
              <a:lumMod val="20000"/>
              <a:lumOff val="8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charset="0"/>
              </a:rPr>
              <a:t>$100 Mil. (Year 2)</a:t>
            </a:r>
          </a:p>
        </p:txBody>
      </p:sp>
      <p:sp>
        <p:nvSpPr>
          <p:cNvPr id="13" name="Arrow: Left 12">
            <a:extLst>
              <a:ext uri="{FF2B5EF4-FFF2-40B4-BE49-F238E27FC236}">
                <a16:creationId xmlns:a16="http://schemas.microsoft.com/office/drawing/2014/main" id="{E6578547-38AE-4EC5-51C3-021E789B5212}"/>
              </a:ext>
            </a:extLst>
          </p:cNvPr>
          <p:cNvSpPr/>
          <p:nvPr/>
        </p:nvSpPr>
        <p:spPr bwMode="auto">
          <a:xfrm>
            <a:off x="5463708" y="2469608"/>
            <a:ext cx="2743200" cy="457200"/>
          </a:xfrm>
          <a:prstGeom prst="leftArrow">
            <a:avLst/>
          </a:prstGeom>
          <a:solidFill>
            <a:srgbClr val="D8B01C">
              <a:lumMod val="20000"/>
              <a:lumOff val="8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charset="0"/>
              </a:rPr>
              <a:t>$100 Mil. (Year 3)</a:t>
            </a:r>
          </a:p>
        </p:txBody>
      </p:sp>
      <p:sp>
        <p:nvSpPr>
          <p:cNvPr id="14" name="Right Brace 13">
            <a:extLst>
              <a:ext uri="{FF2B5EF4-FFF2-40B4-BE49-F238E27FC236}">
                <a16:creationId xmlns:a16="http://schemas.microsoft.com/office/drawing/2014/main" id="{5DF65DBD-889A-7EB2-37C8-E3C2CC33E911}"/>
              </a:ext>
            </a:extLst>
          </p:cNvPr>
          <p:cNvSpPr/>
          <p:nvPr/>
        </p:nvSpPr>
        <p:spPr>
          <a:xfrm>
            <a:off x="8296157" y="1960067"/>
            <a:ext cx="155448" cy="914400"/>
          </a:xfrm>
          <a:prstGeom prst="rightBrace">
            <a:avLst/>
          </a:prstGeom>
          <a:noFill/>
          <a:ln w="15875" cap="flat" cmpd="sng" algn="ctr">
            <a:solidFill>
              <a:srgbClr val="C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endParaRPr>
          </a:p>
        </p:txBody>
      </p:sp>
      <p:sp>
        <p:nvSpPr>
          <p:cNvPr id="15" name="TextBox 14">
            <a:extLst>
              <a:ext uri="{FF2B5EF4-FFF2-40B4-BE49-F238E27FC236}">
                <a16:creationId xmlns:a16="http://schemas.microsoft.com/office/drawing/2014/main" id="{03C5290F-7209-6388-055A-4955479A3A30}"/>
              </a:ext>
            </a:extLst>
          </p:cNvPr>
          <p:cNvSpPr txBox="1"/>
          <p:nvPr/>
        </p:nvSpPr>
        <p:spPr>
          <a:xfrm>
            <a:off x="8460497" y="2155658"/>
            <a:ext cx="1127233" cy="523220"/>
          </a:xfrm>
          <a:prstGeom prst="rect">
            <a:avLst/>
          </a:prstGeom>
          <a:noFill/>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400" b="1" dirty="0">
                <a:solidFill>
                  <a:srgbClr val="C00000"/>
                </a:solidFill>
                <a:cs typeface="Arial"/>
              </a:rPr>
              <a:t>Contingent</a:t>
            </a:r>
          </a:p>
          <a:p>
            <a:pPr algn="ctr" eaLnBrk="0" fontAlgn="base" hangingPunct="0">
              <a:spcBef>
                <a:spcPct val="0"/>
              </a:spcBef>
              <a:spcAft>
                <a:spcPct val="0"/>
              </a:spcAft>
              <a:buClr>
                <a:srgbClr val="709EC0"/>
              </a:buClr>
              <a:buFont typeface="Webdings" pitchFamily="18" charset="2"/>
              <a:buNone/>
            </a:pPr>
            <a:r>
              <a:rPr lang="en-US" sz="1400" b="1" dirty="0">
                <a:solidFill>
                  <a:srgbClr val="C00000"/>
                </a:solidFill>
                <a:cs typeface="Arial"/>
              </a:rPr>
              <a:t>Earn-Out</a:t>
            </a:r>
          </a:p>
        </p:txBody>
      </p:sp>
      <p:graphicFrame>
        <p:nvGraphicFramePr>
          <p:cNvPr id="16" name="Table 52">
            <a:extLst>
              <a:ext uri="{FF2B5EF4-FFF2-40B4-BE49-F238E27FC236}">
                <a16:creationId xmlns:a16="http://schemas.microsoft.com/office/drawing/2014/main" id="{CE0E8C27-0710-AEAE-4D4F-C1637DAD788F}"/>
              </a:ext>
            </a:extLst>
          </p:cNvPr>
          <p:cNvGraphicFramePr>
            <a:graphicFrameLocks noGrp="1"/>
          </p:cNvGraphicFramePr>
          <p:nvPr>
            <p:extLst>
              <p:ext uri="{D42A27DB-BD31-4B8C-83A1-F6EECF244321}">
                <p14:modId xmlns:p14="http://schemas.microsoft.com/office/powerpoint/2010/main" val="3954493308"/>
              </p:ext>
            </p:extLst>
          </p:nvPr>
        </p:nvGraphicFramePr>
        <p:xfrm>
          <a:off x="1657861" y="3671682"/>
          <a:ext cx="8739528" cy="2748280"/>
        </p:xfrm>
        <a:graphic>
          <a:graphicData uri="http://schemas.openxmlformats.org/drawingml/2006/table">
            <a:tbl>
              <a:tblPr firstRow="1" bandRow="1"/>
              <a:tblGrid>
                <a:gridCol w="594413">
                  <a:extLst>
                    <a:ext uri="{9D8B030D-6E8A-4147-A177-3AD203B41FA5}">
                      <a16:colId xmlns:a16="http://schemas.microsoft.com/office/drawing/2014/main" val="4277547506"/>
                    </a:ext>
                  </a:extLst>
                </a:gridCol>
                <a:gridCol w="933645">
                  <a:extLst>
                    <a:ext uri="{9D8B030D-6E8A-4147-A177-3AD203B41FA5}">
                      <a16:colId xmlns:a16="http://schemas.microsoft.com/office/drawing/2014/main" val="417187229"/>
                    </a:ext>
                  </a:extLst>
                </a:gridCol>
                <a:gridCol w="1717372">
                  <a:extLst>
                    <a:ext uri="{9D8B030D-6E8A-4147-A177-3AD203B41FA5}">
                      <a16:colId xmlns:a16="http://schemas.microsoft.com/office/drawing/2014/main" val="2520368121"/>
                    </a:ext>
                  </a:extLst>
                </a:gridCol>
                <a:gridCol w="1489705">
                  <a:extLst>
                    <a:ext uri="{9D8B030D-6E8A-4147-A177-3AD203B41FA5}">
                      <a16:colId xmlns:a16="http://schemas.microsoft.com/office/drawing/2014/main" val="3158138659"/>
                    </a:ext>
                  </a:extLst>
                </a:gridCol>
                <a:gridCol w="1552099">
                  <a:extLst>
                    <a:ext uri="{9D8B030D-6E8A-4147-A177-3AD203B41FA5}">
                      <a16:colId xmlns:a16="http://schemas.microsoft.com/office/drawing/2014/main" val="2396105085"/>
                    </a:ext>
                  </a:extLst>
                </a:gridCol>
                <a:gridCol w="2452294">
                  <a:extLst>
                    <a:ext uri="{9D8B030D-6E8A-4147-A177-3AD203B41FA5}">
                      <a16:colId xmlns:a16="http://schemas.microsoft.com/office/drawing/2014/main" val="3603291425"/>
                    </a:ext>
                  </a:extLst>
                </a:gridCol>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Tax</a:t>
                      </a:r>
                    </a:p>
                    <a:p>
                      <a:pPr algn="ctr"/>
                      <a:r>
                        <a:rPr lang="en-US" sz="1200" dirty="0"/>
                        <a:t>Year</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Payment</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Pre-Contribution</a:t>
                      </a:r>
                    </a:p>
                    <a:p>
                      <a:pPr algn="ctr"/>
                      <a:r>
                        <a:rPr lang="en-US" sz="1200" dirty="0"/>
                        <a:t>Non-Section 1202</a:t>
                      </a:r>
                    </a:p>
                    <a:p>
                      <a:pPr algn="ctr"/>
                      <a:r>
                        <a:rPr lang="en-US" sz="1200" dirty="0"/>
                        <a:t>Gain (23.8%)</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Excluded</a:t>
                      </a:r>
                    </a:p>
                    <a:p>
                      <a:pPr algn="ctr"/>
                      <a:r>
                        <a:rPr lang="en-US" sz="1200" dirty="0"/>
                        <a:t>Section 1202</a:t>
                      </a:r>
                    </a:p>
                    <a:p>
                      <a:pPr algn="ctr"/>
                      <a:r>
                        <a:rPr lang="en-US" sz="1200" dirty="0"/>
                        <a:t>Gain (0%)</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Post-Contribution</a:t>
                      </a:r>
                    </a:p>
                    <a:p>
                      <a:pPr algn="ctr"/>
                      <a:r>
                        <a:rPr lang="en-US" sz="1200" dirty="0"/>
                        <a:t>Non-Section 1202</a:t>
                      </a:r>
                    </a:p>
                    <a:p>
                      <a:pPr algn="ctr"/>
                      <a:r>
                        <a:rPr lang="en-US" sz="1200" dirty="0"/>
                        <a:t>Gain (23.8%)</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Tax Due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extLst>
                  <a:ext uri="{0D108BD9-81ED-4DB2-BD59-A6C34878D82A}">
                    <a16:rowId xmlns:a16="http://schemas.microsoft.com/office/drawing/2014/main" val="79606159"/>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$200 Mil.</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$15.0 Mil.</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$150 Mil.</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$35.0 Mil.</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$11.9 Mil.</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extLst>
                  <a:ext uri="{0D108BD9-81ED-4DB2-BD59-A6C34878D82A}">
                    <a16:rowId xmlns:a16="http://schemas.microsoft.com/office/drawing/2014/main" val="3854048082"/>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2</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$7.5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$75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$17.5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$5.95 Mil. +</a:t>
                      </a:r>
                    </a:p>
                    <a:p>
                      <a:pPr algn="ctr"/>
                      <a:r>
                        <a:rPr lang="en-US" sz="1200" dirty="0"/>
                        <a:t>Interest Charge on $46.4 Mil.</a:t>
                      </a:r>
                    </a:p>
                    <a:p>
                      <a:pPr algn="ctr"/>
                      <a:r>
                        <a:rPr lang="en-US" sz="1200" dirty="0"/>
                        <a:t>(Deferred Tax Liability)</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extLst>
                  <a:ext uri="{0D108BD9-81ED-4DB2-BD59-A6C34878D82A}">
                    <a16:rowId xmlns:a16="http://schemas.microsoft.com/office/drawing/2014/main" val="1170405377"/>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3</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$7.5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$75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$17.5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$5.95 Mil. +</a:t>
                      </a:r>
                    </a:p>
                    <a:p>
                      <a:pPr algn="ctr"/>
                      <a:r>
                        <a:rPr lang="en-US" sz="1200" dirty="0"/>
                        <a:t>Interest Charge on $22.6 Mil.</a:t>
                      </a:r>
                    </a:p>
                    <a:p>
                      <a:pPr algn="ctr"/>
                      <a:r>
                        <a:rPr lang="en-US" sz="1200" dirty="0"/>
                        <a:t>(Deferred Tax Liability)</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extLst>
                  <a:ext uri="{0D108BD9-81ED-4DB2-BD59-A6C34878D82A}">
                    <a16:rowId xmlns:a16="http://schemas.microsoft.com/office/drawing/2014/main" val="1102865395"/>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Total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$400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$30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$300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$70.0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$23.8 Mil. +</a:t>
                      </a:r>
                    </a:p>
                    <a:p>
                      <a:pPr algn="ctr"/>
                      <a:r>
                        <a:rPr lang="en-US" sz="1200" b="1" dirty="0"/>
                        <a:t>$4.83 Mil. Interest Charge (7%)</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extLst>
                  <a:ext uri="{0D108BD9-81ED-4DB2-BD59-A6C34878D82A}">
                    <a16:rowId xmlns:a16="http://schemas.microsoft.com/office/drawing/2014/main" val="230192048"/>
                  </a:ext>
                </a:extLst>
              </a:tr>
            </a:tbl>
          </a:graphicData>
        </a:graphic>
      </p:graphicFrame>
    </p:spTree>
    <p:extLst>
      <p:ext uri="{BB962C8B-B14F-4D97-AF65-F5344CB8AC3E}">
        <p14:creationId xmlns:p14="http://schemas.microsoft.com/office/powerpoint/2010/main" val="183789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4C94D-3756-E1E0-6391-5982FBCE1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54005-DA74-42DC-2307-00F92CD6E488}"/>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Contingent Installment Method and Earn-Outs</a:t>
            </a:r>
            <a:endParaRPr lang="en-US" sz="5400" dirty="0"/>
          </a:p>
        </p:txBody>
      </p:sp>
      <p:grpSp>
        <p:nvGrpSpPr>
          <p:cNvPr id="17" name="Group 16">
            <a:extLst>
              <a:ext uri="{FF2B5EF4-FFF2-40B4-BE49-F238E27FC236}">
                <a16:creationId xmlns:a16="http://schemas.microsoft.com/office/drawing/2014/main" id="{BF47E708-8172-D5A2-CBB7-17A2867251FC}"/>
              </a:ext>
            </a:extLst>
          </p:cNvPr>
          <p:cNvGrpSpPr/>
          <p:nvPr/>
        </p:nvGrpSpPr>
        <p:grpSpPr>
          <a:xfrm>
            <a:off x="2991035" y="1123817"/>
            <a:ext cx="2095159" cy="461666"/>
            <a:chOff x="5592960" y="1474089"/>
            <a:chExt cx="2095159" cy="461666"/>
          </a:xfrm>
        </p:grpSpPr>
        <p:sp>
          <p:nvSpPr>
            <p:cNvPr id="18" name="TextBox 17">
              <a:extLst>
                <a:ext uri="{FF2B5EF4-FFF2-40B4-BE49-F238E27FC236}">
                  <a16:creationId xmlns:a16="http://schemas.microsoft.com/office/drawing/2014/main" id="{535846C0-E794-8758-2969-825873538561}"/>
                </a:ext>
              </a:extLst>
            </p:cNvPr>
            <p:cNvSpPr txBox="1"/>
            <p:nvPr/>
          </p:nvSpPr>
          <p:spPr>
            <a:xfrm>
              <a:off x="5592960" y="1474090"/>
              <a:ext cx="842475" cy="461665"/>
            </a:xfrm>
            <a:prstGeom prst="rect">
              <a:avLst/>
            </a:prstGeom>
            <a:solidFill>
              <a:srgbClr val="BFDFB5"/>
            </a:solidFill>
          </p:spPr>
          <p:txBody>
            <a:bodyPr wrap="non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sng" strike="noStrike" kern="0" cap="none" spc="0" normalizeH="0" baseline="0" noProof="0" dirty="0">
                  <a:ln>
                    <a:noFill/>
                  </a:ln>
                  <a:solidFill>
                    <a:srgbClr val="000000"/>
                  </a:solidFill>
                  <a:effectLst/>
                  <a:uLnTx/>
                  <a:uFillTx/>
                  <a:cs typeface="Arial"/>
                </a:rPr>
                <a:t>Tax Basis</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none" strike="noStrike" kern="0" cap="none" spc="0" normalizeH="0" baseline="0" noProof="0" dirty="0">
                  <a:ln>
                    <a:noFill/>
                  </a:ln>
                  <a:solidFill>
                    <a:srgbClr val="000000"/>
                  </a:solidFill>
                  <a:effectLst/>
                  <a:uLnTx/>
                  <a:uFillTx/>
                  <a:cs typeface="Arial"/>
                </a:rPr>
                <a:t>$0</a:t>
              </a:r>
            </a:p>
          </p:txBody>
        </p:sp>
        <p:sp>
          <p:nvSpPr>
            <p:cNvPr id="19" name="TextBox 18">
              <a:extLst>
                <a:ext uri="{FF2B5EF4-FFF2-40B4-BE49-F238E27FC236}">
                  <a16:creationId xmlns:a16="http://schemas.microsoft.com/office/drawing/2014/main" id="{81F3F8F6-A6ED-5DC6-97D0-8E7971C0FD50}"/>
                </a:ext>
              </a:extLst>
            </p:cNvPr>
            <p:cNvSpPr txBox="1"/>
            <p:nvPr/>
          </p:nvSpPr>
          <p:spPr>
            <a:xfrm>
              <a:off x="6586265" y="1474089"/>
              <a:ext cx="1101854" cy="461665"/>
            </a:xfrm>
            <a:prstGeom prst="rect">
              <a:avLst/>
            </a:prstGeom>
            <a:solidFill>
              <a:srgbClr val="709EC0">
                <a:lumMod val="40000"/>
                <a:lumOff val="60000"/>
              </a:srgbClr>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sng" strike="noStrike" kern="0" cap="none" spc="0" normalizeH="0" baseline="0" noProof="0" dirty="0">
                  <a:ln>
                    <a:noFill/>
                  </a:ln>
                  <a:solidFill>
                    <a:srgbClr val="000000"/>
                  </a:solidFill>
                  <a:effectLst/>
                  <a:uLnTx/>
                  <a:uFillTx/>
                  <a:cs typeface="Arial"/>
                </a:rPr>
                <a:t>QSBS Basis</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200" b="0" i="0" u="none" strike="noStrike" kern="0" cap="none" spc="0" normalizeH="0" baseline="0" noProof="0" dirty="0">
                  <a:ln>
                    <a:noFill/>
                  </a:ln>
                  <a:solidFill>
                    <a:srgbClr val="000000"/>
                  </a:solidFill>
                  <a:effectLst/>
                  <a:uLnTx/>
                  <a:uFillTx/>
                  <a:cs typeface="Arial"/>
                </a:rPr>
                <a:t>$30 Mil.</a:t>
              </a:r>
            </a:p>
          </p:txBody>
        </p:sp>
      </p:grpSp>
      <p:grpSp>
        <p:nvGrpSpPr>
          <p:cNvPr id="20" name="Group 19">
            <a:extLst>
              <a:ext uri="{FF2B5EF4-FFF2-40B4-BE49-F238E27FC236}">
                <a16:creationId xmlns:a16="http://schemas.microsoft.com/office/drawing/2014/main" id="{D2CDE43D-4E87-ED08-6A0F-0361D7838040}"/>
              </a:ext>
            </a:extLst>
          </p:cNvPr>
          <p:cNvGrpSpPr/>
          <p:nvPr/>
        </p:nvGrpSpPr>
        <p:grpSpPr>
          <a:xfrm>
            <a:off x="3124214" y="1624009"/>
            <a:ext cx="1828800" cy="1678250"/>
            <a:chOff x="1641819" y="1323069"/>
            <a:chExt cx="1828800" cy="1678250"/>
          </a:xfrm>
        </p:grpSpPr>
        <p:sp>
          <p:nvSpPr>
            <p:cNvPr id="21" name="Rectangle 20">
              <a:extLst>
                <a:ext uri="{FF2B5EF4-FFF2-40B4-BE49-F238E27FC236}">
                  <a16:creationId xmlns:a16="http://schemas.microsoft.com/office/drawing/2014/main" id="{2A6BD3CB-4F6C-A0F6-4BA2-367660BCD85B}"/>
                </a:ext>
              </a:extLst>
            </p:cNvPr>
            <p:cNvSpPr/>
            <p:nvPr/>
          </p:nvSpPr>
          <p:spPr bwMode="auto">
            <a:xfrm>
              <a:off x="1641819" y="2086919"/>
              <a:ext cx="1828800" cy="914400"/>
            </a:xfrm>
            <a:prstGeom prst="rect">
              <a:avLst/>
            </a:prstGeom>
            <a:solidFill>
              <a:srgbClr val="709EC0">
                <a:lumMod val="20000"/>
                <a:lumOff val="8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QSBS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C Corporation</a:t>
              </a:r>
            </a:p>
          </p:txBody>
        </p:sp>
        <p:sp>
          <p:nvSpPr>
            <p:cNvPr id="22" name="TextBox 21">
              <a:extLst>
                <a:ext uri="{FF2B5EF4-FFF2-40B4-BE49-F238E27FC236}">
                  <a16:creationId xmlns:a16="http://schemas.microsoft.com/office/drawing/2014/main" id="{58055603-944F-8D37-1FC4-C928331A3BF4}"/>
                </a:ext>
              </a:extLst>
            </p:cNvPr>
            <p:cNvSpPr txBox="1"/>
            <p:nvPr/>
          </p:nvSpPr>
          <p:spPr>
            <a:xfrm>
              <a:off x="2106416" y="1323069"/>
              <a:ext cx="899606" cy="307777"/>
            </a:xfrm>
            <a:prstGeom prst="rect">
              <a:avLst/>
            </a:prstGeom>
            <a:no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0000"/>
                  </a:solidFill>
                  <a:effectLst/>
                  <a:uLnTx/>
                  <a:uFillTx/>
                  <a:cs typeface="Arial"/>
                </a:rPr>
                <a:t>Founder</a:t>
              </a:r>
            </a:p>
          </p:txBody>
        </p:sp>
        <p:cxnSp>
          <p:nvCxnSpPr>
            <p:cNvPr id="23" name="Straight Connector 22">
              <a:extLst>
                <a:ext uri="{FF2B5EF4-FFF2-40B4-BE49-F238E27FC236}">
                  <a16:creationId xmlns:a16="http://schemas.microsoft.com/office/drawing/2014/main" id="{4E573A18-D5B4-290F-5931-DB9D6CE1E3CC}"/>
                </a:ext>
              </a:extLst>
            </p:cNvPr>
            <p:cNvCxnSpPr>
              <a:cxnSpLocks/>
              <a:stCxn id="22" idx="2"/>
              <a:endCxn id="21" idx="0"/>
            </p:cNvCxnSpPr>
            <p:nvPr/>
          </p:nvCxnSpPr>
          <p:spPr>
            <a:xfrm>
              <a:off x="2556219" y="1630846"/>
              <a:ext cx="0" cy="456073"/>
            </a:xfrm>
            <a:prstGeom prst="line">
              <a:avLst/>
            </a:prstGeom>
            <a:noFill/>
            <a:ln w="12700" cap="flat" cmpd="sng" algn="ctr">
              <a:solidFill>
                <a:srgbClr val="000000"/>
              </a:solidFill>
              <a:prstDash val="solid"/>
            </a:ln>
            <a:effectLst/>
          </p:spPr>
        </p:cxnSp>
        <p:sp>
          <p:nvSpPr>
            <p:cNvPr id="24" name="Arrow: Down 23">
              <a:extLst>
                <a:ext uri="{FF2B5EF4-FFF2-40B4-BE49-F238E27FC236}">
                  <a16:creationId xmlns:a16="http://schemas.microsoft.com/office/drawing/2014/main" id="{942B6650-8170-B668-91C4-461F2F108E5A}"/>
                </a:ext>
              </a:extLst>
            </p:cNvPr>
            <p:cNvSpPr/>
            <p:nvPr/>
          </p:nvSpPr>
          <p:spPr bwMode="auto">
            <a:xfrm>
              <a:off x="2327619" y="1770986"/>
              <a:ext cx="457200" cy="457200"/>
            </a:xfrm>
            <a:prstGeom prst="downArrow">
              <a:avLst/>
            </a:prstGeom>
            <a:solidFill>
              <a:srgbClr val="D8B01C">
                <a:lumMod val="20000"/>
                <a:lumOff val="80000"/>
                <a:alpha val="5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grpSp>
      <p:sp>
        <p:nvSpPr>
          <p:cNvPr id="25" name="Arrow: Left 24">
            <a:extLst>
              <a:ext uri="{FF2B5EF4-FFF2-40B4-BE49-F238E27FC236}">
                <a16:creationId xmlns:a16="http://schemas.microsoft.com/office/drawing/2014/main" id="{A6AA1F36-AE32-E947-FD3B-8F7426F9541E}"/>
              </a:ext>
            </a:extLst>
          </p:cNvPr>
          <p:cNvSpPr/>
          <p:nvPr/>
        </p:nvSpPr>
        <p:spPr bwMode="auto">
          <a:xfrm>
            <a:off x="5532082" y="1031303"/>
            <a:ext cx="2743200" cy="731520"/>
          </a:xfrm>
          <a:prstGeom prst="leftArrow">
            <a:avLst/>
          </a:prstGeom>
          <a:solidFill>
            <a:srgbClr val="D8B01C">
              <a:lumMod val="60000"/>
              <a:lumOff val="4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charset="0"/>
              </a:rPr>
              <a:t>$200 Mil. (Year 1-Closing)</a:t>
            </a:r>
          </a:p>
        </p:txBody>
      </p:sp>
      <p:sp>
        <p:nvSpPr>
          <p:cNvPr id="26" name="Arrow: Left 25">
            <a:extLst>
              <a:ext uri="{FF2B5EF4-FFF2-40B4-BE49-F238E27FC236}">
                <a16:creationId xmlns:a16="http://schemas.microsoft.com/office/drawing/2014/main" id="{9658924F-E399-2B4E-8656-6091A9B46371}"/>
              </a:ext>
            </a:extLst>
          </p:cNvPr>
          <p:cNvSpPr/>
          <p:nvPr/>
        </p:nvSpPr>
        <p:spPr bwMode="auto">
          <a:xfrm>
            <a:off x="5532082" y="1871293"/>
            <a:ext cx="2743200" cy="457200"/>
          </a:xfrm>
          <a:prstGeom prst="leftArrow">
            <a:avLst/>
          </a:prstGeom>
          <a:solidFill>
            <a:srgbClr val="D8B01C">
              <a:lumMod val="20000"/>
              <a:lumOff val="8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charset="0"/>
              </a:rPr>
              <a:t>$100 Mil. (Year 2)</a:t>
            </a:r>
          </a:p>
        </p:txBody>
      </p:sp>
      <p:sp>
        <p:nvSpPr>
          <p:cNvPr id="27" name="Arrow: Left 26">
            <a:extLst>
              <a:ext uri="{FF2B5EF4-FFF2-40B4-BE49-F238E27FC236}">
                <a16:creationId xmlns:a16="http://schemas.microsoft.com/office/drawing/2014/main" id="{C54BF23B-A89E-8CB0-120D-3E1DCDEFBE66}"/>
              </a:ext>
            </a:extLst>
          </p:cNvPr>
          <p:cNvSpPr/>
          <p:nvPr/>
        </p:nvSpPr>
        <p:spPr bwMode="auto">
          <a:xfrm>
            <a:off x="5532082" y="2441327"/>
            <a:ext cx="2743200" cy="457200"/>
          </a:xfrm>
          <a:prstGeom prst="leftArrow">
            <a:avLst/>
          </a:prstGeom>
          <a:solidFill>
            <a:srgbClr val="D8B01C">
              <a:lumMod val="20000"/>
              <a:lumOff val="8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charset="0"/>
              </a:rPr>
              <a:t>$100 Mil. (Year 3)</a:t>
            </a:r>
          </a:p>
        </p:txBody>
      </p:sp>
      <p:sp>
        <p:nvSpPr>
          <p:cNvPr id="28" name="Right Brace 27">
            <a:extLst>
              <a:ext uri="{FF2B5EF4-FFF2-40B4-BE49-F238E27FC236}">
                <a16:creationId xmlns:a16="http://schemas.microsoft.com/office/drawing/2014/main" id="{DE2A3774-7969-BBC9-3853-24E272F83EED}"/>
              </a:ext>
            </a:extLst>
          </p:cNvPr>
          <p:cNvSpPr/>
          <p:nvPr/>
        </p:nvSpPr>
        <p:spPr>
          <a:xfrm>
            <a:off x="8364531" y="1931786"/>
            <a:ext cx="155448" cy="914400"/>
          </a:xfrm>
          <a:prstGeom prst="rightBrace">
            <a:avLst/>
          </a:prstGeom>
          <a:noFill/>
          <a:ln w="15875" cap="flat" cmpd="sng" algn="ctr">
            <a:solidFill>
              <a:srgbClr val="C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endParaRPr>
          </a:p>
        </p:txBody>
      </p:sp>
      <p:sp>
        <p:nvSpPr>
          <p:cNvPr id="29" name="TextBox 28">
            <a:extLst>
              <a:ext uri="{FF2B5EF4-FFF2-40B4-BE49-F238E27FC236}">
                <a16:creationId xmlns:a16="http://schemas.microsoft.com/office/drawing/2014/main" id="{92228BDA-BB78-8010-59F1-DDC87B79306C}"/>
              </a:ext>
            </a:extLst>
          </p:cNvPr>
          <p:cNvSpPr txBox="1"/>
          <p:nvPr/>
        </p:nvSpPr>
        <p:spPr>
          <a:xfrm>
            <a:off x="8528871" y="1911934"/>
            <a:ext cx="1127232" cy="954107"/>
          </a:xfrm>
          <a:prstGeom prst="rect">
            <a:avLst/>
          </a:prstGeom>
          <a:noFill/>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400" b="1" dirty="0">
                <a:solidFill>
                  <a:srgbClr val="C00000"/>
                </a:solidFill>
                <a:cs typeface="Arial"/>
              </a:rPr>
              <a:t>Contingent</a:t>
            </a:r>
          </a:p>
          <a:p>
            <a:pPr algn="ctr" eaLnBrk="0" fontAlgn="base" hangingPunct="0">
              <a:spcBef>
                <a:spcPct val="0"/>
              </a:spcBef>
              <a:spcAft>
                <a:spcPct val="0"/>
              </a:spcAft>
              <a:buClr>
                <a:srgbClr val="709EC0"/>
              </a:buClr>
              <a:buFont typeface="Webdings" pitchFamily="18" charset="2"/>
              <a:buNone/>
            </a:pPr>
            <a:r>
              <a:rPr lang="en-US" sz="1400" b="1" dirty="0">
                <a:solidFill>
                  <a:srgbClr val="C00000"/>
                </a:solidFill>
                <a:cs typeface="Arial"/>
              </a:rPr>
              <a:t>Earn-Out</a:t>
            </a:r>
          </a:p>
          <a:p>
            <a:pPr algn="ctr" eaLnBrk="0" fontAlgn="base" hangingPunct="0">
              <a:spcBef>
                <a:spcPct val="0"/>
              </a:spcBef>
              <a:spcAft>
                <a:spcPct val="0"/>
              </a:spcAft>
              <a:buClr>
                <a:srgbClr val="709EC0"/>
              </a:buClr>
              <a:buFont typeface="Webdings" pitchFamily="18" charset="2"/>
              <a:buNone/>
            </a:pPr>
            <a:r>
              <a:rPr lang="en-US" sz="1400" b="1" dirty="0">
                <a:solidFill>
                  <a:srgbClr val="C00000"/>
                </a:solidFill>
                <a:cs typeface="Arial"/>
              </a:rPr>
              <a:t>(50%</a:t>
            </a:r>
          </a:p>
          <a:p>
            <a:pPr algn="ctr" eaLnBrk="0" fontAlgn="base" hangingPunct="0">
              <a:spcBef>
                <a:spcPct val="0"/>
              </a:spcBef>
              <a:spcAft>
                <a:spcPct val="0"/>
              </a:spcAft>
              <a:buClr>
                <a:srgbClr val="709EC0"/>
              </a:buClr>
              <a:buFont typeface="Webdings" pitchFamily="18" charset="2"/>
              <a:buNone/>
            </a:pPr>
            <a:r>
              <a:rPr lang="en-US" sz="1400" b="1" dirty="0">
                <a:solidFill>
                  <a:srgbClr val="C00000"/>
                </a:solidFill>
                <a:cs typeface="Arial"/>
              </a:rPr>
              <a:t>Chance)</a:t>
            </a:r>
          </a:p>
        </p:txBody>
      </p:sp>
      <p:graphicFrame>
        <p:nvGraphicFramePr>
          <p:cNvPr id="30" name="Table 52">
            <a:extLst>
              <a:ext uri="{FF2B5EF4-FFF2-40B4-BE49-F238E27FC236}">
                <a16:creationId xmlns:a16="http://schemas.microsoft.com/office/drawing/2014/main" id="{54C48E67-AE91-BF15-E540-1920AF48477C}"/>
              </a:ext>
            </a:extLst>
          </p:cNvPr>
          <p:cNvGraphicFramePr>
            <a:graphicFrameLocks noGrp="1"/>
          </p:cNvGraphicFramePr>
          <p:nvPr>
            <p:extLst>
              <p:ext uri="{D42A27DB-BD31-4B8C-83A1-F6EECF244321}">
                <p14:modId xmlns:p14="http://schemas.microsoft.com/office/powerpoint/2010/main" val="1134366066"/>
              </p:ext>
            </p:extLst>
          </p:nvPr>
        </p:nvGraphicFramePr>
        <p:xfrm>
          <a:off x="1726235" y="3643401"/>
          <a:ext cx="8739529" cy="2748280"/>
        </p:xfrm>
        <a:graphic>
          <a:graphicData uri="http://schemas.openxmlformats.org/drawingml/2006/table">
            <a:tbl>
              <a:tblPr firstRow="1" bandRow="1"/>
              <a:tblGrid>
                <a:gridCol w="583773">
                  <a:extLst>
                    <a:ext uri="{9D8B030D-6E8A-4147-A177-3AD203B41FA5}">
                      <a16:colId xmlns:a16="http://schemas.microsoft.com/office/drawing/2014/main" val="4277547506"/>
                    </a:ext>
                  </a:extLst>
                </a:gridCol>
                <a:gridCol w="916933">
                  <a:extLst>
                    <a:ext uri="{9D8B030D-6E8A-4147-A177-3AD203B41FA5}">
                      <a16:colId xmlns:a16="http://schemas.microsoft.com/office/drawing/2014/main" val="417187229"/>
                    </a:ext>
                  </a:extLst>
                </a:gridCol>
                <a:gridCol w="1686631">
                  <a:extLst>
                    <a:ext uri="{9D8B030D-6E8A-4147-A177-3AD203B41FA5}">
                      <a16:colId xmlns:a16="http://schemas.microsoft.com/office/drawing/2014/main" val="2520368121"/>
                    </a:ext>
                  </a:extLst>
                </a:gridCol>
                <a:gridCol w="1463040">
                  <a:extLst>
                    <a:ext uri="{9D8B030D-6E8A-4147-A177-3AD203B41FA5}">
                      <a16:colId xmlns:a16="http://schemas.microsoft.com/office/drawing/2014/main" val="3158138659"/>
                    </a:ext>
                  </a:extLst>
                </a:gridCol>
                <a:gridCol w="1680754">
                  <a:extLst>
                    <a:ext uri="{9D8B030D-6E8A-4147-A177-3AD203B41FA5}">
                      <a16:colId xmlns:a16="http://schemas.microsoft.com/office/drawing/2014/main" val="2396105085"/>
                    </a:ext>
                  </a:extLst>
                </a:gridCol>
                <a:gridCol w="2408398">
                  <a:extLst>
                    <a:ext uri="{9D8B030D-6E8A-4147-A177-3AD203B41FA5}">
                      <a16:colId xmlns:a16="http://schemas.microsoft.com/office/drawing/2014/main" val="3603291425"/>
                    </a:ext>
                  </a:extLst>
                </a:gridCol>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Tax</a:t>
                      </a:r>
                    </a:p>
                    <a:p>
                      <a:pPr algn="ctr"/>
                      <a:r>
                        <a:rPr lang="en-US" sz="1200" dirty="0"/>
                        <a:t>Year</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Payment</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Pre-Contribution</a:t>
                      </a:r>
                    </a:p>
                    <a:p>
                      <a:pPr algn="ctr"/>
                      <a:r>
                        <a:rPr lang="en-US" sz="1200" dirty="0"/>
                        <a:t>Non-Section 1202</a:t>
                      </a:r>
                    </a:p>
                    <a:p>
                      <a:pPr algn="ctr"/>
                      <a:r>
                        <a:rPr lang="en-US" sz="1200" dirty="0"/>
                        <a:t>Gain (23.8%)</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Excluded</a:t>
                      </a:r>
                    </a:p>
                    <a:p>
                      <a:pPr algn="ctr"/>
                      <a:r>
                        <a:rPr lang="en-US" sz="1200" dirty="0"/>
                        <a:t>Section 1202</a:t>
                      </a:r>
                    </a:p>
                    <a:p>
                      <a:pPr algn="ctr"/>
                      <a:r>
                        <a:rPr lang="en-US" sz="1200" dirty="0"/>
                        <a:t>Gain (0%)</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Post-Contribution</a:t>
                      </a:r>
                    </a:p>
                    <a:p>
                      <a:pPr algn="ctr"/>
                      <a:r>
                        <a:rPr lang="en-US" sz="1200" dirty="0"/>
                        <a:t>Non-Section 1202</a:t>
                      </a:r>
                    </a:p>
                    <a:p>
                      <a:pPr algn="ctr"/>
                      <a:r>
                        <a:rPr lang="en-US" sz="1200" dirty="0"/>
                        <a:t>Gain (23.8%)</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sz="1200" dirty="0"/>
                        <a:t>Tax Due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09EC0"/>
                    </a:solidFill>
                  </a:tcPr>
                </a:tc>
                <a:extLst>
                  <a:ext uri="{0D108BD9-81ED-4DB2-BD59-A6C34878D82A}">
                    <a16:rowId xmlns:a16="http://schemas.microsoft.com/office/drawing/2014/main" val="79606159"/>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$200 Mil.</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$30 Mil.</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$300 Mil.</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$0</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$7.14 Mil.</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extLst>
                  <a:ext uri="{0D108BD9-81ED-4DB2-BD59-A6C34878D82A}">
                    <a16:rowId xmlns:a16="http://schemas.microsoft.com/office/drawing/2014/main" val="3854048082"/>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2</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US" sz="1200" dirty="0"/>
                    </a:p>
                    <a:p>
                      <a:pPr algn="ctr"/>
                      <a:r>
                        <a:rPr lang="en-US" sz="1200" dirty="0"/>
                        <a:t>$0</a:t>
                      </a:r>
                    </a:p>
                    <a:p>
                      <a:pPr algn="ctr"/>
                      <a:endParaRPr lang="en-US" sz="12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extLst>
                  <a:ext uri="{0D108BD9-81ED-4DB2-BD59-A6C34878D82A}">
                    <a16:rowId xmlns:a16="http://schemas.microsoft.com/office/drawing/2014/main" val="1170405377"/>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3</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$100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dirty="0"/>
                        <a:t>$70.0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en-US" sz="1200" dirty="0"/>
                    </a:p>
                    <a:p>
                      <a:pPr algn="ctr"/>
                      <a:r>
                        <a:rPr lang="en-US" sz="1200" dirty="0"/>
                        <a:t>$16.66 Mil.</a:t>
                      </a:r>
                    </a:p>
                    <a:p>
                      <a:pPr algn="ctr"/>
                      <a:endParaRPr lang="en-US" sz="12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40000"/>
                      </a:srgbClr>
                    </a:solidFill>
                  </a:tcPr>
                </a:tc>
                <a:extLst>
                  <a:ext uri="{0D108BD9-81ED-4DB2-BD59-A6C34878D82A}">
                    <a16:rowId xmlns:a16="http://schemas.microsoft.com/office/drawing/2014/main" val="1102865395"/>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Total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$400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$30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$300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$70.0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200" b="1" dirty="0"/>
                        <a:t>$23.8 Mil.</a:t>
                      </a:r>
                    </a:p>
                    <a:p>
                      <a:pPr algn="ctr"/>
                      <a:r>
                        <a:rPr lang="en-US" sz="1200" b="1" dirty="0">
                          <a:solidFill>
                            <a:srgbClr val="C00000"/>
                          </a:solidFill>
                        </a:rPr>
                        <a:t>(Saves $4.83 Mil.)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9EC0">
                        <a:tint val="20000"/>
                      </a:srgbClr>
                    </a:solidFill>
                  </a:tcPr>
                </a:tc>
                <a:extLst>
                  <a:ext uri="{0D108BD9-81ED-4DB2-BD59-A6C34878D82A}">
                    <a16:rowId xmlns:a16="http://schemas.microsoft.com/office/drawing/2014/main" val="230192048"/>
                  </a:ext>
                </a:extLst>
              </a:tr>
            </a:tbl>
          </a:graphicData>
        </a:graphic>
      </p:graphicFrame>
    </p:spTree>
    <p:extLst>
      <p:ext uri="{BB962C8B-B14F-4D97-AF65-F5344CB8AC3E}">
        <p14:creationId xmlns:p14="http://schemas.microsoft.com/office/powerpoint/2010/main" val="71567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4A3BF-F454-1DBF-3438-441AB9DC0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DD0B3-86A9-41AE-C027-EF9C466689E0}"/>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err="1">
                <a:solidFill>
                  <a:srgbClr val="00644F"/>
                </a:solidFill>
                <a:latin typeface="Arial" panose="020B0604020202020204" pitchFamily="34" charset="0"/>
                <a:cs typeface="Arial" pitchFamily="34" charset="0"/>
              </a:rPr>
              <a:t>OBBuBA</a:t>
            </a:r>
            <a:r>
              <a:rPr lang="en-US" sz="2800" b="1" kern="0" dirty="0">
                <a:solidFill>
                  <a:srgbClr val="00644F"/>
                </a:solidFill>
                <a:latin typeface="Arial" panose="020B0604020202020204" pitchFamily="34" charset="0"/>
                <a:cs typeface="Arial" pitchFamily="34" charset="0"/>
              </a:rPr>
              <a:t>!</a:t>
            </a:r>
            <a:endParaRPr lang="en-US" sz="5400" dirty="0"/>
          </a:p>
        </p:txBody>
      </p:sp>
      <p:sp>
        <p:nvSpPr>
          <p:cNvPr id="4" name="Slide Number Placeholder 3">
            <a:extLst>
              <a:ext uri="{FF2B5EF4-FFF2-40B4-BE49-F238E27FC236}">
                <a16:creationId xmlns:a16="http://schemas.microsoft.com/office/drawing/2014/main" id="{2324DA2D-1C2D-112C-2C11-518BD1F75104}"/>
              </a:ext>
            </a:extLst>
          </p:cNvPr>
          <p:cNvSpPr>
            <a:spLocks noGrp="1"/>
          </p:cNvSpPr>
          <p:nvPr>
            <p:ph type="sldNum" sz="quarter" idx="12"/>
          </p:nvPr>
        </p:nvSpPr>
        <p:spPr/>
        <p:txBody>
          <a:bodyPr/>
          <a:lstStyle/>
          <a:p>
            <a:fld id="{7DFEBF3A-1327-40DB-BD18-2FFA1543F371}" type="slidenum">
              <a:rPr lang="en-US" smtClean="0"/>
              <a:t>1</a:t>
            </a:fld>
            <a:endParaRPr lang="en-US"/>
          </a:p>
        </p:txBody>
      </p:sp>
      <p:graphicFrame>
        <p:nvGraphicFramePr>
          <p:cNvPr id="19" name="Table 18">
            <a:extLst>
              <a:ext uri="{FF2B5EF4-FFF2-40B4-BE49-F238E27FC236}">
                <a16:creationId xmlns:a16="http://schemas.microsoft.com/office/drawing/2014/main" id="{C0FFB818-4510-E946-58C7-69095B9E01EB}"/>
              </a:ext>
            </a:extLst>
          </p:cNvPr>
          <p:cNvGraphicFramePr>
            <a:graphicFrameLocks noGrp="1"/>
          </p:cNvGraphicFramePr>
          <p:nvPr>
            <p:extLst>
              <p:ext uri="{D42A27DB-BD31-4B8C-83A1-F6EECF244321}">
                <p14:modId xmlns:p14="http://schemas.microsoft.com/office/powerpoint/2010/main" val="539745035"/>
              </p:ext>
            </p:extLst>
          </p:nvPr>
        </p:nvGraphicFramePr>
        <p:xfrm>
          <a:off x="859192" y="1256046"/>
          <a:ext cx="10473613" cy="4993640"/>
        </p:xfrm>
        <a:graphic>
          <a:graphicData uri="http://schemas.openxmlformats.org/drawingml/2006/table">
            <a:tbl>
              <a:tblPr firstRow="1" bandRow="1">
                <a:tableStyleId>{5C22544A-7EE6-4342-B048-85BDC9FD1C3A}</a:tableStyleId>
              </a:tblPr>
              <a:tblGrid>
                <a:gridCol w="5236807">
                  <a:extLst>
                    <a:ext uri="{9D8B030D-6E8A-4147-A177-3AD203B41FA5}">
                      <a16:colId xmlns:a16="http://schemas.microsoft.com/office/drawing/2014/main" val="1092972781"/>
                    </a:ext>
                  </a:extLst>
                </a:gridCol>
                <a:gridCol w="1745602">
                  <a:extLst>
                    <a:ext uri="{9D8B030D-6E8A-4147-A177-3AD203B41FA5}">
                      <a16:colId xmlns:a16="http://schemas.microsoft.com/office/drawing/2014/main" val="162368048"/>
                    </a:ext>
                  </a:extLst>
                </a:gridCol>
                <a:gridCol w="1745602">
                  <a:extLst>
                    <a:ext uri="{9D8B030D-6E8A-4147-A177-3AD203B41FA5}">
                      <a16:colId xmlns:a16="http://schemas.microsoft.com/office/drawing/2014/main" val="1144835394"/>
                    </a:ext>
                  </a:extLst>
                </a:gridCol>
                <a:gridCol w="1745602">
                  <a:extLst>
                    <a:ext uri="{9D8B030D-6E8A-4147-A177-3AD203B41FA5}">
                      <a16:colId xmlns:a16="http://schemas.microsoft.com/office/drawing/2014/main" val="3273681124"/>
                    </a:ext>
                  </a:extLst>
                </a:gridCol>
              </a:tblGrid>
              <a:tr h="370840">
                <a:tc gridSpan="4">
                  <a:txBody>
                    <a:bodyPr/>
                    <a:lstStyle/>
                    <a:p>
                      <a:pPr algn="ctr"/>
                      <a:r>
                        <a:rPr lang="en-US" sz="1800" dirty="0"/>
                        <a:t>SUMMARY OF OBBBA</a:t>
                      </a:r>
                    </a:p>
                    <a:p>
                      <a:pPr algn="ctr"/>
                      <a:r>
                        <a:rPr lang="en-US" sz="1800" dirty="0"/>
                        <a:t>CHANGES TO</a:t>
                      </a:r>
                    </a:p>
                    <a:p>
                      <a:pPr algn="ctr"/>
                      <a:r>
                        <a:rPr lang="en-US" sz="1800" dirty="0"/>
                        <a:t>SECTION 1202</a:t>
                      </a:r>
                    </a:p>
                  </a:txBody>
                  <a:tcPr anchor="ctr"/>
                </a:tc>
                <a:tc hMerge="1">
                  <a:txBody>
                    <a:bodyPr/>
                    <a:lstStyle/>
                    <a:p>
                      <a:endParaRPr lang="en-US" sz="1600"/>
                    </a:p>
                  </a:txBody>
                  <a:tcPr/>
                </a:tc>
                <a:tc hMerge="1">
                  <a:txBody>
                    <a:bodyPr/>
                    <a:lstStyle/>
                    <a:p>
                      <a:endParaRPr lang="en-US" sz="1600"/>
                    </a:p>
                  </a:txBody>
                  <a:tcPr/>
                </a:tc>
                <a:tc hMerge="1">
                  <a:txBody>
                    <a:bodyPr/>
                    <a:lstStyle/>
                    <a:p>
                      <a:endParaRPr lang="en-US" sz="1600" dirty="0"/>
                    </a:p>
                  </a:txBody>
                  <a:tcPr/>
                </a:tc>
                <a:extLst>
                  <a:ext uri="{0D108BD9-81ED-4DB2-BD59-A6C34878D82A}">
                    <a16:rowId xmlns:a16="http://schemas.microsoft.com/office/drawing/2014/main" val="911698207"/>
                  </a:ext>
                </a:extLst>
              </a:tr>
              <a:tr h="741680">
                <a:tc>
                  <a:txBody>
                    <a:bodyPr/>
                    <a:lstStyle/>
                    <a:p>
                      <a:pPr algn="ctr"/>
                      <a:r>
                        <a:rPr lang="en-US" sz="1800" b="1" i="0" dirty="0"/>
                        <a:t>BEFORE OBBBA</a:t>
                      </a:r>
                    </a:p>
                  </a:txBody>
                  <a:tcPr anchor="ctr"/>
                </a:tc>
                <a:tc gridSpan="3">
                  <a:txBody>
                    <a:bodyPr/>
                    <a:lstStyle/>
                    <a:p>
                      <a:pPr algn="ctr"/>
                      <a:r>
                        <a:rPr lang="en-US" sz="1800" b="1" i="0" dirty="0"/>
                        <a:t>AFTER OBBBA</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9735113"/>
                  </a:ext>
                </a:extLst>
              </a:tr>
              <a:tr h="370840">
                <a:tc gridSpan="4">
                  <a:txBody>
                    <a:bodyPr/>
                    <a:lstStyle/>
                    <a:p>
                      <a:pPr algn="ctr"/>
                      <a:r>
                        <a:rPr lang="en-US" sz="1800" b="0" i="1" u="sng" dirty="0"/>
                        <a:t>“Eligible Gain” and “Applicable Percentage” (Exclusion Percentage)</a:t>
                      </a:r>
                    </a:p>
                  </a:txBody>
                  <a:tcPr anchor="ctr"/>
                </a:tc>
                <a:tc hMerge="1">
                  <a:txBody>
                    <a:bodyPr/>
                    <a:lstStyle/>
                    <a:p>
                      <a:pPr algn="ctr"/>
                      <a:endParaRPr lang="en-US" sz="1800" dirty="0"/>
                    </a:p>
                  </a:txBody>
                  <a:tcPr anchor="ctr"/>
                </a:tc>
                <a:tc hMerge="1">
                  <a:txBody>
                    <a:bodyPr/>
                    <a:lstStyle/>
                    <a:p>
                      <a:pPr algn="ctr"/>
                      <a:endParaRPr lang="en-US" sz="1600"/>
                    </a:p>
                  </a:txBody>
                  <a:tcPr/>
                </a:tc>
                <a:tc hMerge="1">
                  <a:txBody>
                    <a:bodyPr/>
                    <a:lstStyle/>
                    <a:p>
                      <a:pPr algn="ctr"/>
                      <a:endParaRPr lang="en-US" sz="1600" dirty="0"/>
                    </a:p>
                  </a:txBody>
                  <a:tcPr/>
                </a:tc>
                <a:extLst>
                  <a:ext uri="{0D108BD9-81ED-4DB2-BD59-A6C34878D82A}">
                    <a16:rowId xmlns:a16="http://schemas.microsoft.com/office/drawing/2014/main" val="4068331203"/>
                  </a:ext>
                </a:extLst>
              </a:tr>
              <a:tr h="370840">
                <a:tc>
                  <a:txBody>
                    <a:bodyPr/>
                    <a:lstStyle/>
                    <a:p>
                      <a:pPr algn="ctr"/>
                      <a:r>
                        <a:rPr lang="en-US" sz="1800" dirty="0"/>
                        <a:t>5 Years</a:t>
                      </a:r>
                    </a:p>
                  </a:txBody>
                  <a:tcPr anchor="ctr"/>
                </a:tc>
                <a:tc>
                  <a:txBody>
                    <a:bodyPr/>
                    <a:lstStyle/>
                    <a:p>
                      <a:pPr algn="ctr"/>
                      <a:r>
                        <a:rPr lang="en-US" sz="1800" dirty="0"/>
                        <a:t>3 Years</a:t>
                      </a:r>
                    </a:p>
                  </a:txBody>
                  <a:tcPr anchor="ctr"/>
                </a:tc>
                <a:tc>
                  <a:txBody>
                    <a:bodyPr/>
                    <a:lstStyle/>
                    <a:p>
                      <a:pPr algn="ctr"/>
                      <a:r>
                        <a:rPr lang="en-US" sz="1800" dirty="0"/>
                        <a:t>4 Years</a:t>
                      </a:r>
                    </a:p>
                  </a:txBody>
                  <a:tcPr anchor="ctr"/>
                </a:tc>
                <a:tc>
                  <a:txBody>
                    <a:bodyPr/>
                    <a:lstStyle/>
                    <a:p>
                      <a:pPr algn="ctr"/>
                      <a:r>
                        <a:rPr lang="en-US" sz="1800" dirty="0"/>
                        <a:t>5 Years</a:t>
                      </a:r>
                    </a:p>
                  </a:txBody>
                  <a:tcPr anchor="ctr"/>
                </a:tc>
                <a:extLst>
                  <a:ext uri="{0D108BD9-81ED-4DB2-BD59-A6C34878D82A}">
                    <a16:rowId xmlns:a16="http://schemas.microsoft.com/office/drawing/2014/main" val="4063007631"/>
                  </a:ext>
                </a:extLst>
              </a:tr>
              <a:tr h="370840">
                <a:tc>
                  <a:txBody>
                    <a:bodyPr/>
                    <a:lstStyle/>
                    <a:p>
                      <a:pPr algn="ctr"/>
                      <a:r>
                        <a:rPr lang="en-US" sz="1800" dirty="0"/>
                        <a:t>100%</a:t>
                      </a:r>
                    </a:p>
                  </a:txBody>
                  <a:tcPr anchor="ctr"/>
                </a:tc>
                <a:tc>
                  <a:txBody>
                    <a:bodyPr/>
                    <a:lstStyle/>
                    <a:p>
                      <a:pPr algn="ctr"/>
                      <a:r>
                        <a:rPr lang="en-US" sz="1800" dirty="0"/>
                        <a:t>50%</a:t>
                      </a:r>
                    </a:p>
                  </a:txBody>
                  <a:tcPr anchor="ctr"/>
                </a:tc>
                <a:tc>
                  <a:txBody>
                    <a:bodyPr/>
                    <a:lstStyle/>
                    <a:p>
                      <a:pPr algn="ctr"/>
                      <a:r>
                        <a:rPr lang="en-US" sz="1800" dirty="0"/>
                        <a:t>75%</a:t>
                      </a:r>
                    </a:p>
                  </a:txBody>
                  <a:tcPr anchor="ctr"/>
                </a:tc>
                <a:tc>
                  <a:txBody>
                    <a:bodyPr/>
                    <a:lstStyle/>
                    <a:p>
                      <a:pPr algn="ctr"/>
                      <a:r>
                        <a:rPr lang="en-US" sz="1800" dirty="0"/>
                        <a:t>100%</a:t>
                      </a:r>
                    </a:p>
                  </a:txBody>
                  <a:tcPr anchor="ctr"/>
                </a:tc>
                <a:extLst>
                  <a:ext uri="{0D108BD9-81ED-4DB2-BD59-A6C34878D82A}">
                    <a16:rowId xmlns:a16="http://schemas.microsoft.com/office/drawing/2014/main" val="212607945"/>
                  </a:ext>
                </a:extLst>
              </a:tr>
              <a:tr h="370840">
                <a:tc gridSpan="4">
                  <a:txBody>
                    <a:bodyPr/>
                    <a:lstStyle/>
                    <a:p>
                      <a:pPr algn="ctr"/>
                      <a:endParaRPr lang="en-US" sz="18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9639486"/>
                  </a:ext>
                </a:extLst>
              </a:tr>
              <a:tr h="370840">
                <a:tc gridSpan="4">
                  <a:txBody>
                    <a:bodyPr/>
                    <a:lstStyle/>
                    <a:p>
                      <a:pPr algn="ctr"/>
                      <a:r>
                        <a:rPr lang="en-US" sz="1800" b="0" i="1" u="sng" dirty="0"/>
                        <a:t>“Applicable Dollar Limit” (Per-Taxpayer Limitation)</a:t>
                      </a:r>
                    </a:p>
                  </a:txBody>
                  <a:tcPr anchor="ctr"/>
                </a:tc>
                <a:tc hMerge="1">
                  <a:txBody>
                    <a:bodyPr/>
                    <a:lstStyle/>
                    <a:p>
                      <a:pPr algn="ctr"/>
                      <a:endParaRPr lang="en-US" sz="160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a16="http://schemas.microsoft.com/office/drawing/2014/main" val="1794016394"/>
                  </a:ext>
                </a:extLst>
              </a:tr>
              <a:tr h="370840">
                <a:tc>
                  <a:txBody>
                    <a:bodyPr/>
                    <a:lstStyle/>
                    <a:p>
                      <a:pPr algn="ctr"/>
                      <a:r>
                        <a:rPr lang="en-US" sz="1800" dirty="0"/>
                        <a:t>$10 million per taxpayer</a:t>
                      </a:r>
                    </a:p>
                  </a:txBody>
                  <a:tcPr anchor="ctr"/>
                </a:tc>
                <a:tc gridSpan="3">
                  <a:txBody>
                    <a:bodyPr/>
                    <a:lstStyle/>
                    <a:p>
                      <a:pPr algn="ctr"/>
                      <a:r>
                        <a:rPr lang="en-US" sz="1800" dirty="0"/>
                        <a:t>$15 million per taxpayer (plus inflation)</a:t>
                      </a:r>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a16="http://schemas.microsoft.com/office/drawing/2014/main" val="885821990"/>
                  </a:ext>
                </a:extLst>
              </a:tr>
              <a:tr h="370840">
                <a:tc gridSpan="4">
                  <a:txBody>
                    <a:bodyPr/>
                    <a:lstStyle/>
                    <a:p>
                      <a:pPr algn="ct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447102"/>
                  </a:ext>
                </a:extLst>
              </a:tr>
              <a:tr h="370840">
                <a:tc gridSpan="4">
                  <a:txBody>
                    <a:bodyPr/>
                    <a:lstStyle/>
                    <a:p>
                      <a:pPr algn="ctr"/>
                      <a:r>
                        <a:rPr lang="en-US" sz="1800" i="1" u="sng" dirty="0"/>
                        <a:t>Aggregate Gross Asset Requirement</a:t>
                      </a:r>
                    </a:p>
                  </a:txBody>
                  <a:tcPr anchor="ctr"/>
                </a:tc>
                <a:tc hMerge="1">
                  <a:txBody>
                    <a:bodyPr/>
                    <a:lstStyle/>
                    <a:p>
                      <a:pPr algn="ctr"/>
                      <a:endParaRPr lang="en-US" sz="1600"/>
                    </a:p>
                  </a:txBody>
                  <a:tcPr anchor="ctr"/>
                </a:tc>
                <a:tc hMerge="1">
                  <a:txBody>
                    <a:bodyPr/>
                    <a:lstStyle/>
                    <a:p>
                      <a:pPr algn="ctr"/>
                      <a:endParaRPr lang="en-US" sz="1600"/>
                    </a:p>
                  </a:txBody>
                  <a:tcPr anchor="ctr"/>
                </a:tc>
                <a:tc hMerge="1">
                  <a:txBody>
                    <a:bodyPr/>
                    <a:lstStyle/>
                    <a:p>
                      <a:pPr algn="ctr"/>
                      <a:endParaRPr lang="en-US" sz="1600" dirty="0"/>
                    </a:p>
                  </a:txBody>
                  <a:tcPr anchor="ctr"/>
                </a:tc>
                <a:extLst>
                  <a:ext uri="{0D108BD9-81ED-4DB2-BD59-A6C34878D82A}">
                    <a16:rowId xmlns:a16="http://schemas.microsoft.com/office/drawing/2014/main" val="1320094481"/>
                  </a:ext>
                </a:extLst>
              </a:tr>
              <a:tr h="370840">
                <a:tc>
                  <a:txBody>
                    <a:bodyPr/>
                    <a:lstStyle/>
                    <a:p>
                      <a:pPr algn="ctr"/>
                      <a:r>
                        <a:rPr lang="en-US" sz="1800" dirty="0"/>
                        <a:t>$50 million</a:t>
                      </a:r>
                    </a:p>
                  </a:txBody>
                  <a:tcPr anchor="ctr"/>
                </a:tc>
                <a:tc gridSpan="3">
                  <a:txBody>
                    <a:bodyPr/>
                    <a:lstStyle/>
                    <a:p>
                      <a:pPr algn="ctr"/>
                      <a:r>
                        <a:rPr lang="en-US" sz="1800" dirty="0"/>
                        <a:t>$75 million (plus inflation)</a:t>
                      </a:r>
                    </a:p>
                  </a:txBody>
                  <a:tcPr anchor="ctr"/>
                </a:tc>
                <a:tc hMerge="1">
                  <a:txBody>
                    <a:bodyPr/>
                    <a:lstStyle/>
                    <a:p>
                      <a:pPr algn="ctr"/>
                      <a:endParaRPr lang="en-US" sz="1800" dirty="0"/>
                    </a:p>
                  </a:txBody>
                  <a:tcPr anchor="ctr"/>
                </a:tc>
                <a:tc hMerge="1">
                  <a:txBody>
                    <a:bodyPr/>
                    <a:lstStyle/>
                    <a:p>
                      <a:pPr algn="ctr"/>
                      <a:endParaRPr lang="en-US" sz="1800" dirty="0"/>
                    </a:p>
                  </a:txBody>
                  <a:tcPr anchor="ctr"/>
                </a:tc>
                <a:extLst>
                  <a:ext uri="{0D108BD9-81ED-4DB2-BD59-A6C34878D82A}">
                    <a16:rowId xmlns:a16="http://schemas.microsoft.com/office/drawing/2014/main" val="1543065984"/>
                  </a:ext>
                </a:extLst>
              </a:tr>
            </a:tbl>
          </a:graphicData>
        </a:graphic>
      </p:graphicFrame>
    </p:spTree>
    <p:extLst>
      <p:ext uri="{BB962C8B-B14F-4D97-AF65-F5344CB8AC3E}">
        <p14:creationId xmlns:p14="http://schemas.microsoft.com/office/powerpoint/2010/main" val="535702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634A-1616-4308-829F-2E6151606267}"/>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Disclosures</a:t>
            </a:r>
            <a:endParaRPr lang="en-US" sz="5400" dirty="0"/>
          </a:p>
        </p:txBody>
      </p:sp>
      <p:sp>
        <p:nvSpPr>
          <p:cNvPr id="9" name="Slide Number Placeholder 8">
            <a:extLst>
              <a:ext uri="{FF2B5EF4-FFF2-40B4-BE49-F238E27FC236}">
                <a16:creationId xmlns:a16="http://schemas.microsoft.com/office/drawing/2014/main" id="{6AC59D24-7508-4931-B516-355EFAC63931}"/>
              </a:ext>
            </a:extLst>
          </p:cNvPr>
          <p:cNvSpPr>
            <a:spLocks noGrp="1"/>
          </p:cNvSpPr>
          <p:nvPr>
            <p:ph type="sldNum" sz="quarter" idx="12"/>
          </p:nvPr>
        </p:nvSpPr>
        <p:spPr/>
        <p:txBody>
          <a:bodyPr/>
          <a:lstStyle/>
          <a:p>
            <a:fld id="{7DFEBF3A-1327-40DB-BD18-2FFA1543F371}" type="slidenum">
              <a:rPr lang="en-US" smtClean="0"/>
              <a:t>19</a:t>
            </a:fld>
            <a:endParaRPr lang="en-US"/>
          </a:p>
        </p:txBody>
      </p:sp>
      <p:sp>
        <p:nvSpPr>
          <p:cNvPr id="71" name="Rectangle 14">
            <a:extLst>
              <a:ext uri="{FF2B5EF4-FFF2-40B4-BE49-F238E27FC236}">
                <a16:creationId xmlns:a16="http://schemas.microsoft.com/office/drawing/2014/main" id="{280512B3-88CB-4CFA-9D02-EC48A7988E6A}"/>
              </a:ext>
            </a:extLst>
          </p:cNvPr>
          <p:cNvSpPr>
            <a:spLocks noChangeArrowheads="1"/>
          </p:cNvSpPr>
          <p:nvPr/>
        </p:nvSpPr>
        <p:spPr bwMode="auto">
          <a:xfrm>
            <a:off x="500063" y="873125"/>
            <a:ext cx="11266487"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buClr>
                <a:srgbClr val="000000"/>
              </a:buClr>
              <a:buSzPct val="100000"/>
              <a:buFont typeface="Century Gothic" pitchFamily="34" charset="0"/>
              <a:buNone/>
            </a:pPr>
            <a:r>
              <a:rPr lang="en-US" altLang="en-US" sz="900" b="1" dirty="0">
                <a:solidFill>
                  <a:srgbClr val="000000"/>
                </a:solidFill>
                <a:latin typeface="Arial" panose="020B0604020202020204" pitchFamily="34" charset="0"/>
                <a:cs typeface="Arial" panose="020B0604020202020204" pitchFamily="34" charset="0"/>
                <a:sym typeface="Century Gothic" pitchFamily="34" charset="0"/>
              </a:rPr>
              <a:t>LEGAL, INVESTMENT AND TAX NOTICE: </a:t>
            </a:r>
            <a:r>
              <a:rPr lang="en-US" altLang="en-US" sz="900" dirty="0">
                <a:solidFill>
                  <a:srgbClr val="000000"/>
                </a:solidFill>
                <a:latin typeface="Arial" panose="020B0604020202020204" pitchFamily="34" charset="0"/>
                <a:cs typeface="Arial" panose="020B0604020202020204" pitchFamily="34" charset="0"/>
                <a:sym typeface="Century Gothic" pitchFamily="34" charset="0"/>
              </a:rPr>
              <a:t>This information is not intended to be and should not be treated as legal advice, investment advice or tax advice. Readers, including professionals, should under no circumstances rely upon this information as a substitute for their own research or for obtaining specific legal or tax advice from their own counsel. These materials do not constitute and should not be treated as, legal, tax or other advice regarding the use of any particular tax, estate planning or other technique, device, or suggestion, or any of the tax or other consequences associated with them.  Although reasonable efforts have been made to ensure the accuracy of these materials and the seminar presentation, neither Paul Lee, nor The Northern Trust Corporation, assumes any responsibility for any individual’s reliance on the written or oral information presented during the seminar.  Each seminar attendee should verify independently all statements made in the materials and during the seminar presentation before applying them to a particular fact pattern, and should determine independently the tax and other consequences of using any particular device, technique, or suggestion before recommending it to a client or implementing it for a client. </a:t>
            </a:r>
          </a:p>
          <a:p>
            <a:pPr eaLnBrk="1" hangingPunct="1">
              <a:lnSpc>
                <a:spcPct val="90000"/>
              </a:lnSpc>
              <a:buClr>
                <a:srgbClr val="000000"/>
              </a:buClr>
              <a:buSzPct val="100000"/>
              <a:buFont typeface="Century Gothic" pitchFamily="34" charset="0"/>
              <a:buNone/>
            </a:pPr>
            <a:endParaRPr lang="en-US" altLang="en-US" sz="900" dirty="0">
              <a:solidFill>
                <a:srgbClr val="000000"/>
              </a:solidFill>
              <a:latin typeface="Arial" panose="020B0604020202020204" pitchFamily="34" charset="0"/>
              <a:cs typeface="Arial" panose="020B0604020202020204" pitchFamily="34" charset="0"/>
              <a:sym typeface="Century Gothic" pitchFamily="34" charset="0"/>
            </a:endParaRPr>
          </a:p>
          <a:p>
            <a:pPr eaLnBrk="1" hangingPunct="1">
              <a:lnSpc>
                <a:spcPct val="90000"/>
              </a:lnSpc>
              <a:buClr>
                <a:srgbClr val="000000"/>
              </a:buClr>
              <a:buSzPct val="100000"/>
              <a:buFont typeface="Century Gothic" pitchFamily="34" charset="0"/>
              <a:buNone/>
            </a:pPr>
            <a:r>
              <a:rPr lang="en-US" altLang="en-US" sz="900" b="1" dirty="0">
                <a:solidFill>
                  <a:srgbClr val="000000"/>
                </a:solidFill>
                <a:latin typeface="Arial" panose="020B0604020202020204" pitchFamily="34" charset="0"/>
                <a:cs typeface="Arial" panose="020B0604020202020204" pitchFamily="34" charset="0"/>
                <a:sym typeface="Century Gothic" pitchFamily="34" charset="0"/>
              </a:rPr>
              <a:t>OTHER IMPORTANT INFORMATION: </a:t>
            </a:r>
            <a:r>
              <a:rPr lang="en-US" altLang="en-US" sz="900" dirty="0">
                <a:solidFill>
                  <a:srgbClr val="000000"/>
                </a:solidFill>
                <a:latin typeface="Arial" panose="020B0604020202020204" pitchFamily="34" charset="0"/>
                <a:cs typeface="Arial" panose="020B0604020202020204" pitchFamily="34" charset="0"/>
                <a:sym typeface="Century Gothic" pitchFamily="34" charset="0"/>
              </a:rPr>
              <a:t>This presentation is for your private information and is intended for one-on-one use only. The information is intended for illustrative purposes only and should not be relied upon as investment advice or a recommendation to buy or sell any security. Northern Trust and its affiliates may have positions in, and may affect transactions in, the markets, contracts and related investments described herein, which positions and transactions may be in addition to, or different from, those taken in connection with the investments described herein. Opinions expressed are current only as of the date appearing in this material and are subject to change without notice. </a:t>
            </a:r>
          </a:p>
          <a:p>
            <a:pPr eaLnBrk="1" hangingPunct="1">
              <a:lnSpc>
                <a:spcPct val="90000"/>
              </a:lnSpc>
              <a:buClr>
                <a:srgbClr val="000000"/>
              </a:buClr>
              <a:buSzPct val="100000"/>
              <a:buFont typeface="Century Gothic" pitchFamily="34" charset="0"/>
              <a:buNone/>
            </a:pPr>
            <a:endParaRPr lang="en-US" altLang="en-US" sz="900" dirty="0">
              <a:solidFill>
                <a:srgbClr val="000000"/>
              </a:solidFill>
              <a:latin typeface="Arial" panose="020B0604020202020204" pitchFamily="34" charset="0"/>
              <a:cs typeface="Arial" panose="020B0604020202020204" pitchFamily="34" charset="0"/>
              <a:sym typeface="Century Gothic" pitchFamily="34" charset="0"/>
            </a:endParaRPr>
          </a:p>
          <a:p>
            <a:pPr eaLnBrk="1" hangingPunct="1">
              <a:lnSpc>
                <a:spcPct val="90000"/>
              </a:lnSpc>
              <a:buClr>
                <a:srgbClr val="000000"/>
              </a:buClr>
              <a:buSzPct val="100000"/>
            </a:pPr>
            <a:r>
              <a:rPr lang="en-US" sz="900" dirty="0"/>
              <a:t>No information provided herein shall constitute, or be construed as, a  recommendation or an offer to sell or a solicitation of an offer to acquire any security, investment product or service and should not be treated as legal advice, investment advice or tax advice. This material is provided for educational and informational purposes only. Opinions expressed are those of the presenter and are subject to change without notice.</a:t>
            </a:r>
          </a:p>
          <a:p>
            <a:pPr eaLnBrk="1" hangingPunct="1">
              <a:lnSpc>
                <a:spcPct val="90000"/>
              </a:lnSpc>
              <a:buClr>
                <a:srgbClr val="000000"/>
              </a:buClr>
              <a:buSzPct val="100000"/>
              <a:buFont typeface="Century Gothic" pitchFamily="34" charset="0"/>
              <a:buNone/>
            </a:pPr>
            <a:endParaRPr lang="en-US" altLang="en-US" sz="900" b="1" dirty="0">
              <a:solidFill>
                <a:srgbClr val="000000"/>
              </a:solidFill>
              <a:latin typeface="Arial" panose="020B0604020202020204" pitchFamily="34" charset="0"/>
              <a:cs typeface="Arial" panose="020B0604020202020204" pitchFamily="34" charset="0"/>
              <a:sym typeface="Century Gothic" pitchFamily="34" charset="0"/>
            </a:endParaRPr>
          </a:p>
          <a:p>
            <a:pPr eaLnBrk="1" hangingPunct="1">
              <a:lnSpc>
                <a:spcPct val="90000"/>
              </a:lnSpc>
              <a:buClr>
                <a:srgbClr val="000000"/>
              </a:buClr>
              <a:buSzPct val="100000"/>
              <a:buFont typeface="Century Gothic" pitchFamily="34" charset="0"/>
              <a:buNone/>
            </a:pPr>
            <a:r>
              <a:rPr lang="en-US" altLang="en-US" sz="900" b="1" dirty="0">
                <a:solidFill>
                  <a:srgbClr val="000000"/>
                </a:solidFill>
                <a:latin typeface="Arial" panose="020B0604020202020204" pitchFamily="34" charset="0"/>
                <a:cs typeface="Arial" panose="020B0604020202020204" pitchFamily="34" charset="0"/>
                <a:sym typeface="Century Gothic" pitchFamily="34" charset="0"/>
              </a:rPr>
              <a:t>Past performance is no guarantee of future results</a:t>
            </a:r>
            <a:r>
              <a:rPr lang="en-US" altLang="en-US" sz="900" dirty="0">
                <a:solidFill>
                  <a:srgbClr val="000000"/>
                </a:solidFill>
                <a:latin typeface="Arial" panose="020B0604020202020204" pitchFamily="34" charset="0"/>
                <a:cs typeface="Arial" panose="020B0604020202020204" pitchFamily="34" charset="0"/>
                <a:sym typeface="Century Gothic" pitchFamily="34" charset="0"/>
              </a:rPr>
              <a:t>. Periods greater than one year are annualized. Performance assumes the reinvestment of dividends and earnings and is shown gross of fees, unless otherwise noted. Returns of the indexes and asset class projections do not reflect the deduction of fees, trading costs or expenses. It is not possible to invest directly in an index. Indexes and trademarks are the property of their respective owners, all rights reserved. A client's actual returns would be reduced by investment management fees and other expenses relating to the management of his or her account. To illustrate the effect of compounding of fees, a $10,000,000 account which earned a 8% annual return and paid an annual fee of 0.75% would grow in value over five years to $14,693,281 before fees, and $14,150,486 million after deduction of fees. For additional information on fees, please read the accompanying disclosure documents or consult your Northern Trust Representative. </a:t>
            </a:r>
          </a:p>
          <a:p>
            <a:pPr eaLnBrk="1" hangingPunct="1">
              <a:lnSpc>
                <a:spcPct val="90000"/>
              </a:lnSpc>
              <a:buClr>
                <a:srgbClr val="000000"/>
              </a:buClr>
              <a:buSzPct val="100000"/>
              <a:buFont typeface="Century Gothic" pitchFamily="34" charset="0"/>
              <a:buNone/>
            </a:pPr>
            <a:endParaRPr lang="en-US" altLang="en-US" sz="900" dirty="0">
              <a:solidFill>
                <a:srgbClr val="000000"/>
              </a:solidFill>
              <a:latin typeface="Arial" panose="020B0604020202020204" pitchFamily="34" charset="0"/>
              <a:cs typeface="Arial" panose="020B0604020202020204" pitchFamily="34" charset="0"/>
              <a:sym typeface="Century Gothic" pitchFamily="34" charset="0"/>
            </a:endParaRPr>
          </a:p>
          <a:p>
            <a:pPr eaLnBrk="1" hangingPunct="1">
              <a:lnSpc>
                <a:spcPct val="90000"/>
              </a:lnSpc>
              <a:buClr>
                <a:srgbClr val="000000"/>
              </a:buClr>
              <a:buSzPct val="100000"/>
              <a:buFont typeface="Century Gothic" pitchFamily="34" charset="0"/>
              <a:buNone/>
            </a:pPr>
            <a:r>
              <a:rPr lang="en-US" altLang="en-US" sz="900" dirty="0">
                <a:solidFill>
                  <a:srgbClr val="000000"/>
                </a:solidFill>
                <a:latin typeface="Arial" panose="020B0604020202020204" pitchFamily="34" charset="0"/>
                <a:cs typeface="Arial" panose="020B0604020202020204" pitchFamily="34" charset="0"/>
                <a:sym typeface="Century Gothic" pitchFamily="34" charset="0"/>
              </a:rPr>
              <a:t>There are risks involved in investing including possible loss of principal. There is no guarantee that the investment objectives or any fund or strategy will be met. Risk controls and asset allocation models do not promise any level of performance or guarantee against loss of principal.  All material has been obtained from sources believed to be reliable, but the accuracy, completeness and interpretation cannot be guaranteed.</a:t>
            </a:r>
          </a:p>
          <a:p>
            <a:pPr eaLnBrk="1" hangingPunct="1">
              <a:lnSpc>
                <a:spcPct val="90000"/>
              </a:lnSpc>
              <a:buClr>
                <a:srgbClr val="000000"/>
              </a:buClr>
              <a:buSzPct val="100000"/>
              <a:buFont typeface="Century Gothic" pitchFamily="34" charset="0"/>
              <a:buNone/>
            </a:pPr>
            <a:endParaRPr lang="en-US" altLang="en-US" sz="900" dirty="0">
              <a:solidFill>
                <a:srgbClr val="000000"/>
              </a:solidFill>
              <a:latin typeface="Arial" panose="020B0604020202020204" pitchFamily="34" charset="0"/>
              <a:cs typeface="Arial" panose="020B0604020202020204" pitchFamily="34" charset="0"/>
              <a:sym typeface="Century Gothic" pitchFamily="34" charset="0"/>
            </a:endParaRPr>
          </a:p>
          <a:p>
            <a:pPr eaLnBrk="1" hangingPunct="1">
              <a:lnSpc>
                <a:spcPct val="90000"/>
              </a:lnSpc>
              <a:buClr>
                <a:srgbClr val="000000"/>
              </a:buClr>
              <a:buSzPct val="100000"/>
              <a:buFont typeface="Century Gothic" pitchFamily="34" charset="0"/>
              <a:buNone/>
            </a:pPr>
            <a:r>
              <a:rPr lang="en-US" altLang="en-US" sz="900" dirty="0">
                <a:solidFill>
                  <a:srgbClr val="000000"/>
                </a:solidFill>
                <a:latin typeface="Arial" panose="020B0604020202020204" pitchFamily="34" charset="0"/>
                <a:cs typeface="Arial" panose="020B0604020202020204" pitchFamily="34" charset="0"/>
                <a:sym typeface="Century Gothic" pitchFamily="34" charset="0"/>
              </a:rPr>
              <a:t>Securities products and brokerage services are sold by registered representatives of Northern Trust Securities, Inc. (member FINRA, SIPC), a registered investment adviser and wholly owned subsidiary of Northern Trust Corporation. Investments, securities products and brokerage services are:</a:t>
            </a:r>
          </a:p>
        </p:txBody>
      </p:sp>
      <p:grpSp>
        <p:nvGrpSpPr>
          <p:cNvPr id="72" name="Group 15">
            <a:extLst>
              <a:ext uri="{FF2B5EF4-FFF2-40B4-BE49-F238E27FC236}">
                <a16:creationId xmlns:a16="http://schemas.microsoft.com/office/drawing/2014/main" id="{CF1B4416-EE47-469E-AA82-B7C714961C1D}"/>
              </a:ext>
            </a:extLst>
          </p:cNvPr>
          <p:cNvGrpSpPr>
            <a:grpSpLocks/>
          </p:cNvGrpSpPr>
          <p:nvPr/>
        </p:nvGrpSpPr>
        <p:grpSpPr bwMode="auto">
          <a:xfrm>
            <a:off x="560388" y="3829050"/>
            <a:ext cx="7904161" cy="1036354"/>
            <a:chOff x="361" y="3321"/>
            <a:chExt cx="4979" cy="574"/>
          </a:xfrm>
        </p:grpSpPr>
        <p:sp>
          <p:nvSpPr>
            <p:cNvPr id="73" name="Text Box 16">
              <a:extLst>
                <a:ext uri="{FF2B5EF4-FFF2-40B4-BE49-F238E27FC236}">
                  <a16:creationId xmlns:a16="http://schemas.microsoft.com/office/drawing/2014/main" id="{42EB3D01-6D48-442A-8694-DF6D30E88323}"/>
                </a:ext>
              </a:extLst>
            </p:cNvPr>
            <p:cNvSpPr txBox="1">
              <a:spLocks noChangeArrowheads="1"/>
            </p:cNvSpPr>
            <p:nvPr/>
          </p:nvSpPr>
          <p:spPr bwMode="auto">
            <a:xfrm>
              <a:off x="361" y="3744"/>
              <a:ext cx="440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45720" r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000000"/>
                </a:buClr>
                <a:buSzPct val="100000"/>
                <a:buFont typeface="Century Gothic" pitchFamily="34" charset="0"/>
                <a:buNone/>
              </a:pPr>
              <a:r>
                <a:rPr lang="en-US" altLang="en-US" sz="800" dirty="0">
                  <a:solidFill>
                    <a:srgbClr val="000000"/>
                  </a:solidFill>
                  <a:latin typeface="Arial" panose="020B0604020202020204" pitchFamily="34" charset="0"/>
                  <a:cs typeface="Arial" panose="020B0604020202020204" pitchFamily="34" charset="0"/>
                  <a:sym typeface="Century Gothic" pitchFamily="34" charset="0"/>
                </a:rPr>
                <a:t>Not FDIC Insured   |   No Bank Guarantee   |    May Lose Value</a:t>
              </a:r>
            </a:p>
          </p:txBody>
        </p:sp>
        <p:sp>
          <p:nvSpPr>
            <p:cNvPr id="74" name="Rectangle 17">
              <a:extLst>
                <a:ext uri="{FF2B5EF4-FFF2-40B4-BE49-F238E27FC236}">
                  <a16:creationId xmlns:a16="http://schemas.microsoft.com/office/drawing/2014/main" id="{B5938B33-EF0A-478A-872F-935ADAA5A977}"/>
                </a:ext>
              </a:extLst>
            </p:cNvPr>
            <p:cNvSpPr>
              <a:spLocks noChangeArrowheads="1"/>
            </p:cNvSpPr>
            <p:nvPr/>
          </p:nvSpPr>
          <p:spPr bwMode="auto">
            <a:xfrm>
              <a:off x="361" y="3720"/>
              <a:ext cx="2025" cy="17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000000"/>
                </a:buClr>
                <a:buSzPct val="100000"/>
                <a:buFont typeface="Century Gothic" pitchFamily="34" charset="0"/>
                <a:buNone/>
              </a:pPr>
              <a:endParaRPr lang="en-US" altLang="en-US" dirty="0">
                <a:solidFill>
                  <a:srgbClr val="000000"/>
                </a:solidFill>
                <a:latin typeface="Arial" panose="020B0604020202020204" pitchFamily="34" charset="0"/>
                <a:cs typeface="Arial" panose="020B0604020202020204" pitchFamily="34" charset="0"/>
                <a:sym typeface="Century Gothic" pitchFamily="34" charset="0"/>
              </a:endParaRPr>
            </a:p>
          </p:txBody>
        </p:sp>
        <p:sp>
          <p:nvSpPr>
            <p:cNvPr id="75" name="Line 26">
              <a:extLst>
                <a:ext uri="{FF2B5EF4-FFF2-40B4-BE49-F238E27FC236}">
                  <a16:creationId xmlns:a16="http://schemas.microsoft.com/office/drawing/2014/main" id="{68F20843-3CFF-4F69-86D7-4C78875B827B}"/>
                </a:ext>
              </a:extLst>
            </p:cNvPr>
            <p:cNvSpPr>
              <a:spLocks noChangeShapeType="1"/>
            </p:cNvSpPr>
            <p:nvPr/>
          </p:nvSpPr>
          <p:spPr bwMode="auto">
            <a:xfrm>
              <a:off x="938" y="3321"/>
              <a:ext cx="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buClrTx/>
                <a:buFontTx/>
                <a:buNone/>
              </a:pPr>
              <a:endParaRPr lang="en-US" sz="1800" dirty="0">
                <a:solidFill>
                  <a:srgbClr val="000000"/>
                </a:solidFill>
                <a:latin typeface="Arial" panose="020B0604020202020204" pitchFamily="34" charset="0"/>
                <a:cs typeface="Arial" panose="020B0604020202020204" pitchFamily="34" charset="0"/>
              </a:endParaRPr>
            </a:p>
          </p:txBody>
        </p:sp>
        <p:sp>
          <p:nvSpPr>
            <p:cNvPr id="76" name="Line 27">
              <a:extLst>
                <a:ext uri="{FF2B5EF4-FFF2-40B4-BE49-F238E27FC236}">
                  <a16:creationId xmlns:a16="http://schemas.microsoft.com/office/drawing/2014/main" id="{5F4E2CD9-E21C-4169-A709-0BF7BE4D2EE7}"/>
                </a:ext>
              </a:extLst>
            </p:cNvPr>
            <p:cNvSpPr>
              <a:spLocks noChangeShapeType="1"/>
            </p:cNvSpPr>
            <p:nvPr/>
          </p:nvSpPr>
          <p:spPr bwMode="auto">
            <a:xfrm>
              <a:off x="5340" y="3321"/>
              <a:ext cx="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buClrTx/>
                <a:buFontTx/>
                <a:buNone/>
              </a:pPr>
              <a:endParaRPr lang="en-US" sz="1800"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1135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808A8-F1F6-ED6E-1EFF-996F84C7E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0448E-E37C-7D17-D3AA-BC0CC38BBDED}"/>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Exclusion Percentage Depends on Acquisition Date</a:t>
            </a:r>
            <a:endParaRPr lang="en-US" sz="5400" dirty="0"/>
          </a:p>
        </p:txBody>
      </p:sp>
      <p:sp>
        <p:nvSpPr>
          <p:cNvPr id="4" name="Slide Number Placeholder 3">
            <a:extLst>
              <a:ext uri="{FF2B5EF4-FFF2-40B4-BE49-F238E27FC236}">
                <a16:creationId xmlns:a16="http://schemas.microsoft.com/office/drawing/2014/main" id="{74B63744-8F40-CFFE-7DB1-301D0473F746}"/>
              </a:ext>
            </a:extLst>
          </p:cNvPr>
          <p:cNvSpPr>
            <a:spLocks noGrp="1"/>
          </p:cNvSpPr>
          <p:nvPr>
            <p:ph type="sldNum" sz="quarter" idx="12"/>
          </p:nvPr>
        </p:nvSpPr>
        <p:spPr/>
        <p:txBody>
          <a:bodyPr/>
          <a:lstStyle/>
          <a:p>
            <a:fld id="{7DFEBF3A-1327-40DB-BD18-2FFA1543F371}" type="slidenum">
              <a:rPr lang="en-US" smtClean="0"/>
              <a:t>2</a:t>
            </a:fld>
            <a:endParaRPr lang="en-US"/>
          </a:p>
        </p:txBody>
      </p:sp>
      <p:graphicFrame>
        <p:nvGraphicFramePr>
          <p:cNvPr id="5" name="Table 4">
            <a:extLst>
              <a:ext uri="{FF2B5EF4-FFF2-40B4-BE49-F238E27FC236}">
                <a16:creationId xmlns:a16="http://schemas.microsoft.com/office/drawing/2014/main" id="{D0252203-96FD-62D2-BB9C-1BE2F5A1A130}"/>
              </a:ext>
            </a:extLst>
          </p:cNvPr>
          <p:cNvGraphicFramePr>
            <a:graphicFrameLocks noGrp="1"/>
          </p:cNvGraphicFramePr>
          <p:nvPr>
            <p:extLst>
              <p:ext uri="{D42A27DB-BD31-4B8C-83A1-F6EECF244321}">
                <p14:modId xmlns:p14="http://schemas.microsoft.com/office/powerpoint/2010/main" val="1515322508"/>
              </p:ext>
            </p:extLst>
          </p:nvPr>
        </p:nvGraphicFramePr>
        <p:xfrm>
          <a:off x="2158479" y="1049444"/>
          <a:ext cx="7875039" cy="5306552"/>
        </p:xfrm>
        <a:graphic>
          <a:graphicData uri="http://schemas.openxmlformats.org/drawingml/2006/table">
            <a:tbl>
              <a:tblPr firstRow="1" firstCol="1" bandRow="1">
                <a:tableStyleId>{B301B821-A1FF-4177-AEE7-76D212191A09}</a:tableStyleId>
              </a:tblPr>
              <a:tblGrid>
                <a:gridCol w="1574475">
                  <a:extLst>
                    <a:ext uri="{9D8B030D-6E8A-4147-A177-3AD203B41FA5}">
                      <a16:colId xmlns:a16="http://schemas.microsoft.com/office/drawing/2014/main" val="712599279"/>
                    </a:ext>
                  </a:extLst>
                </a:gridCol>
                <a:gridCol w="1575363">
                  <a:extLst>
                    <a:ext uri="{9D8B030D-6E8A-4147-A177-3AD203B41FA5}">
                      <a16:colId xmlns:a16="http://schemas.microsoft.com/office/drawing/2014/main" val="2811187464"/>
                    </a:ext>
                  </a:extLst>
                </a:gridCol>
                <a:gridCol w="1574475">
                  <a:extLst>
                    <a:ext uri="{9D8B030D-6E8A-4147-A177-3AD203B41FA5}">
                      <a16:colId xmlns:a16="http://schemas.microsoft.com/office/drawing/2014/main" val="760402915"/>
                    </a:ext>
                  </a:extLst>
                </a:gridCol>
                <a:gridCol w="1575363">
                  <a:extLst>
                    <a:ext uri="{9D8B030D-6E8A-4147-A177-3AD203B41FA5}">
                      <a16:colId xmlns:a16="http://schemas.microsoft.com/office/drawing/2014/main" val="4234334259"/>
                    </a:ext>
                  </a:extLst>
                </a:gridCol>
                <a:gridCol w="1575363">
                  <a:extLst>
                    <a:ext uri="{9D8B030D-6E8A-4147-A177-3AD203B41FA5}">
                      <a16:colId xmlns:a16="http://schemas.microsoft.com/office/drawing/2014/main" val="2641071503"/>
                    </a:ext>
                  </a:extLst>
                </a:gridCol>
              </a:tblGrid>
              <a:tr h="700866">
                <a:tc>
                  <a:txBody>
                    <a:bodyPr/>
                    <a:lstStyle/>
                    <a:p>
                      <a:pPr marL="0" marR="18415" algn="ctr">
                        <a:buNone/>
                      </a:pPr>
                      <a:r>
                        <a:rPr lang="en-US" sz="1400" b="1" dirty="0">
                          <a:solidFill>
                            <a:srgbClr val="FFFFFF"/>
                          </a:solidFill>
                          <a:effectLst/>
                        </a:rPr>
                        <a:t>Acquisition</a:t>
                      </a:r>
                      <a:endParaRPr lang="en-US" sz="1400" dirty="0">
                        <a:effectLst/>
                      </a:endParaRPr>
                    </a:p>
                    <a:p>
                      <a:pPr marL="0" marR="18415" algn="ctr">
                        <a:buNone/>
                      </a:pPr>
                      <a:r>
                        <a:rPr lang="en-US" sz="1400" b="1" dirty="0">
                          <a:solidFill>
                            <a:srgbClr val="FFFFFF"/>
                          </a:solidFill>
                          <a:effectLst/>
                        </a:rPr>
                        <a:t>Date</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solidFill>
                            <a:srgbClr val="FFFFFF"/>
                          </a:solidFill>
                          <a:effectLst/>
                        </a:rPr>
                        <a:t> </a:t>
                      </a:r>
                      <a:r>
                        <a:rPr lang="en-US" sz="1400" b="1" dirty="0">
                          <a:solidFill>
                            <a:srgbClr val="FFFFFF"/>
                          </a:solidFill>
                          <a:effectLst/>
                        </a:rPr>
                        <a:t>Exclusion</a:t>
                      </a:r>
                      <a:endParaRPr lang="en-US" sz="1400" dirty="0">
                        <a:effectLst/>
                      </a:endParaRPr>
                    </a:p>
                    <a:p>
                      <a:pPr marL="0" marR="18415" algn="ctr">
                        <a:buNone/>
                      </a:pPr>
                      <a:r>
                        <a:rPr lang="en-US" sz="1400" b="1" dirty="0">
                          <a:solidFill>
                            <a:srgbClr val="FFFFFF"/>
                          </a:solidFill>
                          <a:effectLst/>
                        </a:rPr>
                        <a:t>Percentage</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b="1" dirty="0">
                          <a:solidFill>
                            <a:srgbClr val="FFFFFF"/>
                          </a:solidFill>
                          <a:effectLst/>
                        </a:rPr>
                        <a:t>Maximum</a:t>
                      </a:r>
                      <a:endParaRPr lang="en-US" sz="1400" dirty="0">
                        <a:effectLst/>
                      </a:endParaRPr>
                    </a:p>
                    <a:p>
                      <a:pPr marL="0" marR="18415" algn="ctr">
                        <a:buNone/>
                      </a:pPr>
                      <a:r>
                        <a:rPr lang="en-US" sz="1400" b="1" dirty="0">
                          <a:solidFill>
                            <a:srgbClr val="FFFFFF"/>
                          </a:solidFill>
                          <a:effectLst/>
                        </a:rPr>
                        <a:t>QSBS</a:t>
                      </a:r>
                      <a:endParaRPr lang="en-US" sz="1400" dirty="0">
                        <a:effectLst/>
                      </a:endParaRPr>
                    </a:p>
                    <a:p>
                      <a:pPr marL="0" marR="18415" algn="ctr">
                        <a:buNone/>
                      </a:pPr>
                      <a:r>
                        <a:rPr lang="en-US" sz="1400" b="1" dirty="0">
                          <a:solidFill>
                            <a:srgbClr val="FFFFFF"/>
                          </a:solidFill>
                          <a:effectLst/>
                        </a:rPr>
                        <a:t>Rate</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b="1" dirty="0">
                          <a:solidFill>
                            <a:srgbClr val="FFFFFF"/>
                          </a:solidFill>
                          <a:effectLst/>
                        </a:rPr>
                        <a:t>Maximum</a:t>
                      </a:r>
                      <a:endParaRPr lang="en-US" sz="1400" dirty="0">
                        <a:effectLst/>
                      </a:endParaRPr>
                    </a:p>
                    <a:p>
                      <a:pPr marL="0" marR="18415" algn="ctr">
                        <a:buNone/>
                      </a:pPr>
                      <a:r>
                        <a:rPr lang="en-US" sz="1400" b="1" dirty="0">
                          <a:solidFill>
                            <a:srgbClr val="FFFFFF"/>
                          </a:solidFill>
                          <a:effectLst/>
                        </a:rPr>
                        <a:t>QSBS</a:t>
                      </a:r>
                      <a:endParaRPr lang="en-US" sz="1400" dirty="0">
                        <a:effectLst/>
                      </a:endParaRPr>
                    </a:p>
                    <a:p>
                      <a:pPr marL="0" marR="18415" algn="ctr">
                        <a:buNone/>
                      </a:pPr>
                      <a:r>
                        <a:rPr lang="en-US" sz="1400" b="1" dirty="0">
                          <a:solidFill>
                            <a:srgbClr val="FFFFFF"/>
                          </a:solidFill>
                          <a:effectLst/>
                        </a:rPr>
                        <a:t>AMT Rate</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b="1" dirty="0">
                          <a:solidFill>
                            <a:srgbClr val="FFFFFF"/>
                          </a:solidFill>
                          <a:effectLst/>
                        </a:rPr>
                        <a:t>Maximum Rate</a:t>
                      </a:r>
                      <a:endParaRPr lang="en-US" sz="1400" dirty="0">
                        <a:effectLst/>
                      </a:endParaRPr>
                    </a:p>
                    <a:p>
                      <a:pPr marL="0" marR="18415" algn="ctr">
                        <a:buNone/>
                      </a:pPr>
                      <a:r>
                        <a:rPr lang="en-US" sz="1400" b="1" dirty="0">
                          <a:solidFill>
                            <a:srgbClr val="FFFFFF"/>
                          </a:solidFill>
                          <a:effectLst/>
                        </a:rPr>
                        <a:t>(No QSBS)</a:t>
                      </a:r>
                      <a:endParaRPr lang="en-US" sz="1400" dirty="0">
                        <a:effectLst/>
                        <a:latin typeface="+mn-lt"/>
                        <a:ea typeface="Times New Roman" panose="02020603050405020304" pitchFamily="18" charset="0"/>
                      </a:endParaRPr>
                    </a:p>
                  </a:txBody>
                  <a:tcPr marL="75093" marR="75093" marT="0" marB="0" anchor="ctr"/>
                </a:tc>
                <a:extLst>
                  <a:ext uri="{0D108BD9-81ED-4DB2-BD59-A6C34878D82A}">
                    <a16:rowId xmlns:a16="http://schemas.microsoft.com/office/drawing/2014/main" val="134289673"/>
                  </a:ext>
                </a:extLst>
              </a:tr>
              <a:tr h="1001236">
                <a:tc>
                  <a:txBody>
                    <a:bodyPr/>
                    <a:lstStyle/>
                    <a:p>
                      <a:pPr marL="0" marR="18415" algn="ctr">
                        <a:buNone/>
                      </a:pPr>
                      <a:r>
                        <a:rPr lang="en-US" sz="1400" dirty="0">
                          <a:effectLst/>
                        </a:rPr>
                        <a:t> </a:t>
                      </a:r>
                      <a:r>
                        <a:rPr lang="en-US" sz="1400" b="1" dirty="0">
                          <a:solidFill>
                            <a:srgbClr val="000000"/>
                          </a:solidFill>
                          <a:effectLst/>
                        </a:rPr>
                        <a:t>Aug. 11, 1993</a:t>
                      </a:r>
                    </a:p>
                    <a:p>
                      <a:pPr marL="0" marR="18415" algn="ctr">
                        <a:buNone/>
                      </a:pPr>
                      <a:r>
                        <a:rPr lang="en-US" sz="1400" b="1" dirty="0">
                          <a:solidFill>
                            <a:srgbClr val="000000"/>
                          </a:solidFill>
                          <a:effectLst/>
                        </a:rPr>
                        <a:t>to</a:t>
                      </a:r>
                      <a:endParaRPr lang="en-US" sz="1400" dirty="0">
                        <a:effectLst/>
                      </a:endParaRPr>
                    </a:p>
                    <a:p>
                      <a:pPr marL="0" marR="18415" algn="ctr">
                        <a:buNone/>
                      </a:pPr>
                      <a:r>
                        <a:rPr lang="en-US" sz="1400" b="1" dirty="0">
                          <a:solidFill>
                            <a:srgbClr val="000000"/>
                          </a:solidFill>
                          <a:effectLst/>
                        </a:rPr>
                        <a:t>Feb. 17, 2009</a:t>
                      </a:r>
                      <a:endParaRPr lang="en-US" sz="1400" dirty="0">
                        <a:effectLst/>
                      </a:endParaRPr>
                    </a:p>
                  </a:txBody>
                  <a:tcPr marL="75093" marR="75093" marT="0" marB="0" anchor="ctr"/>
                </a:tc>
                <a:tc>
                  <a:txBody>
                    <a:bodyPr/>
                    <a:lstStyle/>
                    <a:p>
                      <a:pPr marL="0" marR="18415" algn="ctr">
                        <a:buNone/>
                      </a:pPr>
                      <a:r>
                        <a:rPr lang="en-US" sz="1400" dirty="0">
                          <a:solidFill>
                            <a:srgbClr val="000000"/>
                          </a:solidFill>
                          <a:effectLst/>
                        </a:rPr>
                        <a:t>50%</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solidFill>
                            <a:srgbClr val="000000"/>
                          </a:solidFill>
                          <a:effectLst/>
                        </a:rPr>
                        <a:t>15.90%</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solidFill>
                            <a:srgbClr val="000000"/>
                          </a:solidFill>
                          <a:effectLst/>
                        </a:rPr>
                        <a:t>16.88%</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solidFill>
                            <a:srgbClr val="000000"/>
                          </a:solidFill>
                          <a:effectLst/>
                        </a:rPr>
                        <a:t>23.80%</a:t>
                      </a:r>
                      <a:endParaRPr lang="en-US" sz="1400" dirty="0">
                        <a:effectLst/>
                        <a:latin typeface="+mn-lt"/>
                        <a:ea typeface="Times New Roman" panose="02020603050405020304" pitchFamily="18" charset="0"/>
                      </a:endParaRPr>
                    </a:p>
                  </a:txBody>
                  <a:tcPr marL="75093" marR="75093" marT="0" marB="0" anchor="ctr"/>
                </a:tc>
                <a:extLst>
                  <a:ext uri="{0D108BD9-81ED-4DB2-BD59-A6C34878D82A}">
                    <a16:rowId xmlns:a16="http://schemas.microsoft.com/office/drawing/2014/main" val="1009627176"/>
                  </a:ext>
                </a:extLst>
              </a:tr>
              <a:tr h="1001236">
                <a:tc>
                  <a:txBody>
                    <a:bodyPr/>
                    <a:lstStyle/>
                    <a:p>
                      <a:pPr marL="0" marR="18415" algn="ctr">
                        <a:buNone/>
                      </a:pPr>
                      <a:r>
                        <a:rPr lang="en-US" sz="1400" b="1" dirty="0">
                          <a:effectLst/>
                        </a:rPr>
                        <a:t> Feb. 18, 2009</a:t>
                      </a:r>
                      <a:endParaRPr lang="en-US" sz="1400" dirty="0">
                        <a:effectLst/>
                      </a:endParaRPr>
                    </a:p>
                    <a:p>
                      <a:pPr marL="0" marR="18415" algn="ctr">
                        <a:buNone/>
                      </a:pPr>
                      <a:r>
                        <a:rPr lang="en-US" sz="1400" b="1" dirty="0">
                          <a:effectLst/>
                        </a:rPr>
                        <a:t>to</a:t>
                      </a:r>
                      <a:endParaRPr lang="en-US" sz="1400" dirty="0">
                        <a:effectLst/>
                      </a:endParaRPr>
                    </a:p>
                    <a:p>
                      <a:pPr marL="0" marR="18415" algn="ctr">
                        <a:buNone/>
                      </a:pPr>
                      <a:r>
                        <a:rPr lang="en-US" sz="1400" b="1" dirty="0">
                          <a:effectLst/>
                        </a:rPr>
                        <a:t>Sep. 27, 2010</a:t>
                      </a:r>
                      <a:endParaRPr lang="en-US" sz="1400" dirty="0">
                        <a:effectLst/>
                      </a:endParaRPr>
                    </a:p>
                  </a:txBody>
                  <a:tcPr marL="75093" marR="75093" marT="0" marB="0" anchor="ctr"/>
                </a:tc>
                <a:tc>
                  <a:txBody>
                    <a:bodyPr/>
                    <a:lstStyle/>
                    <a:p>
                      <a:pPr marL="0" marR="18415" algn="ctr">
                        <a:buNone/>
                      </a:pPr>
                      <a:r>
                        <a:rPr lang="en-US" sz="1400" dirty="0">
                          <a:effectLst/>
                        </a:rPr>
                        <a:t>75%</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effectLst/>
                        </a:rPr>
                        <a:t> 7.95%</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effectLst/>
                        </a:rPr>
                        <a:t> 9.42%</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effectLst/>
                        </a:rPr>
                        <a:t>23.80%</a:t>
                      </a:r>
                      <a:endParaRPr lang="en-US" sz="1400" dirty="0">
                        <a:effectLst/>
                        <a:latin typeface="+mn-lt"/>
                        <a:ea typeface="Times New Roman" panose="02020603050405020304" pitchFamily="18" charset="0"/>
                      </a:endParaRPr>
                    </a:p>
                  </a:txBody>
                  <a:tcPr marL="75093" marR="75093" marT="0" marB="0" anchor="ctr"/>
                </a:tc>
                <a:extLst>
                  <a:ext uri="{0D108BD9-81ED-4DB2-BD59-A6C34878D82A}">
                    <a16:rowId xmlns:a16="http://schemas.microsoft.com/office/drawing/2014/main" val="621309965"/>
                  </a:ext>
                </a:extLst>
              </a:tr>
              <a:tr h="1001236">
                <a:tc>
                  <a:txBody>
                    <a:bodyPr/>
                    <a:lstStyle/>
                    <a:p>
                      <a:pPr marL="0" marR="18415" algn="ctr">
                        <a:buNone/>
                      </a:pPr>
                      <a:r>
                        <a:rPr lang="en-US" sz="1400" b="1" dirty="0">
                          <a:solidFill>
                            <a:srgbClr val="000000"/>
                          </a:solidFill>
                          <a:effectLst/>
                        </a:rPr>
                        <a:t>Sep. 28, 2010</a:t>
                      </a:r>
                      <a:endParaRPr lang="en-US" sz="1400" dirty="0">
                        <a:effectLst/>
                      </a:endParaRPr>
                    </a:p>
                    <a:p>
                      <a:pPr marL="0" marR="18415" algn="ctr">
                        <a:buNone/>
                      </a:pPr>
                      <a:r>
                        <a:rPr lang="en-US" sz="1400" b="1" dirty="0">
                          <a:solidFill>
                            <a:srgbClr val="000000"/>
                          </a:solidFill>
                          <a:effectLst/>
                        </a:rPr>
                        <a:t>to</a:t>
                      </a:r>
                      <a:endParaRPr lang="en-US" sz="1400" dirty="0">
                        <a:effectLst/>
                      </a:endParaRPr>
                    </a:p>
                    <a:p>
                      <a:pPr marL="0" marR="18415" algn="ctr">
                        <a:buNone/>
                      </a:pPr>
                      <a:r>
                        <a:rPr lang="en-US" sz="1400" b="1" dirty="0">
                          <a:solidFill>
                            <a:srgbClr val="000000"/>
                          </a:solidFill>
                          <a:effectLst/>
                        </a:rPr>
                        <a:t>July 4, 2025</a:t>
                      </a:r>
                      <a:endParaRPr lang="en-US" sz="1400" dirty="0">
                        <a:effectLst/>
                      </a:endParaRPr>
                    </a:p>
                  </a:txBody>
                  <a:tcPr marL="75093" marR="75093" marT="0" marB="0" anchor="ctr"/>
                </a:tc>
                <a:tc>
                  <a:txBody>
                    <a:bodyPr/>
                    <a:lstStyle/>
                    <a:p>
                      <a:pPr marL="0" marR="18415" algn="ctr">
                        <a:buNone/>
                      </a:pPr>
                      <a:r>
                        <a:rPr lang="en-US" sz="1400" dirty="0">
                          <a:solidFill>
                            <a:srgbClr val="000000"/>
                          </a:solidFill>
                          <a:effectLst/>
                        </a:rPr>
                        <a:t>100%</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solidFill>
                            <a:srgbClr val="000000"/>
                          </a:solidFill>
                          <a:effectLst/>
                        </a:rPr>
                        <a:t>0.00%</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solidFill>
                            <a:srgbClr val="000000"/>
                          </a:solidFill>
                          <a:effectLst/>
                        </a:rPr>
                        <a:t>0.00%</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solidFill>
                            <a:srgbClr val="000000"/>
                          </a:solidFill>
                          <a:effectLst/>
                        </a:rPr>
                        <a:t>23.80%</a:t>
                      </a:r>
                      <a:endParaRPr lang="en-US" sz="1400" dirty="0">
                        <a:effectLst/>
                        <a:latin typeface="+mn-lt"/>
                        <a:ea typeface="Times New Roman" panose="02020603050405020304" pitchFamily="18" charset="0"/>
                      </a:endParaRPr>
                    </a:p>
                  </a:txBody>
                  <a:tcPr marL="75093" marR="75093" marT="0" marB="0" anchor="ctr"/>
                </a:tc>
                <a:extLst>
                  <a:ext uri="{0D108BD9-81ED-4DB2-BD59-A6C34878D82A}">
                    <a16:rowId xmlns:a16="http://schemas.microsoft.com/office/drawing/2014/main" val="329801492"/>
                  </a:ext>
                </a:extLst>
              </a:tr>
              <a:tr h="1601978">
                <a:tc>
                  <a:txBody>
                    <a:bodyPr/>
                    <a:lstStyle/>
                    <a:p>
                      <a:pPr marL="0" marR="18415" algn="ctr">
                        <a:buNone/>
                      </a:pPr>
                      <a:r>
                        <a:rPr lang="en-US" sz="1400" b="1" dirty="0">
                          <a:effectLst/>
                        </a:rPr>
                        <a:t>After</a:t>
                      </a:r>
                      <a:endParaRPr lang="en-US" sz="1400" dirty="0">
                        <a:effectLst/>
                      </a:endParaRPr>
                    </a:p>
                    <a:p>
                      <a:pPr marL="0" marR="18415" algn="ctr">
                        <a:buNone/>
                      </a:pPr>
                      <a:r>
                        <a:rPr lang="en-US" sz="1400" b="1" dirty="0">
                          <a:effectLst/>
                        </a:rPr>
                        <a:t>July 4, 2025</a:t>
                      </a:r>
                      <a:endParaRPr lang="en-US" sz="1400" dirty="0">
                        <a:effectLst/>
                      </a:endParaRPr>
                    </a:p>
                  </a:txBody>
                  <a:tcPr marL="75093" marR="75093" marT="0" marB="0" anchor="ctr"/>
                </a:tc>
                <a:tc>
                  <a:txBody>
                    <a:bodyPr/>
                    <a:lstStyle/>
                    <a:p>
                      <a:pPr marL="0" marR="18415" algn="ctr">
                        <a:buNone/>
                      </a:pPr>
                      <a:r>
                        <a:rPr lang="en-US" sz="1400" dirty="0">
                          <a:effectLst/>
                        </a:rPr>
                        <a:t>(50%) 3-Year</a:t>
                      </a:r>
                    </a:p>
                    <a:p>
                      <a:pPr marL="0" marR="18415" algn="ctr">
                        <a:buNone/>
                      </a:pPr>
                      <a:r>
                        <a:rPr lang="en-US" sz="1400" dirty="0">
                          <a:effectLst/>
                        </a:rPr>
                        <a:t> </a:t>
                      </a:r>
                    </a:p>
                    <a:p>
                      <a:pPr marL="0" marR="18415" algn="ctr">
                        <a:buNone/>
                      </a:pPr>
                      <a:r>
                        <a:rPr lang="en-US" sz="1400" dirty="0">
                          <a:effectLst/>
                        </a:rPr>
                        <a:t>(75%) 4-Year</a:t>
                      </a:r>
                    </a:p>
                    <a:p>
                      <a:pPr marL="0" marR="18415" algn="ctr">
                        <a:buNone/>
                      </a:pPr>
                      <a:r>
                        <a:rPr lang="en-US" sz="1400" dirty="0">
                          <a:effectLst/>
                        </a:rPr>
                        <a:t> </a:t>
                      </a:r>
                    </a:p>
                    <a:p>
                      <a:pPr marL="0" marR="18415" algn="ctr">
                        <a:buNone/>
                      </a:pPr>
                      <a:r>
                        <a:rPr lang="en-US" sz="1400" dirty="0">
                          <a:effectLst/>
                        </a:rPr>
                        <a:t>(100%) 5-Year</a:t>
                      </a:r>
                    </a:p>
                  </a:txBody>
                  <a:tcPr marL="75093" marR="75093" marT="0" marB="0" anchor="ctr"/>
                </a:tc>
                <a:tc>
                  <a:txBody>
                    <a:bodyPr/>
                    <a:lstStyle/>
                    <a:p>
                      <a:pPr marL="0" marR="18415" algn="ctr">
                        <a:buNone/>
                      </a:pPr>
                      <a:r>
                        <a:rPr lang="en-US" sz="1400" dirty="0">
                          <a:effectLst/>
                        </a:rPr>
                        <a:t>15.90%</a:t>
                      </a:r>
                    </a:p>
                    <a:p>
                      <a:pPr marL="0" marR="18415" algn="ctr">
                        <a:buNone/>
                      </a:pPr>
                      <a:r>
                        <a:rPr lang="en-US" sz="1400" dirty="0">
                          <a:effectLst/>
                        </a:rPr>
                        <a:t> </a:t>
                      </a:r>
                    </a:p>
                    <a:p>
                      <a:pPr marL="0" marR="18415" algn="ctr">
                        <a:buNone/>
                      </a:pPr>
                      <a:r>
                        <a:rPr lang="en-US" sz="1400" dirty="0">
                          <a:effectLst/>
                        </a:rPr>
                        <a:t>7.95%</a:t>
                      </a:r>
                    </a:p>
                    <a:p>
                      <a:pPr marL="0" marR="18415" algn="ctr">
                        <a:buNone/>
                      </a:pPr>
                      <a:r>
                        <a:rPr lang="en-US" sz="1400" dirty="0">
                          <a:effectLst/>
                        </a:rPr>
                        <a:t> </a:t>
                      </a:r>
                    </a:p>
                    <a:p>
                      <a:pPr marL="0" marR="18415" algn="ctr">
                        <a:buNone/>
                      </a:pPr>
                      <a:r>
                        <a:rPr lang="en-US" sz="1400" dirty="0">
                          <a:effectLst/>
                        </a:rPr>
                        <a:t>0.00%</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effectLst/>
                        </a:rPr>
                        <a:t> 15.90%</a:t>
                      </a:r>
                    </a:p>
                    <a:p>
                      <a:pPr marL="0" marR="18415" algn="ctr">
                        <a:buNone/>
                      </a:pPr>
                      <a:r>
                        <a:rPr lang="en-US" sz="1400" dirty="0">
                          <a:effectLst/>
                        </a:rPr>
                        <a:t> </a:t>
                      </a:r>
                    </a:p>
                    <a:p>
                      <a:pPr marL="0" marR="18415" algn="ctr">
                        <a:buNone/>
                      </a:pPr>
                      <a:r>
                        <a:rPr lang="en-US" sz="1400" dirty="0">
                          <a:effectLst/>
                        </a:rPr>
                        <a:t>7.95%</a:t>
                      </a:r>
                    </a:p>
                    <a:p>
                      <a:pPr marL="0" marR="18415" algn="ctr">
                        <a:buNone/>
                      </a:pPr>
                      <a:r>
                        <a:rPr lang="en-US" sz="1400" dirty="0">
                          <a:effectLst/>
                        </a:rPr>
                        <a:t> </a:t>
                      </a:r>
                    </a:p>
                    <a:p>
                      <a:pPr marL="0" marR="18415" algn="ctr">
                        <a:buNone/>
                      </a:pPr>
                      <a:r>
                        <a:rPr lang="en-US" sz="1400" dirty="0">
                          <a:effectLst/>
                        </a:rPr>
                        <a:t>0.00%</a:t>
                      </a:r>
                      <a:endParaRPr lang="en-US" sz="1400" dirty="0">
                        <a:effectLst/>
                        <a:latin typeface="+mn-lt"/>
                        <a:ea typeface="Times New Roman" panose="02020603050405020304" pitchFamily="18" charset="0"/>
                      </a:endParaRPr>
                    </a:p>
                  </a:txBody>
                  <a:tcPr marL="75093" marR="75093" marT="0" marB="0" anchor="ctr"/>
                </a:tc>
                <a:tc>
                  <a:txBody>
                    <a:bodyPr/>
                    <a:lstStyle/>
                    <a:p>
                      <a:pPr marL="0" marR="18415" algn="ctr">
                        <a:buNone/>
                      </a:pPr>
                      <a:r>
                        <a:rPr lang="en-US" sz="1400" dirty="0">
                          <a:effectLst/>
                        </a:rPr>
                        <a:t>23.80%</a:t>
                      </a:r>
                      <a:endParaRPr lang="en-US" sz="1400" dirty="0">
                        <a:effectLst/>
                        <a:latin typeface="+mn-lt"/>
                        <a:ea typeface="Times New Roman" panose="02020603050405020304" pitchFamily="18" charset="0"/>
                      </a:endParaRPr>
                    </a:p>
                  </a:txBody>
                  <a:tcPr marL="75093" marR="75093" marT="0" marB="0" anchor="ctr"/>
                </a:tc>
                <a:extLst>
                  <a:ext uri="{0D108BD9-81ED-4DB2-BD59-A6C34878D82A}">
                    <a16:rowId xmlns:a16="http://schemas.microsoft.com/office/drawing/2014/main" val="220787731"/>
                  </a:ext>
                </a:extLst>
              </a:tr>
            </a:tbl>
          </a:graphicData>
        </a:graphic>
      </p:graphicFrame>
      <p:sp>
        <p:nvSpPr>
          <p:cNvPr id="6" name="Rectangle 1">
            <a:extLst>
              <a:ext uri="{FF2B5EF4-FFF2-40B4-BE49-F238E27FC236}">
                <a16:creationId xmlns:a16="http://schemas.microsoft.com/office/drawing/2014/main" id="{CF42EC3B-0E2B-5A0F-DC67-AB605285705C}"/>
              </a:ext>
            </a:extLst>
          </p:cNvPr>
          <p:cNvSpPr>
            <a:spLocks noChangeArrowheads="1"/>
          </p:cNvSpPr>
          <p:nvPr/>
        </p:nvSpPr>
        <p:spPr bwMode="auto">
          <a:xfrm>
            <a:off x="3282950" y="1941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372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DC9AF-0A6A-BA67-0C95-CA9D445D0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B364B-0669-74F4-A361-F9295D818366}"/>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Calculating the Tax on the Sale of QSBS: Reminder</a:t>
            </a:r>
            <a:endParaRPr lang="en-US" sz="5400" dirty="0"/>
          </a:p>
        </p:txBody>
      </p:sp>
      <p:sp>
        <p:nvSpPr>
          <p:cNvPr id="4" name="Slide Number Placeholder 3">
            <a:extLst>
              <a:ext uri="{FF2B5EF4-FFF2-40B4-BE49-F238E27FC236}">
                <a16:creationId xmlns:a16="http://schemas.microsoft.com/office/drawing/2014/main" id="{FB02124E-66A6-7398-50CB-5F7111ADA23A}"/>
              </a:ext>
            </a:extLst>
          </p:cNvPr>
          <p:cNvSpPr>
            <a:spLocks noGrp="1"/>
          </p:cNvSpPr>
          <p:nvPr>
            <p:ph type="sldNum" sz="quarter" idx="12"/>
          </p:nvPr>
        </p:nvSpPr>
        <p:spPr/>
        <p:txBody>
          <a:bodyPr/>
          <a:lstStyle/>
          <a:p>
            <a:fld id="{7DFEBF3A-1327-40DB-BD18-2FFA1543F371}" type="slidenum">
              <a:rPr lang="en-US" smtClean="0"/>
              <a:t>3</a:t>
            </a:fld>
            <a:endParaRPr lang="en-US"/>
          </a:p>
        </p:txBody>
      </p:sp>
      <p:grpSp>
        <p:nvGrpSpPr>
          <p:cNvPr id="3" name="Group 2">
            <a:extLst>
              <a:ext uri="{FF2B5EF4-FFF2-40B4-BE49-F238E27FC236}">
                <a16:creationId xmlns:a16="http://schemas.microsoft.com/office/drawing/2014/main" id="{6BAC46FA-BD82-C013-06F5-2E3575E316AC}"/>
              </a:ext>
            </a:extLst>
          </p:cNvPr>
          <p:cNvGrpSpPr/>
          <p:nvPr/>
        </p:nvGrpSpPr>
        <p:grpSpPr>
          <a:xfrm>
            <a:off x="4173830" y="1189787"/>
            <a:ext cx="4248603" cy="5103619"/>
            <a:chOff x="5008139" y="1159142"/>
            <a:chExt cx="4248603" cy="5103619"/>
          </a:xfrm>
        </p:grpSpPr>
        <p:sp>
          <p:nvSpPr>
            <p:cNvPr id="5" name="Rectangle 4">
              <a:extLst>
                <a:ext uri="{FF2B5EF4-FFF2-40B4-BE49-F238E27FC236}">
                  <a16:creationId xmlns:a16="http://schemas.microsoft.com/office/drawing/2014/main" id="{FA957333-DC98-0039-72D6-397C2C44F3FD}"/>
                </a:ext>
              </a:extLst>
            </p:cNvPr>
            <p:cNvSpPr/>
            <p:nvPr/>
          </p:nvSpPr>
          <p:spPr bwMode="auto">
            <a:xfrm>
              <a:off x="5008139" y="1518265"/>
              <a:ext cx="2743200" cy="1446957"/>
            </a:xfrm>
            <a:prstGeom prst="rect">
              <a:avLst/>
            </a:prstGeom>
            <a:solidFill>
              <a:srgbClr val="EEC220">
                <a:lumMod val="20000"/>
                <a:lumOff val="8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Non-</a:t>
              </a:r>
            </a:p>
            <a:p>
              <a:pPr marL="0" marR="0" lvl="0" indent="0" algn="ctr" defTabSz="914400" eaLnBrk="1" fontAlgn="base" latinLnBrk="0" hangingPunct="1">
                <a:lnSpc>
                  <a:spcPct val="100000"/>
                </a:lnSpc>
                <a:spcBef>
                  <a:spcPct val="0"/>
                </a:spcBef>
                <a:spcAft>
                  <a:spcPct val="0"/>
                </a:spcAft>
                <a:buClrTx/>
                <a:buSzTx/>
                <a:buFontTx/>
                <a:buNone/>
                <a:tabLst/>
                <a:defRPr/>
              </a:pPr>
              <a:r>
                <a:rPr lang="en-US" sz="1400" kern="0" dirty="0">
                  <a:solidFill>
                    <a:srgbClr val="000000"/>
                  </a:solidFill>
                  <a:latin typeface="Arial" charset="0"/>
                  <a:cs typeface="Arial" charset="0"/>
                </a:rPr>
                <a:t>Section 1202</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Gain</a:t>
              </a:r>
            </a:p>
            <a:p>
              <a:pPr marL="0" marR="0" lvl="0" indent="0" algn="ctr" defTabSz="914400" eaLnBrk="1" fontAlgn="base" latinLnBrk="0" hangingPunct="1">
                <a:lnSpc>
                  <a:spcPct val="100000"/>
                </a:lnSpc>
                <a:spcBef>
                  <a:spcPct val="0"/>
                </a:spcBef>
                <a:spcAft>
                  <a:spcPct val="0"/>
                </a:spcAft>
                <a:buClrTx/>
                <a:buSzTx/>
                <a:buFontTx/>
                <a:buNone/>
                <a:tabLst/>
                <a:defRPr/>
              </a:pPr>
              <a:r>
                <a:rPr lang="en-US" sz="1400" kern="0" dirty="0">
                  <a:solidFill>
                    <a:srgbClr val="000000"/>
                  </a:solidFill>
                  <a:latin typeface="Arial" charset="0"/>
                  <a:cs typeface="Arial" charset="0"/>
                </a:rPr>
                <a:t>(23.8%)</a:t>
              </a:r>
              <a:endParaRPr kumimoji="0" lang="en-US" sz="1400" b="0" i="0" u="none" strike="noStrike" kern="0" cap="none" spc="0" normalizeH="0" baseline="0" noProof="0" dirty="0">
                <a:ln>
                  <a:noFill/>
                </a:ln>
                <a:solidFill>
                  <a:srgbClr val="000000"/>
                </a:solidFill>
                <a:effectLst/>
                <a:uLnTx/>
                <a:uFillTx/>
                <a:latin typeface="Arial" charset="0"/>
                <a:cs typeface="Arial" charset="0"/>
              </a:endParaRPr>
            </a:p>
          </p:txBody>
        </p:sp>
        <p:sp>
          <p:nvSpPr>
            <p:cNvPr id="6" name="Rectangle 5">
              <a:extLst>
                <a:ext uri="{FF2B5EF4-FFF2-40B4-BE49-F238E27FC236}">
                  <a16:creationId xmlns:a16="http://schemas.microsoft.com/office/drawing/2014/main" id="{768BF322-D022-36DE-28C7-8B5E44745639}"/>
                </a:ext>
              </a:extLst>
            </p:cNvPr>
            <p:cNvSpPr/>
            <p:nvPr/>
          </p:nvSpPr>
          <p:spPr bwMode="auto">
            <a:xfrm>
              <a:off x="5008139" y="5988441"/>
              <a:ext cx="2743200" cy="274320"/>
            </a:xfrm>
            <a:prstGeom prst="rect">
              <a:avLst/>
            </a:prstGeom>
            <a:solidFill>
              <a:srgbClr val="BFDFB5"/>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1" u="none" strike="noStrike" kern="0" cap="none" spc="0" normalizeH="0" baseline="0" noProof="0" dirty="0">
                  <a:ln>
                    <a:noFill/>
                  </a:ln>
                  <a:solidFill>
                    <a:srgbClr val="709EC0">
                      <a:lumMod val="50000"/>
                    </a:srgbClr>
                  </a:solidFill>
                  <a:effectLst/>
                  <a:uLnTx/>
                  <a:uFillTx/>
                  <a:latin typeface="Arial" charset="0"/>
                  <a:cs typeface="Arial" charset="0"/>
                </a:rPr>
                <a:t>$0 (Basis)</a:t>
              </a:r>
            </a:p>
          </p:txBody>
        </p:sp>
        <p:sp>
          <p:nvSpPr>
            <p:cNvPr id="7" name="TextBox 17">
              <a:extLst>
                <a:ext uri="{FF2B5EF4-FFF2-40B4-BE49-F238E27FC236}">
                  <a16:creationId xmlns:a16="http://schemas.microsoft.com/office/drawing/2014/main" id="{1C1FD534-A9C9-1DA8-582B-4FA320742FD9}"/>
                </a:ext>
              </a:extLst>
            </p:cNvPr>
            <p:cNvSpPr txBox="1"/>
            <p:nvPr/>
          </p:nvSpPr>
          <p:spPr>
            <a:xfrm>
              <a:off x="5614145" y="1159142"/>
              <a:ext cx="153118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0" fontAlgn="base" latinLnBrk="0" hangingPunct="0">
                <a:lnSpc>
                  <a:spcPct val="100000"/>
                </a:lnSpc>
                <a:spcBef>
                  <a:spcPct val="0"/>
                </a:spcBef>
                <a:spcAft>
                  <a:spcPct val="0"/>
                </a:spcAft>
                <a:buClr>
                  <a:srgbClr val="709EC0"/>
                </a:buClr>
                <a:buSzTx/>
                <a:buFontTx/>
                <a:buNone/>
                <a:tabLst/>
                <a:defRPr/>
              </a:pPr>
              <a:r>
                <a:rPr kumimoji="0" lang="en-US" sz="1600" b="0" i="1" u="none" strike="noStrike" kern="0" cap="none" spc="0" normalizeH="0" baseline="0" noProof="0" dirty="0">
                  <a:ln>
                    <a:noFill/>
                  </a:ln>
                  <a:solidFill>
                    <a:srgbClr val="709EC0">
                      <a:lumMod val="50000"/>
                    </a:srgbClr>
                  </a:solidFill>
                  <a:effectLst/>
                  <a:uLnTx/>
                  <a:uFillTx/>
                  <a:latin typeface="Arial" charset="0"/>
                  <a:cs typeface="Arial"/>
                </a:rPr>
                <a:t>$20 Mil. (FMV)</a:t>
              </a:r>
            </a:p>
          </p:txBody>
        </p:sp>
        <p:grpSp>
          <p:nvGrpSpPr>
            <p:cNvPr id="8" name="Group 7">
              <a:extLst>
                <a:ext uri="{FF2B5EF4-FFF2-40B4-BE49-F238E27FC236}">
                  <a16:creationId xmlns:a16="http://schemas.microsoft.com/office/drawing/2014/main" id="{5CFDDC90-DE6B-677F-9FD1-907E26B4A86A}"/>
                </a:ext>
              </a:extLst>
            </p:cNvPr>
            <p:cNvGrpSpPr/>
            <p:nvPr/>
          </p:nvGrpSpPr>
          <p:grpSpPr>
            <a:xfrm>
              <a:off x="5009305" y="2970323"/>
              <a:ext cx="2740868" cy="3017520"/>
              <a:chOff x="5008759" y="2970323"/>
              <a:chExt cx="2740868" cy="3017520"/>
            </a:xfrm>
          </p:grpSpPr>
          <p:sp>
            <p:nvSpPr>
              <p:cNvPr id="11" name="Rectangle 10">
                <a:extLst>
                  <a:ext uri="{FF2B5EF4-FFF2-40B4-BE49-F238E27FC236}">
                    <a16:creationId xmlns:a16="http://schemas.microsoft.com/office/drawing/2014/main" id="{79F50746-7421-3894-A488-54BBB6E31A4B}"/>
                  </a:ext>
                </a:extLst>
              </p:cNvPr>
              <p:cNvSpPr/>
              <p:nvPr/>
            </p:nvSpPr>
            <p:spPr bwMode="auto">
              <a:xfrm>
                <a:off x="6378027" y="2970323"/>
                <a:ext cx="1371600" cy="3017520"/>
              </a:xfrm>
              <a:prstGeom prst="rect">
                <a:avLst/>
              </a:prstGeom>
              <a:solidFill>
                <a:srgbClr val="709EC0">
                  <a:lumMod val="40000"/>
                  <a:lumOff val="60000"/>
                </a:srgbClr>
              </a:solid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Section 1202</a:t>
                </a:r>
              </a:p>
              <a:p>
                <a:pPr marL="0" marR="0" lvl="0" indent="0" algn="ctr" defTabSz="914400" eaLnBrk="1" fontAlgn="base" latinLnBrk="0" hangingPunct="1">
                  <a:lnSpc>
                    <a:spcPct val="100000"/>
                  </a:lnSpc>
                  <a:spcBef>
                    <a:spcPct val="0"/>
                  </a:spcBef>
                  <a:spcAft>
                    <a:spcPct val="0"/>
                  </a:spcAft>
                  <a:buClrTx/>
                  <a:buSzTx/>
                  <a:buFontTx/>
                  <a:buNone/>
                  <a:tabLst/>
                  <a:defRPr/>
                </a:pPr>
                <a:r>
                  <a:rPr lang="en-US" sz="1400" kern="0" dirty="0">
                    <a:solidFill>
                      <a:srgbClr val="000000"/>
                    </a:solidFill>
                    <a:latin typeface="Arial" charset="0"/>
                    <a:cs typeface="Arial" charset="0"/>
                  </a:rPr>
                  <a:t>Gain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(31.8%)</a:t>
                </a:r>
              </a:p>
            </p:txBody>
          </p:sp>
          <p:sp>
            <p:nvSpPr>
              <p:cNvPr id="12" name="Rectangle 11">
                <a:extLst>
                  <a:ext uri="{FF2B5EF4-FFF2-40B4-BE49-F238E27FC236}">
                    <a16:creationId xmlns:a16="http://schemas.microsoft.com/office/drawing/2014/main" id="{D6AC929D-F5F0-A640-3444-7279C4DB9EC7}"/>
                  </a:ext>
                </a:extLst>
              </p:cNvPr>
              <p:cNvSpPr/>
              <p:nvPr/>
            </p:nvSpPr>
            <p:spPr bwMode="auto">
              <a:xfrm>
                <a:off x="5008759" y="2970323"/>
                <a:ext cx="1371600" cy="3017520"/>
              </a:xfrm>
              <a:prstGeom prst="rect">
                <a:avLst/>
              </a:prstGeom>
              <a:pattFill prst="wdUpDiag">
                <a:fgClr>
                  <a:srgbClr val="709EC0">
                    <a:lumMod val="40000"/>
                    <a:lumOff val="60000"/>
                  </a:srgbClr>
                </a:fgClr>
                <a:bgClr>
                  <a:srgbClr val="BFDFB5">
                    <a:lumMod val="40000"/>
                    <a:lumOff val="60000"/>
                  </a:srgbClr>
                </a:bgClr>
              </a:patt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Excluded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Section 1202</a:t>
                </a:r>
              </a:p>
              <a:p>
                <a:pPr marL="0" marR="0" lvl="0" indent="0" algn="ctr" defTabSz="914400" eaLnBrk="1" fontAlgn="base" latinLnBrk="0" hangingPunct="1">
                  <a:lnSpc>
                    <a:spcPct val="100000"/>
                  </a:lnSpc>
                  <a:spcBef>
                    <a:spcPct val="0"/>
                  </a:spcBef>
                  <a:spcAft>
                    <a:spcPct val="0"/>
                  </a:spcAft>
                  <a:buClrTx/>
                  <a:buSzTx/>
                  <a:buFontTx/>
                  <a:buNone/>
                  <a:tabLst/>
                  <a:defRPr/>
                </a:pPr>
                <a:r>
                  <a:rPr lang="en-US" sz="1400" kern="0" dirty="0">
                    <a:solidFill>
                      <a:srgbClr val="000000"/>
                    </a:solidFill>
                    <a:latin typeface="Arial" charset="0"/>
                    <a:cs typeface="Arial" charset="0"/>
                  </a:rPr>
                  <a:t>Gain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(0%)</a:t>
                </a:r>
              </a:p>
            </p:txBody>
          </p:sp>
        </p:grpSp>
        <p:cxnSp>
          <p:nvCxnSpPr>
            <p:cNvPr id="9" name="Straight Arrow Connector 8">
              <a:extLst>
                <a:ext uri="{FF2B5EF4-FFF2-40B4-BE49-F238E27FC236}">
                  <a16:creationId xmlns:a16="http://schemas.microsoft.com/office/drawing/2014/main" id="{94FED5A4-9591-2962-6D1D-B475067EABEB}"/>
                </a:ext>
              </a:extLst>
            </p:cNvPr>
            <p:cNvCxnSpPr/>
            <p:nvPr/>
          </p:nvCxnSpPr>
          <p:spPr>
            <a:xfrm>
              <a:off x="8044796" y="2970323"/>
              <a:ext cx="0" cy="3017520"/>
            </a:xfrm>
            <a:prstGeom prst="straightConnector1">
              <a:avLst/>
            </a:prstGeom>
            <a:noFill/>
            <a:ln w="25400" cap="flat" cmpd="sng" algn="ctr">
              <a:solidFill>
                <a:srgbClr val="BBCCDC">
                  <a:lumMod val="50000"/>
                </a:srgbClr>
              </a:solidFill>
              <a:prstDash val="solid"/>
              <a:headEnd type="triangle"/>
              <a:tailEnd type="triangle"/>
            </a:ln>
            <a:effectLst/>
          </p:spPr>
        </p:cxnSp>
        <p:sp>
          <p:nvSpPr>
            <p:cNvPr id="10" name="TextBox 24">
              <a:extLst>
                <a:ext uri="{FF2B5EF4-FFF2-40B4-BE49-F238E27FC236}">
                  <a16:creationId xmlns:a16="http://schemas.microsoft.com/office/drawing/2014/main" id="{18CAC605-3DB4-D818-8923-8182C3D25296}"/>
                </a:ext>
              </a:extLst>
            </p:cNvPr>
            <p:cNvSpPr txBox="1"/>
            <p:nvPr/>
          </p:nvSpPr>
          <p:spPr>
            <a:xfrm>
              <a:off x="8153399" y="4002029"/>
              <a:ext cx="1103343" cy="95410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
                  <a:srgbClr val="709EC0"/>
                </a:buClr>
                <a:buSzTx/>
                <a:buFontTx/>
                <a:buNone/>
                <a:tabLst/>
                <a:defRPr/>
              </a:pPr>
              <a:r>
                <a:rPr kumimoji="0" lang="en-US" sz="1400" b="1" i="1" u="none" strike="noStrike" kern="0" cap="none" spc="0" normalizeH="0" baseline="0" noProof="0" dirty="0">
                  <a:ln>
                    <a:noFill/>
                  </a:ln>
                  <a:solidFill>
                    <a:srgbClr val="709EC0">
                      <a:lumMod val="50000"/>
                    </a:srgbClr>
                  </a:solidFill>
                  <a:effectLst/>
                  <a:uLnTx/>
                  <a:uFillTx/>
                  <a:latin typeface="Arial" charset="0"/>
                  <a:cs typeface="Arial"/>
                </a:rPr>
                <a:t>Per-Taxpayer</a:t>
              </a:r>
            </a:p>
            <a:p>
              <a:pPr marL="0" marR="0" lvl="0" indent="0" algn="ctr" defTabSz="914400" eaLnBrk="0" fontAlgn="base" latinLnBrk="0" hangingPunct="0">
                <a:lnSpc>
                  <a:spcPct val="100000"/>
                </a:lnSpc>
                <a:spcBef>
                  <a:spcPct val="0"/>
                </a:spcBef>
                <a:spcAft>
                  <a:spcPct val="0"/>
                </a:spcAft>
                <a:buClr>
                  <a:srgbClr val="709EC0"/>
                </a:buClr>
                <a:buSzTx/>
                <a:buFontTx/>
                <a:buNone/>
                <a:tabLst/>
                <a:defRPr/>
              </a:pPr>
              <a:r>
                <a:rPr kumimoji="0" lang="en-US" sz="1400" b="1" i="1" u="sng" strike="noStrike" kern="0" cap="none" spc="0" normalizeH="0" baseline="0" noProof="0" dirty="0">
                  <a:ln>
                    <a:noFill/>
                  </a:ln>
                  <a:solidFill>
                    <a:srgbClr val="709EC0">
                      <a:lumMod val="50000"/>
                    </a:srgbClr>
                  </a:solidFill>
                  <a:effectLst/>
                  <a:uLnTx/>
                  <a:uFillTx/>
                  <a:latin typeface="Arial" charset="0"/>
                  <a:cs typeface="Arial"/>
                </a:rPr>
                <a:t>Limitation</a:t>
              </a:r>
            </a:p>
            <a:p>
              <a:pPr marL="0" marR="0" lvl="0" indent="0" algn="ctr" defTabSz="914400" eaLnBrk="0" fontAlgn="base" latinLnBrk="0" hangingPunct="0">
                <a:lnSpc>
                  <a:spcPct val="100000"/>
                </a:lnSpc>
                <a:spcBef>
                  <a:spcPct val="0"/>
                </a:spcBef>
                <a:spcAft>
                  <a:spcPct val="0"/>
                </a:spcAft>
                <a:buClr>
                  <a:srgbClr val="709EC0"/>
                </a:buClr>
                <a:buSzTx/>
                <a:buFontTx/>
                <a:buNone/>
                <a:tabLst/>
                <a:defRPr/>
              </a:pPr>
              <a:r>
                <a:rPr kumimoji="0" lang="en-US" sz="1400" b="1" i="1" u="none" strike="noStrike" kern="0" cap="none" spc="0" normalizeH="0" baseline="0" noProof="0" dirty="0">
                  <a:ln>
                    <a:noFill/>
                  </a:ln>
                  <a:solidFill>
                    <a:srgbClr val="709EC0">
                      <a:lumMod val="50000"/>
                    </a:srgbClr>
                  </a:solidFill>
                  <a:effectLst/>
                  <a:uLnTx/>
                  <a:uFillTx/>
                  <a:latin typeface="Arial" charset="0"/>
                  <a:cs typeface="Arial"/>
                </a:rPr>
                <a:t>$15 Mil.</a:t>
              </a:r>
            </a:p>
          </p:txBody>
        </p:sp>
      </p:grpSp>
    </p:spTree>
    <p:extLst>
      <p:ext uri="{BB962C8B-B14F-4D97-AF65-F5344CB8AC3E}">
        <p14:creationId xmlns:p14="http://schemas.microsoft.com/office/powerpoint/2010/main" val="144901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77D57-03B2-13C6-4408-0984CBBA0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DBE49-85C7-C8A7-B6C3-0DB68AAA0CA7}"/>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Calculating the Taxes: Comparison Example</a:t>
            </a:r>
            <a:endParaRPr lang="en-US" sz="5400" dirty="0"/>
          </a:p>
        </p:txBody>
      </p:sp>
      <p:sp>
        <p:nvSpPr>
          <p:cNvPr id="4" name="Slide Number Placeholder 3">
            <a:extLst>
              <a:ext uri="{FF2B5EF4-FFF2-40B4-BE49-F238E27FC236}">
                <a16:creationId xmlns:a16="http://schemas.microsoft.com/office/drawing/2014/main" id="{9E89DB5B-792D-EAFA-4B82-487D124746AC}"/>
              </a:ext>
            </a:extLst>
          </p:cNvPr>
          <p:cNvSpPr>
            <a:spLocks noGrp="1"/>
          </p:cNvSpPr>
          <p:nvPr>
            <p:ph type="sldNum" sz="quarter" idx="12"/>
          </p:nvPr>
        </p:nvSpPr>
        <p:spPr/>
        <p:txBody>
          <a:bodyPr/>
          <a:lstStyle/>
          <a:p>
            <a:fld id="{7DFEBF3A-1327-40DB-BD18-2FFA1543F371}" type="slidenum">
              <a:rPr lang="en-US" smtClean="0"/>
              <a:t>4</a:t>
            </a:fld>
            <a:endParaRPr lang="en-US"/>
          </a:p>
        </p:txBody>
      </p:sp>
      <p:sp>
        <p:nvSpPr>
          <p:cNvPr id="15" name="Content Placeholder 1">
            <a:extLst>
              <a:ext uri="{FF2B5EF4-FFF2-40B4-BE49-F238E27FC236}">
                <a16:creationId xmlns:a16="http://schemas.microsoft.com/office/drawing/2014/main" id="{C3388543-A656-74D0-B17E-6AF9AE3EC9B2}"/>
              </a:ext>
            </a:extLst>
          </p:cNvPr>
          <p:cNvSpPr>
            <a:spLocks noGrp="1"/>
          </p:cNvSpPr>
          <p:nvPr/>
        </p:nvSpPr>
        <p:spPr>
          <a:xfrm>
            <a:off x="253689" y="2672693"/>
            <a:ext cx="1671870" cy="1926053"/>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Arial" panose="020B0604020202020204" pitchFamily="34" charset="0"/>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rial" panose="020B0604020202020204" pitchFamily="34" charset="0"/>
                <a:ea typeface="+mn-ea"/>
                <a:cs typeface="+mn-cs"/>
              </a:defRPr>
            </a:lvl2pPr>
            <a:lvl3pPr marL="463550" indent="-231775"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rial" panose="020B0604020202020204" pitchFamily="34" charset="0"/>
                <a:ea typeface="+mn-ea"/>
                <a:cs typeface="+mn-cs"/>
              </a:defRPr>
            </a:lvl3pPr>
            <a:lvl4pPr marL="695325" indent="-231775"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rial" panose="020B0604020202020204" pitchFamily="34" charset="0"/>
                <a:ea typeface="+mn-ea"/>
                <a:cs typeface="+mn-cs"/>
              </a:defRPr>
            </a:lvl4pPr>
            <a:lvl5pPr marL="914400" indent="-219075"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C4042"/>
                </a:solidFill>
                <a:effectLst/>
                <a:uLnTx/>
                <a:uFillTx/>
                <a:latin typeface="Arial"/>
                <a:ea typeface="+mn-ea"/>
                <a:cs typeface="Arial"/>
              </a:rPr>
              <a:t>A comparison of a founder selling founders shares of QSBS ($0 basis) issued at different times with different holding periods for $20 million.</a:t>
            </a:r>
          </a:p>
        </p:txBody>
      </p:sp>
      <p:graphicFrame>
        <p:nvGraphicFramePr>
          <p:cNvPr id="3" name="Table 2">
            <a:extLst>
              <a:ext uri="{FF2B5EF4-FFF2-40B4-BE49-F238E27FC236}">
                <a16:creationId xmlns:a16="http://schemas.microsoft.com/office/drawing/2014/main" id="{857D791D-6D8B-E136-DA64-11337702754F}"/>
              </a:ext>
            </a:extLst>
          </p:cNvPr>
          <p:cNvGraphicFramePr>
            <a:graphicFrameLocks noGrp="1"/>
          </p:cNvGraphicFramePr>
          <p:nvPr>
            <p:extLst>
              <p:ext uri="{D42A27DB-BD31-4B8C-83A1-F6EECF244321}">
                <p14:modId xmlns:p14="http://schemas.microsoft.com/office/powerpoint/2010/main" val="2378298018"/>
              </p:ext>
            </p:extLst>
          </p:nvPr>
        </p:nvGraphicFramePr>
        <p:xfrm>
          <a:off x="2024291" y="1718019"/>
          <a:ext cx="9808142" cy="3835400"/>
        </p:xfrm>
        <a:graphic>
          <a:graphicData uri="http://schemas.openxmlformats.org/drawingml/2006/table">
            <a:tbl>
              <a:tblPr firstRow="1" bandRow="1">
                <a:tableStyleId>{5C22544A-7EE6-4342-B048-85BDC9FD1C3A}</a:tableStyleId>
              </a:tblPr>
              <a:tblGrid>
                <a:gridCol w="1993331">
                  <a:extLst>
                    <a:ext uri="{9D8B030D-6E8A-4147-A177-3AD203B41FA5}">
                      <a16:colId xmlns:a16="http://schemas.microsoft.com/office/drawing/2014/main" val="1488896481"/>
                    </a:ext>
                  </a:extLst>
                </a:gridCol>
                <a:gridCol w="1276050">
                  <a:extLst>
                    <a:ext uri="{9D8B030D-6E8A-4147-A177-3AD203B41FA5}">
                      <a16:colId xmlns:a16="http://schemas.microsoft.com/office/drawing/2014/main" val="2883475025"/>
                    </a:ext>
                  </a:extLst>
                </a:gridCol>
                <a:gridCol w="1755476">
                  <a:extLst>
                    <a:ext uri="{9D8B030D-6E8A-4147-A177-3AD203B41FA5}">
                      <a16:colId xmlns:a16="http://schemas.microsoft.com/office/drawing/2014/main" val="2042495802"/>
                    </a:ext>
                  </a:extLst>
                </a:gridCol>
                <a:gridCol w="1598819">
                  <a:extLst>
                    <a:ext uri="{9D8B030D-6E8A-4147-A177-3AD203B41FA5}">
                      <a16:colId xmlns:a16="http://schemas.microsoft.com/office/drawing/2014/main" val="117457216"/>
                    </a:ext>
                  </a:extLst>
                </a:gridCol>
                <a:gridCol w="1549775">
                  <a:extLst>
                    <a:ext uri="{9D8B030D-6E8A-4147-A177-3AD203B41FA5}">
                      <a16:colId xmlns:a16="http://schemas.microsoft.com/office/drawing/2014/main" val="118155570"/>
                    </a:ext>
                  </a:extLst>
                </a:gridCol>
                <a:gridCol w="1634691">
                  <a:extLst>
                    <a:ext uri="{9D8B030D-6E8A-4147-A177-3AD203B41FA5}">
                      <a16:colId xmlns:a16="http://schemas.microsoft.com/office/drawing/2014/main" val="901580548"/>
                    </a:ext>
                  </a:extLst>
                </a:gridCol>
              </a:tblGrid>
              <a:tr h="370840">
                <a:tc>
                  <a:txBody>
                    <a:bodyPr/>
                    <a:lstStyle/>
                    <a:p>
                      <a:pPr algn="ctr"/>
                      <a:endParaRPr lang="en-US" sz="1400" dirty="0"/>
                    </a:p>
                  </a:txBody>
                  <a:tcPr anchor="ctr"/>
                </a:tc>
                <a:tc>
                  <a:txBody>
                    <a:bodyPr/>
                    <a:lstStyle/>
                    <a:p>
                      <a:pPr algn="ctr"/>
                      <a:r>
                        <a:rPr lang="en-US" sz="1400" dirty="0"/>
                        <a:t>No </a:t>
                      </a:r>
                    </a:p>
                    <a:p>
                      <a:pPr algn="ctr"/>
                      <a:r>
                        <a:rPr lang="en-US" sz="1400" dirty="0"/>
                        <a:t>QSBS</a:t>
                      </a:r>
                    </a:p>
                  </a:txBody>
                  <a:tcPr anchor="ctr"/>
                </a:tc>
                <a:tc>
                  <a:txBody>
                    <a:bodyPr/>
                    <a:lstStyle/>
                    <a:p>
                      <a:pPr algn="ctr"/>
                      <a:r>
                        <a:rPr lang="en-US" sz="1400" dirty="0"/>
                        <a:t>5-Year Hold</a:t>
                      </a:r>
                    </a:p>
                    <a:p>
                      <a:pPr algn="ctr"/>
                      <a:r>
                        <a:rPr lang="en-US" sz="1400" dirty="0"/>
                        <a:t>Acquired 9/27/10 –</a:t>
                      </a:r>
                    </a:p>
                    <a:p>
                      <a:pPr algn="ctr"/>
                      <a:r>
                        <a:rPr lang="en-US" sz="1400" dirty="0"/>
                        <a:t>7/4/25</a:t>
                      </a:r>
                    </a:p>
                  </a:txBody>
                  <a:tcPr anchor="ctr"/>
                </a:tc>
                <a:tc>
                  <a:txBody>
                    <a:bodyPr/>
                    <a:lstStyle/>
                    <a:p>
                      <a:pPr algn="ctr"/>
                      <a:r>
                        <a:rPr lang="en-US" sz="1400" dirty="0"/>
                        <a:t>3-Year Hold</a:t>
                      </a:r>
                    </a:p>
                    <a:p>
                      <a:pPr algn="ctr"/>
                      <a:r>
                        <a:rPr lang="en-US" sz="1400" dirty="0"/>
                        <a:t>Acquired Post-</a:t>
                      </a:r>
                    </a:p>
                    <a:p>
                      <a:pPr algn="ctr"/>
                      <a:r>
                        <a:rPr lang="en-US" sz="1400" dirty="0"/>
                        <a:t>7/4/25</a:t>
                      </a:r>
                    </a:p>
                  </a:txBody>
                  <a:tcPr anchor="ctr"/>
                </a:tc>
                <a:tc>
                  <a:txBody>
                    <a:bodyPr/>
                    <a:lstStyle/>
                    <a:p>
                      <a:pPr algn="ctr"/>
                      <a:r>
                        <a:rPr lang="en-US" sz="1400" dirty="0"/>
                        <a:t>4-Year Hold</a:t>
                      </a:r>
                    </a:p>
                    <a:p>
                      <a:pPr algn="ctr"/>
                      <a:r>
                        <a:rPr lang="en-US" sz="1400" dirty="0"/>
                        <a:t>Acquired Post-</a:t>
                      </a:r>
                    </a:p>
                    <a:p>
                      <a:pPr algn="ctr"/>
                      <a:r>
                        <a:rPr lang="en-US" sz="1400" dirty="0"/>
                        <a:t>7/4/25</a:t>
                      </a:r>
                    </a:p>
                  </a:txBody>
                  <a:tcPr anchor="ctr"/>
                </a:tc>
                <a:tc>
                  <a:txBody>
                    <a:bodyPr/>
                    <a:lstStyle/>
                    <a:p>
                      <a:pPr algn="ctr"/>
                      <a:r>
                        <a:rPr lang="en-US" sz="1400" dirty="0"/>
                        <a:t>5-Year Hold</a:t>
                      </a:r>
                    </a:p>
                    <a:p>
                      <a:pPr algn="ctr"/>
                      <a:r>
                        <a:rPr lang="en-US" sz="1400" dirty="0"/>
                        <a:t>Acquired Post-</a:t>
                      </a:r>
                    </a:p>
                    <a:p>
                      <a:pPr algn="ctr"/>
                      <a:r>
                        <a:rPr lang="en-US" sz="1400" dirty="0"/>
                        <a:t>7/4/25</a:t>
                      </a:r>
                    </a:p>
                  </a:txBody>
                  <a:tcPr anchor="ctr"/>
                </a:tc>
                <a:extLst>
                  <a:ext uri="{0D108BD9-81ED-4DB2-BD59-A6C34878D82A}">
                    <a16:rowId xmlns:a16="http://schemas.microsoft.com/office/drawing/2014/main" val="1643963530"/>
                  </a:ext>
                </a:extLst>
              </a:tr>
              <a:tr h="370840">
                <a:tc>
                  <a:txBody>
                    <a:bodyPr/>
                    <a:lstStyle/>
                    <a:p>
                      <a:pPr algn="ctr"/>
                      <a:r>
                        <a:rPr lang="en-US" sz="1400" dirty="0"/>
                        <a:t>Gain</a:t>
                      </a:r>
                    </a:p>
                  </a:txBody>
                  <a:tcPr anchor="ctr"/>
                </a:tc>
                <a:tc>
                  <a:txBody>
                    <a:bodyPr/>
                    <a:lstStyle/>
                    <a:p>
                      <a:pPr algn="ctr"/>
                      <a:r>
                        <a:rPr lang="en-US" sz="1400" dirty="0"/>
                        <a:t>$20,000,000</a:t>
                      </a:r>
                    </a:p>
                  </a:txBody>
                  <a:tcPr anchor="ctr"/>
                </a:tc>
                <a:tc>
                  <a:txBody>
                    <a:bodyPr/>
                    <a:lstStyle/>
                    <a:p>
                      <a:pPr algn="ctr"/>
                      <a:r>
                        <a:rPr lang="en-US" sz="1400" dirty="0"/>
                        <a:t>$20,000,000</a:t>
                      </a:r>
                    </a:p>
                  </a:txBody>
                  <a:tcPr anchor="ctr"/>
                </a:tc>
                <a:tc>
                  <a:txBody>
                    <a:bodyPr/>
                    <a:lstStyle/>
                    <a:p>
                      <a:pPr algn="ctr"/>
                      <a:r>
                        <a:rPr lang="en-US" sz="1400" dirty="0"/>
                        <a:t>$20,000,000</a:t>
                      </a:r>
                    </a:p>
                  </a:txBody>
                  <a:tcPr anchor="ctr"/>
                </a:tc>
                <a:tc>
                  <a:txBody>
                    <a:bodyPr/>
                    <a:lstStyle/>
                    <a:p>
                      <a:pPr algn="ctr"/>
                      <a:r>
                        <a:rPr lang="en-US" sz="1400" dirty="0"/>
                        <a:t>$20,000,000</a:t>
                      </a:r>
                    </a:p>
                  </a:txBody>
                  <a:tcPr anchor="ctr"/>
                </a:tc>
                <a:tc>
                  <a:txBody>
                    <a:bodyPr/>
                    <a:lstStyle/>
                    <a:p>
                      <a:pPr algn="ctr"/>
                      <a:r>
                        <a:rPr lang="en-US" sz="1400" dirty="0"/>
                        <a:t>$20,000,000</a:t>
                      </a:r>
                    </a:p>
                  </a:txBody>
                  <a:tcPr anchor="ctr"/>
                </a:tc>
                <a:extLst>
                  <a:ext uri="{0D108BD9-81ED-4DB2-BD59-A6C34878D82A}">
                    <a16:rowId xmlns:a16="http://schemas.microsoft.com/office/drawing/2014/main" val="2222147854"/>
                  </a:ext>
                </a:extLst>
              </a:tr>
              <a:tr h="370840">
                <a:tc>
                  <a:txBody>
                    <a:bodyPr/>
                    <a:lstStyle/>
                    <a:p>
                      <a:pPr algn="ctr"/>
                      <a:r>
                        <a:rPr lang="en-US" sz="1400" dirty="0"/>
                        <a:t>Excluded</a:t>
                      </a:r>
                    </a:p>
                  </a:txBody>
                  <a:tcPr anchor="ctr"/>
                </a:tc>
                <a:tc>
                  <a:txBody>
                    <a:bodyPr/>
                    <a:lstStyle/>
                    <a:p>
                      <a:pPr algn="ctr"/>
                      <a:r>
                        <a:rPr lang="en-US" sz="1400" dirty="0">
                          <a:solidFill>
                            <a:srgbClr val="C00000"/>
                          </a:solidFill>
                        </a:rPr>
                        <a:t>($0)</a:t>
                      </a:r>
                    </a:p>
                  </a:txBody>
                  <a:tcPr anchor="ctr"/>
                </a:tc>
                <a:tc>
                  <a:txBody>
                    <a:bodyPr/>
                    <a:lstStyle/>
                    <a:p>
                      <a:pPr algn="ctr"/>
                      <a:r>
                        <a:rPr lang="en-US" sz="1400" dirty="0">
                          <a:solidFill>
                            <a:srgbClr val="C00000"/>
                          </a:solidFill>
                        </a:rPr>
                        <a:t>($10,000,000)</a:t>
                      </a:r>
                    </a:p>
                  </a:txBody>
                  <a:tcPr anchor="ctr"/>
                </a:tc>
                <a:tc>
                  <a:txBody>
                    <a:bodyPr/>
                    <a:lstStyle/>
                    <a:p>
                      <a:pPr algn="ctr"/>
                      <a:r>
                        <a:rPr lang="en-US" sz="1400" dirty="0">
                          <a:solidFill>
                            <a:srgbClr val="C00000"/>
                          </a:solidFill>
                        </a:rPr>
                        <a:t>($7,500,000)</a:t>
                      </a:r>
                    </a:p>
                  </a:txBody>
                  <a:tcPr anchor="ctr"/>
                </a:tc>
                <a:tc>
                  <a:txBody>
                    <a:bodyPr/>
                    <a:lstStyle/>
                    <a:p>
                      <a:pPr algn="ctr"/>
                      <a:r>
                        <a:rPr lang="en-US" sz="1400" dirty="0">
                          <a:solidFill>
                            <a:srgbClr val="C00000"/>
                          </a:solidFill>
                        </a:rPr>
                        <a:t>($11,250,000)</a:t>
                      </a:r>
                    </a:p>
                  </a:txBody>
                  <a:tcPr anchor="ctr"/>
                </a:tc>
                <a:tc>
                  <a:txBody>
                    <a:bodyPr/>
                    <a:lstStyle/>
                    <a:p>
                      <a:pPr algn="ctr"/>
                      <a:r>
                        <a:rPr lang="en-US" sz="1400" dirty="0">
                          <a:solidFill>
                            <a:srgbClr val="C00000"/>
                          </a:solidFill>
                        </a:rPr>
                        <a:t>($15,000,000)</a:t>
                      </a:r>
                    </a:p>
                  </a:txBody>
                  <a:tcPr anchor="ctr"/>
                </a:tc>
                <a:extLst>
                  <a:ext uri="{0D108BD9-81ED-4DB2-BD59-A6C34878D82A}">
                    <a16:rowId xmlns:a16="http://schemas.microsoft.com/office/drawing/2014/main" val="208304639"/>
                  </a:ext>
                </a:extLst>
              </a:tr>
              <a:tr h="370840">
                <a:tc>
                  <a:txBody>
                    <a:bodyPr/>
                    <a:lstStyle/>
                    <a:p>
                      <a:pPr algn="ctr"/>
                      <a:r>
                        <a:rPr lang="en-US" sz="1400" dirty="0"/>
                        <a:t>Taxable Gain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$20,000,000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$10,000,000</a:t>
                      </a:r>
                    </a:p>
                  </a:txBody>
                  <a:tcPr anchor="ctr"/>
                </a:tc>
                <a:tc>
                  <a:txBody>
                    <a:bodyPr/>
                    <a:lstStyle/>
                    <a:p>
                      <a:pPr algn="ctr"/>
                      <a:r>
                        <a:rPr lang="en-US" sz="1400" dirty="0"/>
                        <a:t>$12,500,000</a:t>
                      </a:r>
                    </a:p>
                  </a:txBody>
                  <a:tcPr anchor="ctr"/>
                </a:tc>
                <a:tc>
                  <a:txBody>
                    <a:bodyPr/>
                    <a:lstStyle/>
                    <a:p>
                      <a:pPr algn="ctr"/>
                      <a:r>
                        <a:rPr lang="en-US" sz="1400" dirty="0"/>
                        <a:t>$8,750,000</a:t>
                      </a:r>
                    </a:p>
                  </a:txBody>
                  <a:tcPr anchor="ctr"/>
                </a:tc>
                <a:tc>
                  <a:txBody>
                    <a:bodyPr/>
                    <a:lstStyle/>
                    <a:p>
                      <a:pPr algn="ctr"/>
                      <a:r>
                        <a:rPr lang="en-US" sz="1400" dirty="0"/>
                        <a:t>$5,000,000</a:t>
                      </a:r>
                    </a:p>
                  </a:txBody>
                  <a:tcPr anchor="ctr"/>
                </a:tc>
                <a:extLst>
                  <a:ext uri="{0D108BD9-81ED-4DB2-BD59-A6C34878D82A}">
                    <a16:rowId xmlns:a16="http://schemas.microsoft.com/office/drawing/2014/main" val="3644784597"/>
                  </a:ext>
                </a:extLst>
              </a:tr>
              <a:tr h="370840">
                <a:tc>
                  <a:txBody>
                    <a:bodyPr/>
                    <a:lstStyle/>
                    <a:p>
                      <a:pPr algn="ctr"/>
                      <a:r>
                        <a:rPr lang="en-US" sz="1400" dirty="0"/>
                        <a:t>Non-Section 1202 Gain</a:t>
                      </a:r>
                    </a:p>
                    <a:p>
                      <a:pPr algn="ctr"/>
                      <a:r>
                        <a:rPr lang="en-US" sz="1400" dirty="0">
                          <a:solidFill>
                            <a:srgbClr val="C00000"/>
                          </a:solidFill>
                        </a:rPr>
                        <a:t>(23.8%)</a:t>
                      </a:r>
                    </a:p>
                  </a:txBody>
                  <a:tcPr anchor="ctr"/>
                </a:tc>
                <a:tc>
                  <a:txBody>
                    <a:bodyPr/>
                    <a:lstStyle/>
                    <a:p>
                      <a:pPr algn="ctr"/>
                      <a:r>
                        <a:rPr lang="en-US" sz="1400" dirty="0"/>
                        <a:t>$20,000,000</a:t>
                      </a:r>
                    </a:p>
                    <a:p>
                      <a:pPr algn="ctr"/>
                      <a:r>
                        <a:rPr lang="en-US" sz="1400" dirty="0">
                          <a:solidFill>
                            <a:srgbClr val="C00000"/>
                          </a:solidFill>
                        </a:rPr>
                        <a:t>($5,760,000)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$10,000,000</a:t>
                      </a:r>
                    </a:p>
                    <a:p>
                      <a:pPr algn="ctr"/>
                      <a:r>
                        <a:rPr lang="en-US" sz="1400" dirty="0">
                          <a:solidFill>
                            <a:srgbClr val="C00000"/>
                          </a:solidFill>
                        </a:rPr>
                        <a:t>($2,380,000)</a:t>
                      </a:r>
                    </a:p>
                  </a:txBody>
                  <a:tcPr anchor="ctr"/>
                </a:tc>
                <a:tc>
                  <a:txBody>
                    <a:bodyPr/>
                    <a:lstStyle/>
                    <a:p>
                      <a:pPr algn="ctr"/>
                      <a:r>
                        <a:rPr lang="en-US" sz="1400" dirty="0"/>
                        <a:t>$5,000,000</a:t>
                      </a:r>
                    </a:p>
                    <a:p>
                      <a:pPr algn="ctr"/>
                      <a:r>
                        <a:rPr lang="en-US" sz="1400" dirty="0">
                          <a:solidFill>
                            <a:srgbClr val="C00000"/>
                          </a:solidFill>
                        </a:rPr>
                        <a:t>($1,190,000)</a:t>
                      </a:r>
                    </a:p>
                  </a:txBody>
                  <a:tcPr anchor="ctr"/>
                </a:tc>
                <a:tc>
                  <a:txBody>
                    <a:bodyPr/>
                    <a:lstStyle/>
                    <a:p>
                      <a:pPr algn="ctr"/>
                      <a:r>
                        <a:rPr lang="en-US" sz="1400" dirty="0"/>
                        <a:t>$5,000,000</a:t>
                      </a:r>
                    </a:p>
                    <a:p>
                      <a:pPr algn="ctr"/>
                      <a:r>
                        <a:rPr lang="en-US" sz="1400" dirty="0">
                          <a:solidFill>
                            <a:srgbClr val="C00000"/>
                          </a:solidFill>
                        </a:rPr>
                        <a:t>($1,190,000)</a:t>
                      </a:r>
                    </a:p>
                  </a:txBody>
                  <a:tcPr anchor="ctr"/>
                </a:tc>
                <a:tc>
                  <a:txBody>
                    <a:bodyPr/>
                    <a:lstStyle/>
                    <a:p>
                      <a:pPr algn="ctr"/>
                      <a:r>
                        <a:rPr lang="en-US" sz="1400" dirty="0"/>
                        <a:t>$5,000,000</a:t>
                      </a:r>
                    </a:p>
                    <a:p>
                      <a:pPr algn="ctr"/>
                      <a:r>
                        <a:rPr lang="en-US" sz="1400" dirty="0">
                          <a:solidFill>
                            <a:srgbClr val="C00000"/>
                          </a:solidFill>
                        </a:rPr>
                        <a:t>($1,190,000)</a:t>
                      </a:r>
                    </a:p>
                  </a:txBody>
                  <a:tcPr anchor="ctr"/>
                </a:tc>
                <a:extLst>
                  <a:ext uri="{0D108BD9-81ED-4DB2-BD59-A6C34878D82A}">
                    <a16:rowId xmlns:a16="http://schemas.microsoft.com/office/drawing/2014/main" val="2106692196"/>
                  </a:ext>
                </a:extLst>
              </a:tr>
              <a:tr h="370840">
                <a:tc>
                  <a:txBody>
                    <a:bodyPr/>
                    <a:lstStyle/>
                    <a:p>
                      <a:pPr algn="ctr"/>
                      <a:r>
                        <a:rPr lang="en-US" sz="1400" dirty="0"/>
                        <a:t>Section 1202 Gain</a:t>
                      </a:r>
                    </a:p>
                    <a:p>
                      <a:pPr algn="ctr"/>
                      <a:r>
                        <a:rPr lang="en-US" sz="1400" dirty="0">
                          <a:solidFill>
                            <a:srgbClr val="C00000"/>
                          </a:solidFill>
                        </a:rPr>
                        <a:t>(31.8%)</a:t>
                      </a:r>
                    </a:p>
                  </a:txBody>
                  <a:tcPr anchor="ctr"/>
                </a:tc>
                <a:tc>
                  <a:txBody>
                    <a:bodyPr/>
                    <a:lstStyle/>
                    <a:p>
                      <a:pPr algn="ctr"/>
                      <a:r>
                        <a:rPr lang="en-US" sz="1400" dirty="0"/>
                        <a:t>$0</a:t>
                      </a:r>
                    </a:p>
                  </a:txBody>
                  <a:tcPr anchor="ctr"/>
                </a:tc>
                <a:tc>
                  <a:txBody>
                    <a:bodyPr/>
                    <a:lstStyle/>
                    <a:p>
                      <a:pPr algn="ctr"/>
                      <a:r>
                        <a:rPr lang="en-US" sz="1400" dirty="0"/>
                        <a:t>$0</a:t>
                      </a:r>
                    </a:p>
                  </a:txBody>
                  <a:tcPr anchor="ctr"/>
                </a:tc>
                <a:tc>
                  <a:txBody>
                    <a:bodyPr/>
                    <a:lstStyle/>
                    <a:p>
                      <a:pPr algn="ctr"/>
                      <a:r>
                        <a:rPr lang="en-US" sz="1400" dirty="0"/>
                        <a:t>$7,500,000</a:t>
                      </a:r>
                    </a:p>
                    <a:p>
                      <a:pPr algn="ctr"/>
                      <a:r>
                        <a:rPr lang="en-US" sz="1400" dirty="0">
                          <a:solidFill>
                            <a:srgbClr val="C00000"/>
                          </a:solidFill>
                        </a:rPr>
                        <a:t>($2,385,000)</a:t>
                      </a:r>
                    </a:p>
                  </a:txBody>
                  <a:tcPr anchor="ctr"/>
                </a:tc>
                <a:tc>
                  <a:txBody>
                    <a:bodyPr/>
                    <a:lstStyle/>
                    <a:p>
                      <a:pPr algn="ctr"/>
                      <a:r>
                        <a:rPr lang="en-US" sz="1400" dirty="0"/>
                        <a:t>$3,750,000</a:t>
                      </a:r>
                    </a:p>
                    <a:p>
                      <a:pPr algn="ctr"/>
                      <a:r>
                        <a:rPr lang="en-US" sz="1400" dirty="0">
                          <a:solidFill>
                            <a:srgbClr val="C00000"/>
                          </a:solidFill>
                        </a:rPr>
                        <a:t>($1,192,000)</a:t>
                      </a:r>
                    </a:p>
                  </a:txBody>
                  <a:tcPr anchor="ctr"/>
                </a:tc>
                <a:tc>
                  <a:txBody>
                    <a:bodyPr/>
                    <a:lstStyle/>
                    <a:p>
                      <a:pPr algn="ctr"/>
                      <a:r>
                        <a:rPr lang="en-US" sz="1400" dirty="0"/>
                        <a:t>$0</a:t>
                      </a:r>
                    </a:p>
                  </a:txBody>
                  <a:tcPr anchor="ctr"/>
                </a:tc>
                <a:extLst>
                  <a:ext uri="{0D108BD9-81ED-4DB2-BD59-A6C34878D82A}">
                    <a16:rowId xmlns:a16="http://schemas.microsoft.com/office/drawing/2014/main" val="415178418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Total Taxes</a:t>
                      </a:r>
                    </a:p>
                  </a:txBody>
                  <a:tcPr anchor="ctr"/>
                </a:tc>
                <a:tc>
                  <a:txBody>
                    <a:bodyPr/>
                    <a:lstStyle/>
                    <a:p>
                      <a:pPr algn="ctr"/>
                      <a:r>
                        <a:rPr lang="en-US" sz="1400" b="1" dirty="0">
                          <a:solidFill>
                            <a:srgbClr val="C00000"/>
                          </a:solidFill>
                        </a:rPr>
                        <a:t>($4,760,000)</a:t>
                      </a:r>
                    </a:p>
                  </a:txBody>
                  <a:tcPr anchor="ctr"/>
                </a:tc>
                <a:tc>
                  <a:txBody>
                    <a:bodyPr/>
                    <a:lstStyle/>
                    <a:p>
                      <a:pPr algn="ctr"/>
                      <a:r>
                        <a:rPr lang="en-US" sz="1400" b="1" dirty="0">
                          <a:solidFill>
                            <a:srgbClr val="C00000"/>
                          </a:solidFill>
                        </a:rPr>
                        <a:t>($2,380,000)</a:t>
                      </a:r>
                    </a:p>
                  </a:txBody>
                  <a:tcPr anchor="ctr"/>
                </a:tc>
                <a:tc>
                  <a:txBody>
                    <a:bodyPr/>
                    <a:lstStyle/>
                    <a:p>
                      <a:pPr algn="ctr"/>
                      <a:r>
                        <a:rPr lang="en-US" sz="1400" b="1" dirty="0">
                          <a:solidFill>
                            <a:srgbClr val="C00000"/>
                          </a:solidFill>
                        </a:rPr>
                        <a:t>($3,575,000)</a:t>
                      </a:r>
                    </a:p>
                  </a:txBody>
                  <a:tcPr anchor="ctr"/>
                </a:tc>
                <a:tc>
                  <a:txBody>
                    <a:bodyPr/>
                    <a:lstStyle/>
                    <a:p>
                      <a:pPr algn="ctr"/>
                      <a:r>
                        <a:rPr lang="en-US" sz="1400" b="1" dirty="0">
                          <a:solidFill>
                            <a:srgbClr val="C00000"/>
                          </a:solidFill>
                        </a:rPr>
                        <a:t>($2,382,500)</a:t>
                      </a:r>
                    </a:p>
                  </a:txBody>
                  <a:tcPr anchor="ctr"/>
                </a:tc>
                <a:tc>
                  <a:txBody>
                    <a:bodyPr/>
                    <a:lstStyle/>
                    <a:p>
                      <a:pPr algn="ctr"/>
                      <a:r>
                        <a:rPr lang="en-US" sz="1400" b="1" dirty="0">
                          <a:solidFill>
                            <a:srgbClr val="C00000"/>
                          </a:solidFill>
                        </a:rPr>
                        <a:t>($1,190,000)</a:t>
                      </a:r>
                    </a:p>
                  </a:txBody>
                  <a:tcPr anchor="ctr"/>
                </a:tc>
                <a:extLst>
                  <a:ext uri="{0D108BD9-81ED-4DB2-BD59-A6C34878D82A}">
                    <a16:rowId xmlns:a16="http://schemas.microsoft.com/office/drawing/2014/main" val="39809104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Net After Taxes</a:t>
                      </a:r>
                    </a:p>
                  </a:txBody>
                  <a:tcPr anchor="ctr"/>
                </a:tc>
                <a:tc>
                  <a:txBody>
                    <a:bodyPr/>
                    <a:lstStyle/>
                    <a:p>
                      <a:pPr algn="ctr"/>
                      <a:r>
                        <a:rPr lang="en-US" sz="1400" b="1" dirty="0"/>
                        <a:t>$15,240,000</a:t>
                      </a:r>
                    </a:p>
                  </a:txBody>
                  <a:tcPr anchor="ctr"/>
                </a:tc>
                <a:tc>
                  <a:txBody>
                    <a:bodyPr/>
                    <a:lstStyle/>
                    <a:p>
                      <a:pPr algn="ctr"/>
                      <a:r>
                        <a:rPr lang="en-US" sz="1400" b="1" dirty="0"/>
                        <a:t>$17,620,000</a:t>
                      </a:r>
                    </a:p>
                  </a:txBody>
                  <a:tcPr anchor="ctr"/>
                </a:tc>
                <a:tc>
                  <a:txBody>
                    <a:bodyPr/>
                    <a:lstStyle/>
                    <a:p>
                      <a:pPr algn="ctr"/>
                      <a:r>
                        <a:rPr lang="en-US" sz="1400" b="1" dirty="0"/>
                        <a:t>$16,425,000</a:t>
                      </a:r>
                    </a:p>
                  </a:txBody>
                  <a:tcPr anchor="ctr"/>
                </a:tc>
                <a:tc>
                  <a:txBody>
                    <a:bodyPr/>
                    <a:lstStyle/>
                    <a:p>
                      <a:pPr algn="ctr"/>
                      <a:r>
                        <a:rPr lang="en-US" sz="1400" b="1" dirty="0"/>
                        <a:t>$17,617,500</a:t>
                      </a:r>
                    </a:p>
                  </a:txBody>
                  <a:tcPr anchor="ctr"/>
                </a:tc>
                <a:tc>
                  <a:txBody>
                    <a:bodyPr/>
                    <a:lstStyle/>
                    <a:p>
                      <a:pPr algn="ctr"/>
                      <a:r>
                        <a:rPr lang="en-US" sz="1400" b="1" dirty="0"/>
                        <a:t>$18,810,000</a:t>
                      </a:r>
                    </a:p>
                  </a:txBody>
                  <a:tcPr anchor="ctr"/>
                </a:tc>
                <a:extLst>
                  <a:ext uri="{0D108BD9-81ED-4DB2-BD59-A6C34878D82A}">
                    <a16:rowId xmlns:a16="http://schemas.microsoft.com/office/drawing/2014/main" val="553592876"/>
                  </a:ext>
                </a:extLst>
              </a:tr>
            </a:tbl>
          </a:graphicData>
        </a:graphic>
      </p:graphicFrame>
    </p:spTree>
    <p:extLst>
      <p:ext uri="{BB962C8B-B14F-4D97-AF65-F5344CB8AC3E}">
        <p14:creationId xmlns:p14="http://schemas.microsoft.com/office/powerpoint/2010/main" val="35466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0CD02-2372-713F-84FD-5348161BE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36DE8-7C4A-3937-CCED-FA8C084AA173}"/>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QSBS: 25 Years to Graduate… 7 Years to Mature… </a:t>
            </a:r>
            <a:endParaRPr lang="en-US" sz="5400" dirty="0"/>
          </a:p>
        </p:txBody>
      </p:sp>
      <p:sp>
        <p:nvSpPr>
          <p:cNvPr id="4" name="Slide Number Placeholder 3">
            <a:extLst>
              <a:ext uri="{FF2B5EF4-FFF2-40B4-BE49-F238E27FC236}">
                <a16:creationId xmlns:a16="http://schemas.microsoft.com/office/drawing/2014/main" id="{333D8947-C2FE-47B5-6173-FED5D9F45FCB}"/>
              </a:ext>
            </a:extLst>
          </p:cNvPr>
          <p:cNvSpPr>
            <a:spLocks noGrp="1"/>
          </p:cNvSpPr>
          <p:nvPr>
            <p:ph type="sldNum" sz="quarter" idx="12"/>
          </p:nvPr>
        </p:nvSpPr>
        <p:spPr/>
        <p:txBody>
          <a:bodyPr/>
          <a:lstStyle/>
          <a:p>
            <a:fld id="{7DFEBF3A-1327-40DB-BD18-2FFA1543F371}" type="slidenum">
              <a:rPr lang="en-US" smtClean="0"/>
              <a:t>5</a:t>
            </a:fld>
            <a:endParaRPr lang="en-US"/>
          </a:p>
        </p:txBody>
      </p:sp>
      <p:sp>
        <p:nvSpPr>
          <p:cNvPr id="13" name="Right Arrow 154">
            <a:extLst>
              <a:ext uri="{FF2B5EF4-FFF2-40B4-BE49-F238E27FC236}">
                <a16:creationId xmlns:a16="http://schemas.microsoft.com/office/drawing/2014/main" id="{E09AD412-2C2D-5DBA-3C46-8536C5CE1665}"/>
              </a:ext>
            </a:extLst>
          </p:cNvPr>
          <p:cNvSpPr/>
          <p:nvPr/>
        </p:nvSpPr>
        <p:spPr bwMode="auto">
          <a:xfrm>
            <a:off x="7589799" y="4971809"/>
            <a:ext cx="2842990" cy="1189136"/>
          </a:xfrm>
          <a:prstGeom prst="rightArrow">
            <a:avLst>
              <a:gd name="adj1" fmla="val 68111"/>
              <a:gd name="adj2" fmla="val 50000"/>
            </a:avLst>
          </a:prstGeom>
          <a:solidFill>
            <a:srgbClr val="709EC0">
              <a:lumMod val="20000"/>
              <a:lumOff val="80000"/>
            </a:srgbClr>
          </a:solidFill>
          <a:ln w="12700" cap="flat" cmpd="sng" algn="ctr">
            <a:solidFill>
              <a:srgbClr val="709EC0">
                <a:lumMod val="20000"/>
                <a:lumOff val="80000"/>
              </a:srgb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00000"/>
              </a:solidFill>
              <a:effectLst/>
              <a:uLnTx/>
              <a:uFillTx/>
              <a:cs typeface="Arial" charset="0"/>
            </a:endParaRPr>
          </a:p>
        </p:txBody>
      </p:sp>
      <p:sp>
        <p:nvSpPr>
          <p:cNvPr id="14" name="Right Arrow 152">
            <a:extLst>
              <a:ext uri="{FF2B5EF4-FFF2-40B4-BE49-F238E27FC236}">
                <a16:creationId xmlns:a16="http://schemas.microsoft.com/office/drawing/2014/main" id="{6348DF72-4A7E-935D-2524-BEC3EBBD2A09}"/>
              </a:ext>
            </a:extLst>
          </p:cNvPr>
          <p:cNvSpPr/>
          <p:nvPr/>
        </p:nvSpPr>
        <p:spPr bwMode="auto">
          <a:xfrm>
            <a:off x="7120806" y="3754392"/>
            <a:ext cx="3311983" cy="1189136"/>
          </a:xfrm>
          <a:prstGeom prst="rightArrow">
            <a:avLst>
              <a:gd name="adj1" fmla="val 68111"/>
              <a:gd name="adj2" fmla="val 50000"/>
            </a:avLst>
          </a:prstGeom>
          <a:solidFill>
            <a:srgbClr val="709EC0">
              <a:lumMod val="20000"/>
              <a:lumOff val="80000"/>
            </a:srgbClr>
          </a:solidFill>
          <a:ln w="12700" cap="flat" cmpd="sng" algn="ctr">
            <a:solidFill>
              <a:srgbClr val="709EC0">
                <a:lumMod val="20000"/>
                <a:lumOff val="80000"/>
              </a:srgb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00000"/>
              </a:solidFill>
              <a:effectLst/>
              <a:uLnTx/>
              <a:uFillTx/>
              <a:cs typeface="Arial" charset="0"/>
            </a:endParaRPr>
          </a:p>
        </p:txBody>
      </p:sp>
      <p:sp>
        <p:nvSpPr>
          <p:cNvPr id="15" name="Right Arrow 150">
            <a:extLst>
              <a:ext uri="{FF2B5EF4-FFF2-40B4-BE49-F238E27FC236}">
                <a16:creationId xmlns:a16="http://schemas.microsoft.com/office/drawing/2014/main" id="{D2BBDF0D-F105-5F19-A239-37B5985A95B2}"/>
              </a:ext>
            </a:extLst>
          </p:cNvPr>
          <p:cNvSpPr/>
          <p:nvPr/>
        </p:nvSpPr>
        <p:spPr bwMode="auto">
          <a:xfrm>
            <a:off x="6726022" y="2528459"/>
            <a:ext cx="3706767" cy="1189136"/>
          </a:xfrm>
          <a:prstGeom prst="rightArrow">
            <a:avLst>
              <a:gd name="adj1" fmla="val 68111"/>
              <a:gd name="adj2" fmla="val 50000"/>
            </a:avLst>
          </a:prstGeom>
          <a:solidFill>
            <a:srgbClr val="709EC0">
              <a:lumMod val="20000"/>
              <a:lumOff val="80000"/>
            </a:srgbClr>
          </a:solidFill>
          <a:ln w="12700" cap="flat" cmpd="sng" algn="ctr">
            <a:solidFill>
              <a:srgbClr val="709EC0">
                <a:lumMod val="20000"/>
                <a:lumOff val="80000"/>
              </a:srgb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00000"/>
              </a:solidFill>
              <a:effectLst/>
              <a:uLnTx/>
              <a:uFillTx/>
              <a:cs typeface="Arial" charset="0"/>
            </a:endParaRPr>
          </a:p>
        </p:txBody>
      </p:sp>
      <p:sp>
        <p:nvSpPr>
          <p:cNvPr id="16" name="Right Arrow 149">
            <a:extLst>
              <a:ext uri="{FF2B5EF4-FFF2-40B4-BE49-F238E27FC236}">
                <a16:creationId xmlns:a16="http://schemas.microsoft.com/office/drawing/2014/main" id="{67941BBA-08BB-A6C9-FE24-81540A1C2C5F}"/>
              </a:ext>
            </a:extLst>
          </p:cNvPr>
          <p:cNvSpPr/>
          <p:nvPr/>
        </p:nvSpPr>
        <p:spPr bwMode="auto">
          <a:xfrm>
            <a:off x="3529504" y="2528459"/>
            <a:ext cx="3196518" cy="1189136"/>
          </a:xfrm>
          <a:prstGeom prst="rightArrow">
            <a:avLst>
              <a:gd name="adj1" fmla="val 68111"/>
              <a:gd name="adj2" fmla="val 50000"/>
            </a:avLst>
          </a:prstGeom>
          <a:solidFill>
            <a:srgbClr val="709EC0">
              <a:lumMod val="20000"/>
              <a:lumOff val="80000"/>
            </a:srgbClr>
          </a:solidFill>
          <a:ln w="12700" cap="flat" cmpd="sng" algn="ctr">
            <a:solidFill>
              <a:srgbClr val="709EC0">
                <a:lumMod val="20000"/>
                <a:lumOff val="80000"/>
              </a:srgb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00000"/>
              </a:solidFill>
              <a:effectLst/>
              <a:uLnTx/>
              <a:uFillTx/>
              <a:cs typeface="Arial" charset="0"/>
            </a:endParaRPr>
          </a:p>
        </p:txBody>
      </p:sp>
      <p:sp>
        <p:nvSpPr>
          <p:cNvPr id="17" name="Right Arrow 126">
            <a:extLst>
              <a:ext uri="{FF2B5EF4-FFF2-40B4-BE49-F238E27FC236}">
                <a16:creationId xmlns:a16="http://schemas.microsoft.com/office/drawing/2014/main" id="{275324BB-052C-EC2B-47F2-748486422250}"/>
              </a:ext>
            </a:extLst>
          </p:cNvPr>
          <p:cNvSpPr/>
          <p:nvPr/>
        </p:nvSpPr>
        <p:spPr bwMode="auto">
          <a:xfrm>
            <a:off x="527500" y="2528459"/>
            <a:ext cx="1608332" cy="1189136"/>
          </a:xfrm>
          <a:prstGeom prst="rightArrow">
            <a:avLst>
              <a:gd name="adj1" fmla="val 68111"/>
              <a:gd name="adj2" fmla="val 50000"/>
            </a:avLst>
          </a:prstGeom>
          <a:solidFill>
            <a:srgbClr val="BFDFB5"/>
          </a:solidFill>
          <a:ln w="12700" cap="flat" cmpd="sng" algn="ctr">
            <a:solidFill>
              <a:srgbClr val="BFDFB5"/>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 1202 (QSBS) Enacted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50% Exclusion</a:t>
            </a:r>
          </a:p>
        </p:txBody>
      </p:sp>
      <p:cxnSp>
        <p:nvCxnSpPr>
          <p:cNvPr id="18" name="Straight Arrow Connector 17">
            <a:extLst>
              <a:ext uri="{FF2B5EF4-FFF2-40B4-BE49-F238E27FC236}">
                <a16:creationId xmlns:a16="http://schemas.microsoft.com/office/drawing/2014/main" id="{43E44B33-D190-AAC2-EC62-082C6180A1E9}"/>
              </a:ext>
            </a:extLst>
          </p:cNvPr>
          <p:cNvCxnSpPr>
            <a:cxnSpLocks/>
          </p:cNvCxnSpPr>
          <p:nvPr/>
        </p:nvCxnSpPr>
        <p:spPr>
          <a:xfrm>
            <a:off x="303047" y="1649699"/>
            <a:ext cx="11744367" cy="0"/>
          </a:xfrm>
          <a:prstGeom prst="straightConnector1">
            <a:avLst/>
          </a:prstGeom>
          <a:noFill/>
          <a:ln w="38100" cap="flat" cmpd="sng" algn="ctr">
            <a:solidFill>
              <a:srgbClr val="709EC0"/>
            </a:solidFill>
            <a:prstDash val="solid"/>
            <a:headEnd type="oval"/>
            <a:tailEnd type="triangle"/>
          </a:ln>
          <a:effectLst>
            <a:outerShdw blurRad="40000" dist="23000" dir="5400000" rotWithShape="0">
              <a:srgbClr val="000000">
                <a:alpha val="35000"/>
              </a:srgbClr>
            </a:outerShdw>
          </a:effectLst>
        </p:spPr>
      </p:cxnSp>
      <p:grpSp>
        <p:nvGrpSpPr>
          <p:cNvPr id="19" name="Group 18">
            <a:extLst>
              <a:ext uri="{FF2B5EF4-FFF2-40B4-BE49-F238E27FC236}">
                <a16:creationId xmlns:a16="http://schemas.microsoft.com/office/drawing/2014/main" id="{84DDFB83-5241-E883-58E7-886943F6B4D5}"/>
              </a:ext>
            </a:extLst>
          </p:cNvPr>
          <p:cNvGrpSpPr/>
          <p:nvPr/>
        </p:nvGrpSpPr>
        <p:grpSpPr>
          <a:xfrm>
            <a:off x="43246" y="1362124"/>
            <a:ext cx="8564452" cy="276999"/>
            <a:chOff x="43246" y="1362124"/>
            <a:chExt cx="8564452" cy="276999"/>
          </a:xfrm>
        </p:grpSpPr>
        <p:sp>
          <p:nvSpPr>
            <p:cNvPr id="20" name="TextBox 19">
              <a:extLst>
                <a:ext uri="{FF2B5EF4-FFF2-40B4-BE49-F238E27FC236}">
                  <a16:creationId xmlns:a16="http://schemas.microsoft.com/office/drawing/2014/main" id="{9718ACEA-8220-FC48-2BBA-AD70A58E3847}"/>
                </a:ext>
              </a:extLst>
            </p:cNvPr>
            <p:cNvSpPr txBox="1"/>
            <p:nvPr/>
          </p:nvSpPr>
          <p:spPr>
            <a:xfrm>
              <a:off x="43246" y="1362124"/>
              <a:ext cx="524503"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1993</a:t>
              </a:r>
            </a:p>
          </p:txBody>
        </p:sp>
        <p:sp>
          <p:nvSpPr>
            <p:cNvPr id="21" name="TextBox 20">
              <a:extLst>
                <a:ext uri="{FF2B5EF4-FFF2-40B4-BE49-F238E27FC236}">
                  <a16:creationId xmlns:a16="http://schemas.microsoft.com/office/drawing/2014/main" id="{ED01DD52-4449-DEE0-9947-FDDF90C5DD6A}"/>
                </a:ext>
              </a:extLst>
            </p:cNvPr>
            <p:cNvSpPr txBox="1"/>
            <p:nvPr/>
          </p:nvSpPr>
          <p:spPr>
            <a:xfrm>
              <a:off x="1660142" y="1362124"/>
              <a:ext cx="524503"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1998</a:t>
              </a:r>
            </a:p>
          </p:txBody>
        </p:sp>
        <p:sp>
          <p:nvSpPr>
            <p:cNvPr id="22" name="TextBox 21">
              <a:extLst>
                <a:ext uri="{FF2B5EF4-FFF2-40B4-BE49-F238E27FC236}">
                  <a16:creationId xmlns:a16="http://schemas.microsoft.com/office/drawing/2014/main" id="{989F12A8-7690-EC43-8B62-C62DDCBCF844}"/>
                </a:ext>
              </a:extLst>
            </p:cNvPr>
            <p:cNvSpPr txBox="1"/>
            <p:nvPr/>
          </p:nvSpPr>
          <p:spPr>
            <a:xfrm>
              <a:off x="3259047" y="1362124"/>
              <a:ext cx="524503"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2003</a:t>
              </a:r>
            </a:p>
          </p:txBody>
        </p:sp>
        <p:sp>
          <p:nvSpPr>
            <p:cNvPr id="23" name="TextBox 22">
              <a:extLst>
                <a:ext uri="{FF2B5EF4-FFF2-40B4-BE49-F238E27FC236}">
                  <a16:creationId xmlns:a16="http://schemas.microsoft.com/office/drawing/2014/main" id="{9676E255-A208-E2E2-BF27-B2568D695CED}"/>
                </a:ext>
              </a:extLst>
            </p:cNvPr>
            <p:cNvSpPr txBox="1"/>
            <p:nvPr/>
          </p:nvSpPr>
          <p:spPr>
            <a:xfrm>
              <a:off x="4869069" y="1362124"/>
              <a:ext cx="524503"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2008</a:t>
              </a:r>
            </a:p>
          </p:txBody>
        </p:sp>
        <p:sp>
          <p:nvSpPr>
            <p:cNvPr id="24" name="TextBox 23">
              <a:extLst>
                <a:ext uri="{FF2B5EF4-FFF2-40B4-BE49-F238E27FC236}">
                  <a16:creationId xmlns:a16="http://schemas.microsoft.com/office/drawing/2014/main" id="{33C23EDE-CE60-728F-9FDD-657C569BD741}"/>
                </a:ext>
              </a:extLst>
            </p:cNvPr>
            <p:cNvSpPr txBox="1"/>
            <p:nvPr/>
          </p:nvSpPr>
          <p:spPr>
            <a:xfrm>
              <a:off x="6463771" y="1362124"/>
              <a:ext cx="524503"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2013</a:t>
              </a:r>
            </a:p>
          </p:txBody>
        </p:sp>
        <p:sp>
          <p:nvSpPr>
            <p:cNvPr id="25" name="TextBox 24">
              <a:extLst>
                <a:ext uri="{FF2B5EF4-FFF2-40B4-BE49-F238E27FC236}">
                  <a16:creationId xmlns:a16="http://schemas.microsoft.com/office/drawing/2014/main" id="{01CD0D01-7494-87DA-8307-19D69835FE2A}"/>
                </a:ext>
              </a:extLst>
            </p:cNvPr>
            <p:cNvSpPr txBox="1"/>
            <p:nvPr/>
          </p:nvSpPr>
          <p:spPr>
            <a:xfrm>
              <a:off x="8083195" y="1362124"/>
              <a:ext cx="524503"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2018</a:t>
              </a:r>
            </a:p>
          </p:txBody>
        </p:sp>
      </p:grpSp>
      <p:sp>
        <p:nvSpPr>
          <p:cNvPr id="26" name="TextBox 25">
            <a:extLst>
              <a:ext uri="{FF2B5EF4-FFF2-40B4-BE49-F238E27FC236}">
                <a16:creationId xmlns:a16="http://schemas.microsoft.com/office/drawing/2014/main" id="{3A7870FB-E04E-9213-99EC-A1074D2DDB23}"/>
              </a:ext>
            </a:extLst>
          </p:cNvPr>
          <p:cNvSpPr txBox="1"/>
          <p:nvPr/>
        </p:nvSpPr>
        <p:spPr>
          <a:xfrm>
            <a:off x="4371688" y="2766678"/>
            <a:ext cx="1184940" cy="707886"/>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u="sng" dirty="0">
                <a:solidFill>
                  <a:srgbClr val="000000"/>
                </a:solidFill>
                <a:cs typeface="Arial"/>
              </a:rPr>
              <a:t>QSBS Rate</a:t>
            </a:r>
            <a:r>
              <a:rPr lang="en-US" sz="1000" dirty="0">
                <a:solidFill>
                  <a:srgbClr val="000000"/>
                </a:solidFill>
                <a:cs typeface="Arial"/>
              </a:rPr>
              <a:t>:</a:t>
            </a:r>
          </a:p>
          <a:p>
            <a:pPr algn="ctr" eaLnBrk="0" fontAlgn="base" hangingPunct="0">
              <a:spcBef>
                <a:spcPct val="0"/>
              </a:spcBef>
              <a:spcAft>
                <a:spcPct val="0"/>
              </a:spcAft>
              <a:buClr>
                <a:srgbClr val="709EC0"/>
              </a:buClr>
              <a:buFont typeface="Webdings" pitchFamily="18" charset="2"/>
              <a:buNone/>
            </a:pPr>
            <a:r>
              <a:rPr lang="en-US" sz="1000" dirty="0">
                <a:solidFill>
                  <a:srgbClr val="000000"/>
                </a:solidFill>
                <a:cs typeface="Arial"/>
              </a:rPr>
              <a:t>14%</a:t>
            </a:r>
          </a:p>
          <a:p>
            <a:pPr algn="ctr" eaLnBrk="0" fontAlgn="base" hangingPunct="0">
              <a:spcBef>
                <a:spcPct val="0"/>
              </a:spcBef>
              <a:spcAft>
                <a:spcPct val="0"/>
              </a:spcAft>
              <a:buClr>
                <a:srgbClr val="709EC0"/>
              </a:buClr>
              <a:buFont typeface="Webdings" pitchFamily="18" charset="2"/>
              <a:buNone/>
            </a:pPr>
            <a:r>
              <a:rPr lang="en-US" sz="1000" u="sng" dirty="0">
                <a:solidFill>
                  <a:srgbClr val="000000"/>
                </a:solidFill>
                <a:cs typeface="Arial"/>
              </a:rPr>
              <a:t>AMT QSBS Rate</a:t>
            </a:r>
            <a:r>
              <a:rPr lang="en-US" sz="1000" dirty="0">
                <a:solidFill>
                  <a:srgbClr val="000000"/>
                </a:solidFill>
                <a:cs typeface="Arial"/>
              </a:rPr>
              <a:t>:</a:t>
            </a:r>
          </a:p>
          <a:p>
            <a:pPr algn="ctr" eaLnBrk="0" fontAlgn="base" hangingPunct="0">
              <a:spcBef>
                <a:spcPct val="0"/>
              </a:spcBef>
              <a:spcAft>
                <a:spcPct val="0"/>
              </a:spcAft>
              <a:buClr>
                <a:srgbClr val="709EC0"/>
              </a:buClr>
              <a:buFont typeface="Webdings" pitchFamily="18" charset="2"/>
              <a:buNone/>
            </a:pPr>
            <a:r>
              <a:rPr lang="en-US" sz="1000" dirty="0">
                <a:solidFill>
                  <a:srgbClr val="000000"/>
                </a:solidFill>
                <a:cs typeface="Arial"/>
              </a:rPr>
              <a:t>14.98%</a:t>
            </a:r>
          </a:p>
        </p:txBody>
      </p:sp>
      <p:sp>
        <p:nvSpPr>
          <p:cNvPr id="27" name="TextBox 26">
            <a:extLst>
              <a:ext uri="{FF2B5EF4-FFF2-40B4-BE49-F238E27FC236}">
                <a16:creationId xmlns:a16="http://schemas.microsoft.com/office/drawing/2014/main" id="{31E0F822-347F-C2C9-7A14-AFD0E1E3A67F}"/>
              </a:ext>
            </a:extLst>
          </p:cNvPr>
          <p:cNvSpPr txBox="1"/>
          <p:nvPr/>
        </p:nvSpPr>
        <p:spPr>
          <a:xfrm>
            <a:off x="7752976" y="2766678"/>
            <a:ext cx="1184940" cy="707886"/>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u="sng" dirty="0">
                <a:solidFill>
                  <a:srgbClr val="000000"/>
                </a:solidFill>
                <a:cs typeface="Arial"/>
              </a:rPr>
              <a:t>QSBS Rate</a:t>
            </a:r>
            <a:r>
              <a:rPr lang="en-US" sz="1000" dirty="0">
                <a:solidFill>
                  <a:srgbClr val="000000"/>
                </a:solidFill>
                <a:cs typeface="Arial"/>
              </a:rPr>
              <a:t>:</a:t>
            </a:r>
          </a:p>
          <a:p>
            <a:pPr algn="ctr" eaLnBrk="0" fontAlgn="base" hangingPunct="0">
              <a:spcBef>
                <a:spcPct val="0"/>
              </a:spcBef>
              <a:spcAft>
                <a:spcPct val="0"/>
              </a:spcAft>
              <a:buClr>
                <a:srgbClr val="709EC0"/>
              </a:buClr>
              <a:buFont typeface="Webdings" pitchFamily="18" charset="2"/>
              <a:buNone/>
            </a:pPr>
            <a:r>
              <a:rPr lang="en-US" sz="1000" dirty="0">
                <a:solidFill>
                  <a:srgbClr val="000000"/>
                </a:solidFill>
                <a:cs typeface="Arial"/>
              </a:rPr>
              <a:t>15.9%</a:t>
            </a:r>
          </a:p>
          <a:p>
            <a:pPr algn="ctr" eaLnBrk="0" fontAlgn="base" hangingPunct="0">
              <a:spcBef>
                <a:spcPct val="0"/>
              </a:spcBef>
              <a:spcAft>
                <a:spcPct val="0"/>
              </a:spcAft>
              <a:buClr>
                <a:srgbClr val="709EC0"/>
              </a:buClr>
              <a:buFont typeface="Webdings" pitchFamily="18" charset="2"/>
              <a:buNone/>
            </a:pPr>
            <a:r>
              <a:rPr lang="en-US" sz="1000" u="sng" dirty="0">
                <a:solidFill>
                  <a:srgbClr val="000000"/>
                </a:solidFill>
                <a:cs typeface="Arial"/>
              </a:rPr>
              <a:t>AMT QSBS Rate</a:t>
            </a:r>
            <a:r>
              <a:rPr lang="en-US" sz="1000" dirty="0">
                <a:solidFill>
                  <a:srgbClr val="000000"/>
                </a:solidFill>
                <a:cs typeface="Arial"/>
              </a:rPr>
              <a:t>:</a:t>
            </a:r>
          </a:p>
          <a:p>
            <a:pPr algn="ctr" eaLnBrk="0" fontAlgn="base" hangingPunct="0">
              <a:spcBef>
                <a:spcPct val="0"/>
              </a:spcBef>
              <a:spcAft>
                <a:spcPct val="0"/>
              </a:spcAft>
              <a:buClr>
                <a:srgbClr val="709EC0"/>
              </a:buClr>
              <a:buFont typeface="Webdings" pitchFamily="18" charset="2"/>
              <a:buNone/>
            </a:pPr>
            <a:r>
              <a:rPr lang="en-US" sz="1000" dirty="0">
                <a:solidFill>
                  <a:srgbClr val="000000"/>
                </a:solidFill>
                <a:cs typeface="Arial"/>
              </a:rPr>
              <a:t>16.88%</a:t>
            </a:r>
          </a:p>
        </p:txBody>
      </p:sp>
      <p:sp>
        <p:nvSpPr>
          <p:cNvPr id="28" name="TextBox 27">
            <a:extLst>
              <a:ext uri="{FF2B5EF4-FFF2-40B4-BE49-F238E27FC236}">
                <a16:creationId xmlns:a16="http://schemas.microsoft.com/office/drawing/2014/main" id="{25D9E8C7-FBBF-CA82-A598-7016AED29C14}"/>
              </a:ext>
            </a:extLst>
          </p:cNvPr>
          <p:cNvSpPr txBox="1"/>
          <p:nvPr/>
        </p:nvSpPr>
        <p:spPr>
          <a:xfrm>
            <a:off x="8498532" y="5212434"/>
            <a:ext cx="878767" cy="707886"/>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u="sng" dirty="0">
                <a:solidFill>
                  <a:srgbClr val="000000"/>
                </a:solidFill>
                <a:cs typeface="Arial"/>
              </a:rPr>
              <a:t>QSBS Rate</a:t>
            </a:r>
            <a:r>
              <a:rPr lang="en-US" sz="1000" dirty="0">
                <a:solidFill>
                  <a:srgbClr val="000000"/>
                </a:solidFill>
                <a:cs typeface="Arial"/>
              </a:rPr>
              <a:t>:</a:t>
            </a:r>
          </a:p>
          <a:p>
            <a:pPr algn="ctr" eaLnBrk="0" fontAlgn="base" hangingPunct="0">
              <a:spcBef>
                <a:spcPct val="0"/>
              </a:spcBef>
              <a:spcAft>
                <a:spcPct val="0"/>
              </a:spcAft>
              <a:buClr>
                <a:srgbClr val="709EC0"/>
              </a:buClr>
              <a:buFont typeface="Webdings" pitchFamily="18" charset="2"/>
              <a:buNone/>
            </a:pPr>
            <a:r>
              <a:rPr lang="en-US" sz="1000" dirty="0">
                <a:solidFill>
                  <a:srgbClr val="000000"/>
                </a:solidFill>
                <a:cs typeface="Arial"/>
              </a:rPr>
              <a:t>0%</a:t>
            </a:r>
          </a:p>
          <a:p>
            <a:pPr algn="ctr" eaLnBrk="0" fontAlgn="base" hangingPunct="0">
              <a:spcBef>
                <a:spcPct val="0"/>
              </a:spcBef>
              <a:spcAft>
                <a:spcPct val="0"/>
              </a:spcAft>
              <a:buClr>
                <a:srgbClr val="709EC0"/>
              </a:buClr>
              <a:buFont typeface="Webdings" pitchFamily="18" charset="2"/>
              <a:buNone/>
            </a:pPr>
            <a:r>
              <a:rPr lang="en-US" sz="1000" u="sng" dirty="0">
                <a:solidFill>
                  <a:srgbClr val="000000"/>
                </a:solidFill>
                <a:cs typeface="Arial"/>
              </a:rPr>
              <a:t>AMT Rate</a:t>
            </a:r>
            <a:r>
              <a:rPr lang="en-US" sz="1000" dirty="0">
                <a:solidFill>
                  <a:srgbClr val="000000"/>
                </a:solidFill>
                <a:cs typeface="Arial"/>
              </a:rPr>
              <a:t>:</a:t>
            </a:r>
          </a:p>
          <a:p>
            <a:pPr algn="ctr" eaLnBrk="0" fontAlgn="base" hangingPunct="0">
              <a:spcBef>
                <a:spcPct val="0"/>
              </a:spcBef>
              <a:spcAft>
                <a:spcPct val="0"/>
              </a:spcAft>
              <a:buClr>
                <a:srgbClr val="709EC0"/>
              </a:buClr>
              <a:buFont typeface="Webdings" pitchFamily="18" charset="2"/>
              <a:buNone/>
            </a:pPr>
            <a:r>
              <a:rPr lang="en-US" sz="1000" dirty="0">
                <a:solidFill>
                  <a:srgbClr val="000000"/>
                </a:solidFill>
                <a:cs typeface="Arial"/>
              </a:rPr>
              <a:t>0%</a:t>
            </a:r>
          </a:p>
        </p:txBody>
      </p:sp>
      <p:sp>
        <p:nvSpPr>
          <p:cNvPr id="29" name="TextBox 28">
            <a:extLst>
              <a:ext uri="{FF2B5EF4-FFF2-40B4-BE49-F238E27FC236}">
                <a16:creationId xmlns:a16="http://schemas.microsoft.com/office/drawing/2014/main" id="{25391A06-060E-9E9C-81C1-DD625FD347BD}"/>
              </a:ext>
            </a:extLst>
          </p:cNvPr>
          <p:cNvSpPr txBox="1"/>
          <p:nvPr/>
        </p:nvSpPr>
        <p:spPr>
          <a:xfrm>
            <a:off x="8168314" y="3995321"/>
            <a:ext cx="878767" cy="707886"/>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u="sng" dirty="0">
                <a:solidFill>
                  <a:srgbClr val="000000"/>
                </a:solidFill>
                <a:cs typeface="Arial"/>
              </a:rPr>
              <a:t>QSBS Rate</a:t>
            </a:r>
            <a:r>
              <a:rPr lang="en-US" sz="1000" dirty="0">
                <a:solidFill>
                  <a:srgbClr val="000000"/>
                </a:solidFill>
                <a:cs typeface="Arial"/>
              </a:rPr>
              <a:t>:</a:t>
            </a:r>
          </a:p>
          <a:p>
            <a:pPr algn="ctr" eaLnBrk="0" fontAlgn="base" hangingPunct="0">
              <a:spcBef>
                <a:spcPct val="0"/>
              </a:spcBef>
              <a:spcAft>
                <a:spcPct val="0"/>
              </a:spcAft>
              <a:buClr>
                <a:srgbClr val="709EC0"/>
              </a:buClr>
              <a:buFont typeface="Webdings" pitchFamily="18" charset="2"/>
              <a:buNone/>
            </a:pPr>
            <a:r>
              <a:rPr lang="en-US" sz="1000" dirty="0">
                <a:solidFill>
                  <a:srgbClr val="000000"/>
                </a:solidFill>
                <a:cs typeface="Arial"/>
              </a:rPr>
              <a:t>7.95%</a:t>
            </a:r>
          </a:p>
          <a:p>
            <a:pPr algn="ctr" eaLnBrk="0" fontAlgn="base" hangingPunct="0">
              <a:spcBef>
                <a:spcPct val="0"/>
              </a:spcBef>
              <a:spcAft>
                <a:spcPct val="0"/>
              </a:spcAft>
              <a:buClr>
                <a:srgbClr val="709EC0"/>
              </a:buClr>
              <a:buFont typeface="Webdings" pitchFamily="18" charset="2"/>
              <a:buNone/>
            </a:pPr>
            <a:r>
              <a:rPr lang="en-US" sz="1000" u="sng" dirty="0">
                <a:solidFill>
                  <a:srgbClr val="000000"/>
                </a:solidFill>
                <a:cs typeface="Arial"/>
              </a:rPr>
              <a:t>AMT Rate</a:t>
            </a:r>
            <a:r>
              <a:rPr lang="en-US" sz="1000" dirty="0">
                <a:solidFill>
                  <a:srgbClr val="000000"/>
                </a:solidFill>
                <a:cs typeface="Arial"/>
              </a:rPr>
              <a:t>:</a:t>
            </a:r>
          </a:p>
          <a:p>
            <a:pPr algn="ctr" eaLnBrk="0" fontAlgn="base" hangingPunct="0">
              <a:spcBef>
                <a:spcPct val="0"/>
              </a:spcBef>
              <a:spcAft>
                <a:spcPct val="0"/>
              </a:spcAft>
              <a:buClr>
                <a:srgbClr val="709EC0"/>
              </a:buClr>
              <a:buFont typeface="Webdings" pitchFamily="18" charset="2"/>
              <a:buNone/>
            </a:pPr>
            <a:r>
              <a:rPr lang="en-US" sz="1000" dirty="0">
                <a:solidFill>
                  <a:srgbClr val="000000"/>
                </a:solidFill>
                <a:cs typeface="Arial"/>
              </a:rPr>
              <a:t>9.42%</a:t>
            </a:r>
          </a:p>
        </p:txBody>
      </p:sp>
      <p:sp>
        <p:nvSpPr>
          <p:cNvPr id="30" name="Right Arrow 147">
            <a:extLst>
              <a:ext uri="{FF2B5EF4-FFF2-40B4-BE49-F238E27FC236}">
                <a16:creationId xmlns:a16="http://schemas.microsoft.com/office/drawing/2014/main" id="{FB70BE1A-6EB7-F574-27C3-2E1FD5855F77}"/>
              </a:ext>
            </a:extLst>
          </p:cNvPr>
          <p:cNvSpPr/>
          <p:nvPr/>
        </p:nvSpPr>
        <p:spPr bwMode="auto">
          <a:xfrm>
            <a:off x="2145259" y="2528459"/>
            <a:ext cx="1378131" cy="1189136"/>
          </a:xfrm>
          <a:prstGeom prst="rightArrow">
            <a:avLst>
              <a:gd name="adj1" fmla="val 68111"/>
              <a:gd name="adj2" fmla="val 50000"/>
            </a:avLst>
          </a:prstGeom>
          <a:solidFill>
            <a:srgbClr val="709EC0">
              <a:lumMod val="20000"/>
              <a:lumOff val="80000"/>
            </a:srgbClr>
          </a:solidFill>
          <a:ln w="12700" cap="flat" cmpd="sng" algn="ctr">
            <a:solidFill>
              <a:srgbClr val="709EC0">
                <a:lumMod val="20000"/>
                <a:lumOff val="80000"/>
              </a:srgb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00000"/>
              </a:solidFill>
              <a:effectLst/>
              <a:uLnTx/>
              <a:uFillTx/>
              <a:cs typeface="Arial" charset="0"/>
            </a:endParaRPr>
          </a:p>
        </p:txBody>
      </p:sp>
      <p:sp>
        <p:nvSpPr>
          <p:cNvPr id="31" name="TextBox 30">
            <a:extLst>
              <a:ext uri="{FF2B5EF4-FFF2-40B4-BE49-F238E27FC236}">
                <a16:creationId xmlns:a16="http://schemas.microsoft.com/office/drawing/2014/main" id="{767911B4-8E2D-AEBA-428F-7FAFF7109014}"/>
              </a:ext>
            </a:extLst>
          </p:cNvPr>
          <p:cNvSpPr txBox="1"/>
          <p:nvPr/>
        </p:nvSpPr>
        <p:spPr>
          <a:xfrm>
            <a:off x="2097044" y="2769084"/>
            <a:ext cx="1258678" cy="707886"/>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u="sng" dirty="0">
                <a:solidFill>
                  <a:srgbClr val="000000"/>
                </a:solidFill>
                <a:cs typeface="Arial"/>
              </a:rPr>
              <a:t>QSBS Rate</a:t>
            </a:r>
            <a:r>
              <a:rPr lang="en-US" sz="1000" dirty="0">
                <a:solidFill>
                  <a:srgbClr val="000000"/>
                </a:solidFill>
                <a:cs typeface="Arial"/>
              </a:rPr>
              <a:t>:</a:t>
            </a:r>
          </a:p>
          <a:p>
            <a:pPr algn="ctr" eaLnBrk="0" fontAlgn="base" hangingPunct="0">
              <a:spcBef>
                <a:spcPct val="0"/>
              </a:spcBef>
              <a:spcAft>
                <a:spcPct val="0"/>
              </a:spcAft>
              <a:buClr>
                <a:srgbClr val="709EC0"/>
              </a:buClr>
              <a:buFont typeface="Webdings" pitchFamily="18" charset="2"/>
              <a:buNone/>
            </a:pPr>
            <a:r>
              <a:rPr lang="en-US" sz="1000" dirty="0">
                <a:solidFill>
                  <a:srgbClr val="000000"/>
                </a:solidFill>
                <a:cs typeface="Arial"/>
              </a:rPr>
              <a:t>14%</a:t>
            </a:r>
          </a:p>
          <a:p>
            <a:pPr algn="ctr" eaLnBrk="0" fontAlgn="base" hangingPunct="0">
              <a:spcBef>
                <a:spcPct val="0"/>
              </a:spcBef>
              <a:spcAft>
                <a:spcPct val="0"/>
              </a:spcAft>
              <a:buClr>
                <a:srgbClr val="709EC0"/>
              </a:buClr>
              <a:buFont typeface="Webdings" pitchFamily="18" charset="2"/>
              <a:buNone/>
            </a:pPr>
            <a:r>
              <a:rPr lang="en-US" sz="1000" u="sng" dirty="0">
                <a:solidFill>
                  <a:srgbClr val="000000"/>
                </a:solidFill>
                <a:cs typeface="Arial"/>
              </a:rPr>
              <a:t>AMT QSBS Rate</a:t>
            </a:r>
            <a:r>
              <a:rPr lang="en-US" sz="1000" dirty="0">
                <a:solidFill>
                  <a:srgbClr val="000000"/>
                </a:solidFill>
                <a:cs typeface="Arial"/>
              </a:rPr>
              <a:t>:</a:t>
            </a:r>
          </a:p>
          <a:p>
            <a:pPr algn="ctr" eaLnBrk="0" fontAlgn="base" hangingPunct="0">
              <a:spcBef>
                <a:spcPct val="0"/>
              </a:spcBef>
              <a:spcAft>
                <a:spcPct val="0"/>
              </a:spcAft>
              <a:buClr>
                <a:srgbClr val="709EC0"/>
              </a:buClr>
              <a:buFont typeface="Webdings" pitchFamily="18" charset="2"/>
              <a:buNone/>
            </a:pPr>
            <a:r>
              <a:rPr lang="en-US" sz="1000" dirty="0">
                <a:solidFill>
                  <a:srgbClr val="000000"/>
                </a:solidFill>
                <a:cs typeface="Arial"/>
              </a:rPr>
              <a:t>19.9%, then 17.9%</a:t>
            </a:r>
          </a:p>
        </p:txBody>
      </p:sp>
      <p:sp>
        <p:nvSpPr>
          <p:cNvPr id="32" name="Right Arrow 151">
            <a:extLst>
              <a:ext uri="{FF2B5EF4-FFF2-40B4-BE49-F238E27FC236}">
                <a16:creationId xmlns:a16="http://schemas.microsoft.com/office/drawing/2014/main" id="{208AC5A1-234A-1C90-69DF-AF976CD0B39D}"/>
              </a:ext>
            </a:extLst>
          </p:cNvPr>
          <p:cNvSpPr/>
          <p:nvPr/>
        </p:nvSpPr>
        <p:spPr bwMode="auto">
          <a:xfrm>
            <a:off x="5512067" y="3754392"/>
            <a:ext cx="1608332" cy="1189136"/>
          </a:xfrm>
          <a:prstGeom prst="rightArrow">
            <a:avLst>
              <a:gd name="adj1" fmla="val 68111"/>
              <a:gd name="adj2" fmla="val 50000"/>
            </a:avLst>
          </a:prstGeom>
          <a:solidFill>
            <a:srgbClr val="BFDFB5"/>
          </a:solidFill>
          <a:ln w="12700" cap="flat" cmpd="sng" algn="ctr">
            <a:solidFill>
              <a:srgbClr val="BFDFB5"/>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QSBS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75% Exclusion</a:t>
            </a:r>
          </a:p>
        </p:txBody>
      </p:sp>
      <p:sp>
        <p:nvSpPr>
          <p:cNvPr id="33" name="Right Arrow 153">
            <a:extLst>
              <a:ext uri="{FF2B5EF4-FFF2-40B4-BE49-F238E27FC236}">
                <a16:creationId xmlns:a16="http://schemas.microsoft.com/office/drawing/2014/main" id="{88F05C43-80FE-BEAE-375D-843B6761E857}"/>
              </a:ext>
            </a:extLst>
          </p:cNvPr>
          <p:cNvSpPr/>
          <p:nvPr/>
        </p:nvSpPr>
        <p:spPr bwMode="auto">
          <a:xfrm>
            <a:off x="5984379" y="4980934"/>
            <a:ext cx="1608332" cy="1189136"/>
          </a:xfrm>
          <a:prstGeom prst="rightArrow">
            <a:avLst>
              <a:gd name="adj1" fmla="val 68111"/>
              <a:gd name="adj2" fmla="val 50000"/>
            </a:avLst>
          </a:prstGeom>
          <a:solidFill>
            <a:srgbClr val="BFDFB5"/>
          </a:solidFill>
          <a:ln w="12700" cap="flat" cmpd="sng" algn="ctr">
            <a:solidFill>
              <a:srgbClr val="BFDFB5"/>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QSBS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100% Exclusion</a:t>
            </a:r>
          </a:p>
        </p:txBody>
      </p:sp>
      <p:grpSp>
        <p:nvGrpSpPr>
          <p:cNvPr id="34" name="Group 33">
            <a:extLst>
              <a:ext uri="{FF2B5EF4-FFF2-40B4-BE49-F238E27FC236}">
                <a16:creationId xmlns:a16="http://schemas.microsoft.com/office/drawing/2014/main" id="{C6D2FE6C-EEDB-A4DC-44C2-95C8795D58E2}"/>
              </a:ext>
            </a:extLst>
          </p:cNvPr>
          <p:cNvGrpSpPr/>
          <p:nvPr/>
        </p:nvGrpSpPr>
        <p:grpSpPr>
          <a:xfrm>
            <a:off x="324091" y="963163"/>
            <a:ext cx="8201166" cy="635785"/>
            <a:chOff x="324091" y="963163"/>
            <a:chExt cx="8201166" cy="635785"/>
          </a:xfrm>
        </p:grpSpPr>
        <p:sp>
          <p:nvSpPr>
            <p:cNvPr id="35" name="TextBox 34">
              <a:extLst>
                <a:ext uri="{FF2B5EF4-FFF2-40B4-BE49-F238E27FC236}">
                  <a16:creationId xmlns:a16="http://schemas.microsoft.com/office/drawing/2014/main" id="{1BDD4B08-31AB-CEA6-33ED-98CACDD66A89}"/>
                </a:ext>
              </a:extLst>
            </p:cNvPr>
            <p:cNvSpPr txBox="1"/>
            <p:nvPr/>
          </p:nvSpPr>
          <p:spPr>
            <a:xfrm>
              <a:off x="324091" y="963163"/>
              <a:ext cx="466794"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RRA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‘93</a:t>
              </a:r>
            </a:p>
          </p:txBody>
        </p:sp>
        <p:sp>
          <p:nvSpPr>
            <p:cNvPr id="36" name="TextBox 35">
              <a:extLst>
                <a:ext uri="{FF2B5EF4-FFF2-40B4-BE49-F238E27FC236}">
                  <a16:creationId xmlns:a16="http://schemas.microsoft.com/office/drawing/2014/main" id="{97C10239-1612-E670-6898-2B5E1AA3F6C8}"/>
                </a:ext>
              </a:extLst>
            </p:cNvPr>
            <p:cNvSpPr txBox="1"/>
            <p:nvPr/>
          </p:nvSpPr>
          <p:spPr>
            <a:xfrm>
              <a:off x="1326656" y="963163"/>
              <a:ext cx="466794"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TRA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‘97</a:t>
              </a:r>
            </a:p>
          </p:txBody>
        </p:sp>
        <p:sp>
          <p:nvSpPr>
            <p:cNvPr id="37" name="TextBox 36">
              <a:extLst>
                <a:ext uri="{FF2B5EF4-FFF2-40B4-BE49-F238E27FC236}">
                  <a16:creationId xmlns:a16="http://schemas.microsoft.com/office/drawing/2014/main" id="{955FCD49-EDE3-8FFE-83FF-C484558F0738}"/>
                </a:ext>
              </a:extLst>
            </p:cNvPr>
            <p:cNvSpPr txBox="1"/>
            <p:nvPr/>
          </p:nvSpPr>
          <p:spPr>
            <a:xfrm>
              <a:off x="3167363" y="963163"/>
              <a:ext cx="712054"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JGTRRA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‘03</a:t>
              </a:r>
            </a:p>
          </p:txBody>
        </p:sp>
        <p:sp>
          <p:nvSpPr>
            <p:cNvPr id="38" name="TextBox 37">
              <a:extLst>
                <a:ext uri="{FF2B5EF4-FFF2-40B4-BE49-F238E27FC236}">
                  <a16:creationId xmlns:a16="http://schemas.microsoft.com/office/drawing/2014/main" id="{FC4319C8-7916-22B0-470B-91021156DC69}"/>
                </a:ext>
              </a:extLst>
            </p:cNvPr>
            <p:cNvSpPr txBox="1"/>
            <p:nvPr/>
          </p:nvSpPr>
          <p:spPr>
            <a:xfrm>
              <a:off x="1811548" y="963163"/>
              <a:ext cx="498855"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IRRA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‘98</a:t>
              </a:r>
            </a:p>
          </p:txBody>
        </p:sp>
        <p:sp>
          <p:nvSpPr>
            <p:cNvPr id="39" name="TextBox 38">
              <a:extLst>
                <a:ext uri="{FF2B5EF4-FFF2-40B4-BE49-F238E27FC236}">
                  <a16:creationId xmlns:a16="http://schemas.microsoft.com/office/drawing/2014/main" id="{C3C44CD8-E70B-94E1-4BD7-95D5809D347D}"/>
                </a:ext>
              </a:extLst>
            </p:cNvPr>
            <p:cNvSpPr txBox="1"/>
            <p:nvPr/>
          </p:nvSpPr>
          <p:spPr>
            <a:xfrm>
              <a:off x="5218492" y="963163"/>
              <a:ext cx="556563"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ARRA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‘09</a:t>
              </a:r>
            </a:p>
          </p:txBody>
        </p:sp>
        <p:sp>
          <p:nvSpPr>
            <p:cNvPr id="40" name="TextBox 39">
              <a:extLst>
                <a:ext uri="{FF2B5EF4-FFF2-40B4-BE49-F238E27FC236}">
                  <a16:creationId xmlns:a16="http://schemas.microsoft.com/office/drawing/2014/main" id="{04E15E68-FBAB-5749-FF5D-AE9A72D5A3B9}"/>
                </a:ext>
              </a:extLst>
            </p:cNvPr>
            <p:cNvSpPr txBox="1"/>
            <p:nvPr/>
          </p:nvSpPr>
          <p:spPr>
            <a:xfrm>
              <a:off x="5884468" y="963163"/>
              <a:ext cx="526106"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SBJA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‘10</a:t>
              </a:r>
            </a:p>
          </p:txBody>
        </p:sp>
        <p:sp>
          <p:nvSpPr>
            <p:cNvPr id="41" name="TextBox 40">
              <a:extLst>
                <a:ext uri="{FF2B5EF4-FFF2-40B4-BE49-F238E27FC236}">
                  <a16:creationId xmlns:a16="http://schemas.microsoft.com/office/drawing/2014/main" id="{797136A5-BCC1-1488-AAE0-0496B526B129}"/>
                </a:ext>
              </a:extLst>
            </p:cNvPr>
            <p:cNvSpPr txBox="1"/>
            <p:nvPr/>
          </p:nvSpPr>
          <p:spPr>
            <a:xfrm>
              <a:off x="7193101" y="963163"/>
              <a:ext cx="627096"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PATHA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‘15</a:t>
              </a:r>
            </a:p>
          </p:txBody>
        </p:sp>
        <p:sp>
          <p:nvSpPr>
            <p:cNvPr id="42" name="TextBox 41">
              <a:extLst>
                <a:ext uri="{FF2B5EF4-FFF2-40B4-BE49-F238E27FC236}">
                  <a16:creationId xmlns:a16="http://schemas.microsoft.com/office/drawing/2014/main" id="{E76EB71F-E93E-A2BB-73A6-9655272E5278}"/>
                </a:ext>
              </a:extLst>
            </p:cNvPr>
            <p:cNvSpPr txBox="1"/>
            <p:nvPr/>
          </p:nvSpPr>
          <p:spPr>
            <a:xfrm>
              <a:off x="8005563" y="963163"/>
              <a:ext cx="519694"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TCJA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‘17</a:t>
              </a:r>
            </a:p>
          </p:txBody>
        </p:sp>
        <p:sp>
          <p:nvSpPr>
            <p:cNvPr id="43" name="TextBox 42">
              <a:extLst>
                <a:ext uri="{FF2B5EF4-FFF2-40B4-BE49-F238E27FC236}">
                  <a16:creationId xmlns:a16="http://schemas.microsoft.com/office/drawing/2014/main" id="{EC83EDD2-48ED-5830-4013-DACE2336A86A}"/>
                </a:ext>
              </a:extLst>
            </p:cNvPr>
            <p:cNvSpPr txBox="1"/>
            <p:nvPr/>
          </p:nvSpPr>
          <p:spPr>
            <a:xfrm>
              <a:off x="6375846" y="963163"/>
              <a:ext cx="542136"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ATRA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‘12</a:t>
              </a:r>
            </a:p>
          </p:txBody>
        </p:sp>
        <p:sp>
          <p:nvSpPr>
            <p:cNvPr id="44" name="TextBox 43">
              <a:extLst>
                <a:ext uri="{FF2B5EF4-FFF2-40B4-BE49-F238E27FC236}">
                  <a16:creationId xmlns:a16="http://schemas.microsoft.com/office/drawing/2014/main" id="{40DACDE1-CE0B-D4B4-B12E-3B38D8073091}"/>
                </a:ext>
              </a:extLst>
            </p:cNvPr>
            <p:cNvSpPr txBox="1"/>
            <p:nvPr/>
          </p:nvSpPr>
          <p:spPr>
            <a:xfrm>
              <a:off x="5499286" y="1198838"/>
              <a:ext cx="641522"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HCERA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‘10</a:t>
              </a:r>
            </a:p>
          </p:txBody>
        </p:sp>
      </p:grpSp>
      <p:sp>
        <p:nvSpPr>
          <p:cNvPr id="45" name="Right Arrow 168">
            <a:extLst>
              <a:ext uri="{FF2B5EF4-FFF2-40B4-BE49-F238E27FC236}">
                <a16:creationId xmlns:a16="http://schemas.microsoft.com/office/drawing/2014/main" id="{AF658E58-8737-031E-0D18-15DA7BAE9CE0}"/>
              </a:ext>
            </a:extLst>
          </p:cNvPr>
          <p:cNvSpPr/>
          <p:nvPr/>
        </p:nvSpPr>
        <p:spPr bwMode="auto">
          <a:xfrm>
            <a:off x="324092" y="1841633"/>
            <a:ext cx="1584414" cy="636202"/>
          </a:xfrm>
          <a:prstGeom prst="rightArrow">
            <a:avLst>
              <a:gd name="adj1" fmla="val 60009"/>
              <a:gd name="adj2" fmla="val 50000"/>
            </a:avLst>
          </a:prstGeom>
          <a:solidFill>
            <a:srgbClr val="D8B01C">
              <a:lumMod val="20000"/>
              <a:lumOff val="80000"/>
            </a:srgbClr>
          </a:solidFill>
          <a:ln w="12700" cap="flat" cmpd="sng" algn="ctr">
            <a:solidFill>
              <a:srgbClr val="00644F"/>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644F"/>
                </a:solidFill>
                <a:effectLst/>
                <a:uLnTx/>
                <a:uFillTx/>
                <a:cs typeface="Arial" charset="0"/>
              </a:rPr>
              <a:t>LTCG: 28%</a:t>
            </a:r>
          </a:p>
        </p:txBody>
      </p:sp>
      <p:sp>
        <p:nvSpPr>
          <p:cNvPr id="46" name="Right Arrow 169">
            <a:extLst>
              <a:ext uri="{FF2B5EF4-FFF2-40B4-BE49-F238E27FC236}">
                <a16:creationId xmlns:a16="http://schemas.microsoft.com/office/drawing/2014/main" id="{29CBA14D-F111-366C-8138-59AC92117C83}"/>
              </a:ext>
            </a:extLst>
          </p:cNvPr>
          <p:cNvSpPr/>
          <p:nvPr/>
        </p:nvSpPr>
        <p:spPr bwMode="auto">
          <a:xfrm>
            <a:off x="1912967" y="1841633"/>
            <a:ext cx="4809922" cy="636202"/>
          </a:xfrm>
          <a:prstGeom prst="rightArrow">
            <a:avLst>
              <a:gd name="adj1" fmla="val 60009"/>
              <a:gd name="adj2" fmla="val 50000"/>
            </a:avLst>
          </a:prstGeom>
          <a:solidFill>
            <a:srgbClr val="D8B01C">
              <a:lumMod val="20000"/>
              <a:lumOff val="80000"/>
            </a:srgbClr>
          </a:solidFill>
          <a:ln w="12700" cap="flat" cmpd="sng" algn="ctr">
            <a:solidFill>
              <a:srgbClr val="00644F"/>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644F"/>
                </a:solidFill>
                <a:effectLst/>
                <a:uLnTx/>
                <a:uFillTx/>
                <a:cs typeface="Arial" charset="0"/>
              </a:rPr>
              <a:t>LTCG: 15%</a:t>
            </a:r>
          </a:p>
        </p:txBody>
      </p:sp>
      <p:sp>
        <p:nvSpPr>
          <p:cNvPr id="47" name="Right Arrow 170">
            <a:extLst>
              <a:ext uri="{FF2B5EF4-FFF2-40B4-BE49-F238E27FC236}">
                <a16:creationId xmlns:a16="http://schemas.microsoft.com/office/drawing/2014/main" id="{242F5F23-C66B-8A1B-F842-BD82F717AC26}"/>
              </a:ext>
            </a:extLst>
          </p:cNvPr>
          <p:cNvSpPr/>
          <p:nvPr/>
        </p:nvSpPr>
        <p:spPr bwMode="auto">
          <a:xfrm>
            <a:off x="6732315" y="1841633"/>
            <a:ext cx="5315099" cy="636202"/>
          </a:xfrm>
          <a:prstGeom prst="rightArrow">
            <a:avLst>
              <a:gd name="adj1" fmla="val 60009"/>
              <a:gd name="adj2" fmla="val 50000"/>
            </a:avLst>
          </a:prstGeom>
          <a:solidFill>
            <a:srgbClr val="D8B01C">
              <a:lumMod val="20000"/>
              <a:lumOff val="80000"/>
            </a:srgbClr>
          </a:solidFill>
          <a:ln w="12700" cap="flat" cmpd="sng" algn="ctr">
            <a:solidFill>
              <a:srgbClr val="00644F"/>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644F"/>
                </a:solidFill>
                <a:effectLst/>
                <a:uLnTx/>
                <a:uFillTx/>
                <a:cs typeface="Arial" charset="0"/>
              </a:rPr>
              <a:t>LTCG: 23.8%</a:t>
            </a:r>
          </a:p>
        </p:txBody>
      </p:sp>
      <p:sp>
        <p:nvSpPr>
          <p:cNvPr id="48" name="TextBox 47">
            <a:extLst>
              <a:ext uri="{FF2B5EF4-FFF2-40B4-BE49-F238E27FC236}">
                <a16:creationId xmlns:a16="http://schemas.microsoft.com/office/drawing/2014/main" id="{7C871115-8030-B31C-0961-98A5B2A18B98}"/>
              </a:ext>
            </a:extLst>
          </p:cNvPr>
          <p:cNvSpPr txBox="1"/>
          <p:nvPr/>
        </p:nvSpPr>
        <p:spPr>
          <a:xfrm>
            <a:off x="5245675" y="4763303"/>
            <a:ext cx="1285993" cy="415498"/>
          </a:xfrm>
          <a:prstGeom prst="rect">
            <a:avLst/>
          </a:prstGeom>
          <a:noFill/>
        </p:spPr>
        <p:txBody>
          <a:bodyPr wrap="none" rtlCol="0">
            <a:spAutoFit/>
          </a:bodyPr>
          <a:lstStyle/>
          <a:p>
            <a:pPr algn="r" eaLnBrk="0" fontAlgn="base" hangingPunct="0">
              <a:spcBef>
                <a:spcPct val="0"/>
              </a:spcBef>
              <a:spcAft>
                <a:spcPct val="0"/>
              </a:spcAft>
              <a:buClr>
                <a:srgbClr val="709EC0"/>
              </a:buClr>
              <a:buFont typeface="Webdings" pitchFamily="18" charset="2"/>
              <a:buNone/>
            </a:pPr>
            <a:r>
              <a:rPr lang="en-US" sz="1050" b="1" i="1" dirty="0">
                <a:solidFill>
                  <a:srgbClr val="00644F"/>
                </a:solidFill>
                <a:cs typeface="Arial"/>
              </a:rPr>
              <a:t>Acquired:</a:t>
            </a:r>
          </a:p>
          <a:p>
            <a:pPr algn="r" eaLnBrk="0" fontAlgn="base" hangingPunct="0">
              <a:spcBef>
                <a:spcPct val="0"/>
              </a:spcBef>
              <a:spcAft>
                <a:spcPct val="0"/>
              </a:spcAft>
              <a:buClr>
                <a:srgbClr val="709EC0"/>
              </a:buClr>
              <a:buFont typeface="Webdings" pitchFamily="18" charset="2"/>
              <a:buNone/>
            </a:pPr>
            <a:r>
              <a:rPr lang="en-US" sz="1050" b="1" i="1" dirty="0">
                <a:solidFill>
                  <a:srgbClr val="00644F"/>
                </a:solidFill>
                <a:cs typeface="Arial"/>
              </a:rPr>
              <a:t>2/18/09 to 9/27/10</a:t>
            </a:r>
          </a:p>
        </p:txBody>
      </p:sp>
      <p:sp>
        <p:nvSpPr>
          <p:cNvPr id="49" name="TextBox 48">
            <a:extLst>
              <a:ext uri="{FF2B5EF4-FFF2-40B4-BE49-F238E27FC236}">
                <a16:creationId xmlns:a16="http://schemas.microsoft.com/office/drawing/2014/main" id="{60A6ABC1-7D7B-1EA0-12FF-99E79ABB13D5}"/>
              </a:ext>
            </a:extLst>
          </p:cNvPr>
          <p:cNvSpPr txBox="1"/>
          <p:nvPr/>
        </p:nvSpPr>
        <p:spPr>
          <a:xfrm>
            <a:off x="6011176" y="6005706"/>
            <a:ext cx="987835" cy="415498"/>
          </a:xfrm>
          <a:prstGeom prst="rect">
            <a:avLst/>
          </a:prstGeom>
          <a:noFill/>
        </p:spPr>
        <p:txBody>
          <a:bodyPr wrap="none" rtlCol="0">
            <a:spAutoFit/>
          </a:bodyPr>
          <a:lstStyle/>
          <a:p>
            <a:pPr algn="r" eaLnBrk="0" fontAlgn="base" hangingPunct="0">
              <a:spcBef>
                <a:spcPct val="0"/>
              </a:spcBef>
              <a:spcAft>
                <a:spcPct val="0"/>
              </a:spcAft>
              <a:buClr>
                <a:srgbClr val="709EC0"/>
              </a:buClr>
              <a:buFont typeface="Webdings" pitchFamily="18" charset="2"/>
              <a:buNone/>
            </a:pPr>
            <a:r>
              <a:rPr lang="en-US" sz="1050" b="1" i="1" dirty="0">
                <a:solidFill>
                  <a:srgbClr val="00644F"/>
                </a:solidFill>
                <a:cs typeface="Arial"/>
              </a:rPr>
              <a:t>Acquired:</a:t>
            </a:r>
          </a:p>
          <a:p>
            <a:pPr algn="r" eaLnBrk="0" fontAlgn="base" hangingPunct="0">
              <a:spcBef>
                <a:spcPct val="0"/>
              </a:spcBef>
              <a:spcAft>
                <a:spcPct val="0"/>
              </a:spcAft>
              <a:buClr>
                <a:srgbClr val="709EC0"/>
              </a:buClr>
              <a:buFont typeface="Webdings" pitchFamily="18" charset="2"/>
              <a:buNone/>
            </a:pPr>
            <a:r>
              <a:rPr lang="en-US" sz="1050" b="1" i="1" dirty="0">
                <a:solidFill>
                  <a:srgbClr val="00644F"/>
                </a:solidFill>
                <a:cs typeface="Arial"/>
              </a:rPr>
              <a:t>After 9/27/10</a:t>
            </a:r>
          </a:p>
        </p:txBody>
      </p:sp>
      <p:pic>
        <p:nvPicPr>
          <p:cNvPr id="50" name="Picture 3">
            <a:extLst>
              <a:ext uri="{FF2B5EF4-FFF2-40B4-BE49-F238E27FC236}">
                <a16:creationId xmlns:a16="http://schemas.microsoft.com/office/drawing/2014/main" id="{7632A01D-5DDB-C7D3-9AC2-D0FAAE1BC6B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77" r="27550" b="632"/>
          <a:stretch/>
        </p:blipFill>
        <p:spPr bwMode="auto">
          <a:xfrm>
            <a:off x="122548" y="4352917"/>
            <a:ext cx="1241077" cy="191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a:extLst>
              <a:ext uri="{FF2B5EF4-FFF2-40B4-BE49-F238E27FC236}">
                <a16:creationId xmlns:a16="http://schemas.microsoft.com/office/drawing/2014/main" id="{9705F2B6-A6D9-8357-2C61-AFA19E8C4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835" y="4352917"/>
            <a:ext cx="1582395" cy="191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
            <a:extLst>
              <a:ext uri="{FF2B5EF4-FFF2-40B4-BE49-F238E27FC236}">
                <a16:creationId xmlns:a16="http://schemas.microsoft.com/office/drawing/2014/main" id="{6B5C36B9-418E-611C-00B6-65974492B5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550" r="30462"/>
          <a:stretch/>
        </p:blipFill>
        <p:spPr bwMode="auto">
          <a:xfrm>
            <a:off x="3252185" y="3615426"/>
            <a:ext cx="2013182" cy="264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Box 52">
            <a:extLst>
              <a:ext uri="{FF2B5EF4-FFF2-40B4-BE49-F238E27FC236}">
                <a16:creationId xmlns:a16="http://schemas.microsoft.com/office/drawing/2014/main" id="{421E7AC6-B9B7-8A7C-BADB-EC78E48604F5}"/>
              </a:ext>
            </a:extLst>
          </p:cNvPr>
          <p:cNvSpPr txBox="1"/>
          <p:nvPr/>
        </p:nvSpPr>
        <p:spPr>
          <a:xfrm>
            <a:off x="332556" y="6290398"/>
            <a:ext cx="821058" cy="261610"/>
          </a:xfrm>
          <a:prstGeom prst="rect">
            <a:avLst/>
          </a:prstGeom>
          <a:noFill/>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100" dirty="0">
                <a:solidFill>
                  <a:srgbClr val="000000"/>
                </a:solidFill>
                <a:cs typeface="Arial"/>
              </a:rPr>
              <a:t>“Clueless”</a:t>
            </a:r>
          </a:p>
        </p:txBody>
      </p:sp>
      <p:sp>
        <p:nvSpPr>
          <p:cNvPr id="54" name="TextBox 53">
            <a:extLst>
              <a:ext uri="{FF2B5EF4-FFF2-40B4-BE49-F238E27FC236}">
                <a16:creationId xmlns:a16="http://schemas.microsoft.com/office/drawing/2014/main" id="{7D7AA013-E588-CDD9-7FB9-E7AFAFED027F}"/>
              </a:ext>
            </a:extLst>
          </p:cNvPr>
          <p:cNvSpPr txBox="1"/>
          <p:nvPr/>
        </p:nvSpPr>
        <p:spPr>
          <a:xfrm>
            <a:off x="1724618" y="6290398"/>
            <a:ext cx="1338829" cy="261610"/>
          </a:xfrm>
          <a:prstGeom prst="rect">
            <a:avLst/>
          </a:prstGeom>
          <a:noFill/>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100" dirty="0">
                <a:solidFill>
                  <a:srgbClr val="000000"/>
                </a:solidFill>
                <a:cs typeface="Arial"/>
              </a:rPr>
              <a:t>60% = Every Time</a:t>
            </a:r>
          </a:p>
        </p:txBody>
      </p:sp>
      <p:sp>
        <p:nvSpPr>
          <p:cNvPr id="55" name="TextBox 54">
            <a:extLst>
              <a:ext uri="{FF2B5EF4-FFF2-40B4-BE49-F238E27FC236}">
                <a16:creationId xmlns:a16="http://schemas.microsoft.com/office/drawing/2014/main" id="{8DA9CDDD-D36B-07F0-7E95-012F39AEEAD7}"/>
              </a:ext>
            </a:extLst>
          </p:cNvPr>
          <p:cNvSpPr txBox="1"/>
          <p:nvPr/>
        </p:nvSpPr>
        <p:spPr>
          <a:xfrm>
            <a:off x="3837026" y="6290398"/>
            <a:ext cx="843500" cy="261610"/>
          </a:xfrm>
          <a:prstGeom prst="rect">
            <a:avLst/>
          </a:prstGeom>
          <a:noFill/>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100" dirty="0">
                <a:solidFill>
                  <a:srgbClr val="000000"/>
                </a:solidFill>
                <a:cs typeface="Arial"/>
              </a:rPr>
              <a:t>Superhero</a:t>
            </a:r>
          </a:p>
        </p:txBody>
      </p:sp>
      <p:sp>
        <p:nvSpPr>
          <p:cNvPr id="56" name="TextBox 55">
            <a:extLst>
              <a:ext uri="{FF2B5EF4-FFF2-40B4-BE49-F238E27FC236}">
                <a16:creationId xmlns:a16="http://schemas.microsoft.com/office/drawing/2014/main" id="{4B5928B7-D54D-A668-90EC-F8C479BEEEDC}"/>
              </a:ext>
            </a:extLst>
          </p:cNvPr>
          <p:cNvSpPr txBox="1"/>
          <p:nvPr/>
        </p:nvSpPr>
        <p:spPr>
          <a:xfrm>
            <a:off x="266172" y="3539655"/>
            <a:ext cx="1285993" cy="415498"/>
          </a:xfrm>
          <a:prstGeom prst="rect">
            <a:avLst/>
          </a:prstGeom>
          <a:noFill/>
        </p:spPr>
        <p:txBody>
          <a:bodyPr wrap="none" rtlCol="0">
            <a:spAutoFit/>
          </a:bodyPr>
          <a:lstStyle/>
          <a:p>
            <a:pPr algn="r" eaLnBrk="0" fontAlgn="base" hangingPunct="0">
              <a:spcBef>
                <a:spcPct val="0"/>
              </a:spcBef>
              <a:spcAft>
                <a:spcPct val="0"/>
              </a:spcAft>
              <a:buClr>
                <a:srgbClr val="709EC0"/>
              </a:buClr>
              <a:buFont typeface="Webdings" pitchFamily="18" charset="2"/>
              <a:buNone/>
            </a:pPr>
            <a:r>
              <a:rPr lang="en-US" sz="1050" b="1" i="1" u="sng" dirty="0">
                <a:solidFill>
                  <a:srgbClr val="00644F"/>
                </a:solidFill>
                <a:cs typeface="Arial"/>
              </a:rPr>
              <a:t>Acquired</a:t>
            </a:r>
          </a:p>
          <a:p>
            <a:pPr algn="r" eaLnBrk="0" fontAlgn="base" hangingPunct="0">
              <a:spcBef>
                <a:spcPct val="0"/>
              </a:spcBef>
              <a:spcAft>
                <a:spcPct val="0"/>
              </a:spcAft>
              <a:buClr>
                <a:srgbClr val="709EC0"/>
              </a:buClr>
              <a:buFont typeface="Webdings" pitchFamily="18" charset="2"/>
              <a:buNone/>
            </a:pPr>
            <a:r>
              <a:rPr lang="en-US" sz="1050" b="1" i="1" dirty="0">
                <a:solidFill>
                  <a:srgbClr val="00644F"/>
                </a:solidFill>
                <a:cs typeface="Arial"/>
              </a:rPr>
              <a:t>8/11/93 to 2/17/09</a:t>
            </a:r>
          </a:p>
        </p:txBody>
      </p:sp>
      <p:sp>
        <p:nvSpPr>
          <p:cNvPr id="79" name="TextBox 78">
            <a:extLst>
              <a:ext uri="{FF2B5EF4-FFF2-40B4-BE49-F238E27FC236}">
                <a16:creationId xmlns:a16="http://schemas.microsoft.com/office/drawing/2014/main" id="{3125D18D-EC5A-4EFA-996F-D97051557B4B}"/>
              </a:ext>
            </a:extLst>
          </p:cNvPr>
          <p:cNvSpPr txBox="1"/>
          <p:nvPr/>
        </p:nvSpPr>
        <p:spPr>
          <a:xfrm>
            <a:off x="9557755" y="1362124"/>
            <a:ext cx="524504"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2023</a:t>
            </a:r>
          </a:p>
        </p:txBody>
      </p:sp>
      <p:sp>
        <p:nvSpPr>
          <p:cNvPr id="80" name="TextBox 79">
            <a:extLst>
              <a:ext uri="{FF2B5EF4-FFF2-40B4-BE49-F238E27FC236}">
                <a16:creationId xmlns:a16="http://schemas.microsoft.com/office/drawing/2014/main" id="{D0AB10C8-76FF-610D-2288-79F5460A9E45}"/>
              </a:ext>
            </a:extLst>
          </p:cNvPr>
          <p:cNvSpPr txBox="1"/>
          <p:nvPr/>
        </p:nvSpPr>
        <p:spPr>
          <a:xfrm>
            <a:off x="11205288" y="1362124"/>
            <a:ext cx="524504"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2028</a:t>
            </a:r>
          </a:p>
        </p:txBody>
      </p:sp>
      <p:sp>
        <p:nvSpPr>
          <p:cNvPr id="83" name="TextBox 82">
            <a:extLst>
              <a:ext uri="{FF2B5EF4-FFF2-40B4-BE49-F238E27FC236}">
                <a16:creationId xmlns:a16="http://schemas.microsoft.com/office/drawing/2014/main" id="{A2A5041B-1F92-2064-71A6-4A21B302F5D5}"/>
              </a:ext>
            </a:extLst>
          </p:cNvPr>
          <p:cNvSpPr txBox="1"/>
          <p:nvPr/>
        </p:nvSpPr>
        <p:spPr>
          <a:xfrm>
            <a:off x="10080769" y="971290"/>
            <a:ext cx="704040" cy="430887"/>
          </a:xfrm>
          <a:prstGeom prst="rect">
            <a:avLst/>
          </a:prstGeom>
          <a:solidFill>
            <a:schemeClr val="accent4">
              <a:lumMod val="60000"/>
              <a:lumOff val="40000"/>
            </a:schemeClr>
          </a:solid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100" b="1" i="1" dirty="0">
                <a:cs typeface="Arial"/>
              </a:rPr>
              <a:t>OBBBA</a:t>
            </a:r>
          </a:p>
          <a:p>
            <a:pPr algn="ctr" eaLnBrk="0" fontAlgn="base" hangingPunct="0">
              <a:spcBef>
                <a:spcPct val="0"/>
              </a:spcBef>
              <a:spcAft>
                <a:spcPct val="0"/>
              </a:spcAft>
              <a:buClr>
                <a:srgbClr val="709EC0"/>
              </a:buClr>
              <a:buFont typeface="Webdings" pitchFamily="18" charset="2"/>
              <a:buNone/>
            </a:pPr>
            <a:r>
              <a:rPr lang="en-US" sz="1100" b="1" i="1" dirty="0">
                <a:cs typeface="Arial"/>
              </a:rPr>
              <a:t>‘25</a:t>
            </a:r>
          </a:p>
        </p:txBody>
      </p:sp>
      <p:sp>
        <p:nvSpPr>
          <p:cNvPr id="84" name="Right Arrow 126">
            <a:extLst>
              <a:ext uri="{FF2B5EF4-FFF2-40B4-BE49-F238E27FC236}">
                <a16:creationId xmlns:a16="http://schemas.microsoft.com/office/drawing/2014/main" id="{DF6FF13A-A4CD-B931-8C9A-222470CFE563}"/>
              </a:ext>
            </a:extLst>
          </p:cNvPr>
          <p:cNvSpPr/>
          <p:nvPr/>
        </p:nvSpPr>
        <p:spPr bwMode="auto">
          <a:xfrm>
            <a:off x="10439083" y="2522192"/>
            <a:ext cx="1608332" cy="1189136"/>
          </a:xfrm>
          <a:prstGeom prst="rightArrow">
            <a:avLst>
              <a:gd name="adj1" fmla="val 68111"/>
              <a:gd name="adj2" fmla="val 50000"/>
            </a:avLst>
          </a:prstGeom>
          <a:solidFill>
            <a:schemeClr val="accent4">
              <a:lumMod val="60000"/>
              <a:lumOff val="40000"/>
            </a:schemeClr>
          </a:solidFill>
          <a:ln w="127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3 Years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50% Exclusion</a:t>
            </a:r>
            <a:r>
              <a:rPr lang="en-US" sz="1100" b="1" kern="0" dirty="0">
                <a:solidFill>
                  <a:srgbClr val="000000"/>
                </a:solidFill>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100" b="1" u="sng" kern="0" dirty="0">
                <a:solidFill>
                  <a:srgbClr val="000000"/>
                </a:solidFill>
                <a:cs typeface="Arial" charset="0"/>
              </a:rPr>
              <a:t>QSBS Rate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strike="noStrike" kern="0" cap="none" spc="0" normalizeH="0" baseline="0" noProof="0" dirty="0">
                <a:ln>
                  <a:noFill/>
                </a:ln>
                <a:solidFill>
                  <a:srgbClr val="000000"/>
                </a:solidFill>
                <a:effectLst/>
                <a:uLnTx/>
                <a:uFillTx/>
                <a:cs typeface="Arial" charset="0"/>
              </a:rPr>
              <a:t>15.9%</a:t>
            </a:r>
          </a:p>
        </p:txBody>
      </p:sp>
      <p:sp>
        <p:nvSpPr>
          <p:cNvPr id="86" name="Right Arrow 126">
            <a:extLst>
              <a:ext uri="{FF2B5EF4-FFF2-40B4-BE49-F238E27FC236}">
                <a16:creationId xmlns:a16="http://schemas.microsoft.com/office/drawing/2014/main" id="{84FF7AC3-CBD7-16DF-D04E-8B200869680E}"/>
              </a:ext>
            </a:extLst>
          </p:cNvPr>
          <p:cNvSpPr/>
          <p:nvPr/>
        </p:nvSpPr>
        <p:spPr bwMode="auto">
          <a:xfrm>
            <a:off x="10442423" y="3747000"/>
            <a:ext cx="1608332" cy="1189136"/>
          </a:xfrm>
          <a:prstGeom prst="rightArrow">
            <a:avLst>
              <a:gd name="adj1" fmla="val 68111"/>
              <a:gd name="adj2" fmla="val 50000"/>
            </a:avLst>
          </a:prstGeom>
          <a:solidFill>
            <a:schemeClr val="accent4">
              <a:lumMod val="60000"/>
              <a:lumOff val="40000"/>
            </a:schemeClr>
          </a:solidFill>
          <a:ln w="127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4 Years</a:t>
            </a:r>
          </a:p>
          <a:p>
            <a:pPr marL="0" marR="0" lvl="0" indent="0" algn="ctr" defTabSz="914400" eaLnBrk="1" fontAlgn="base" latinLnBrk="0" hangingPunct="1">
              <a:lnSpc>
                <a:spcPct val="100000"/>
              </a:lnSpc>
              <a:spcBef>
                <a:spcPct val="0"/>
              </a:spcBef>
              <a:spcAft>
                <a:spcPct val="0"/>
              </a:spcAft>
              <a:buClrTx/>
              <a:buSzTx/>
              <a:buFontTx/>
              <a:buNone/>
              <a:tabLst/>
              <a:defRPr/>
            </a:pPr>
            <a:r>
              <a:rPr lang="en-US" sz="1100" b="1" kern="0" dirty="0">
                <a:solidFill>
                  <a:srgbClr val="000000"/>
                </a:solidFill>
                <a:cs typeface="Arial" charset="0"/>
              </a:rPr>
              <a:t>75</a:t>
            </a:r>
            <a:r>
              <a:rPr kumimoji="0" lang="en-US" sz="1100" b="1" i="0" u="none" strike="noStrike" kern="0" cap="none" spc="0" normalizeH="0" baseline="0" noProof="0" dirty="0">
                <a:ln>
                  <a:noFill/>
                </a:ln>
                <a:solidFill>
                  <a:srgbClr val="000000"/>
                </a:solidFill>
                <a:effectLst/>
                <a:uLnTx/>
                <a:uFillTx/>
                <a:cs typeface="Arial" charset="0"/>
              </a:rPr>
              <a:t>% Exclusion</a:t>
            </a:r>
            <a:r>
              <a:rPr lang="en-US" sz="1100" b="1" kern="0" dirty="0">
                <a:solidFill>
                  <a:srgbClr val="000000"/>
                </a:solidFill>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100" b="1" u="sng" kern="0" dirty="0">
                <a:solidFill>
                  <a:srgbClr val="000000"/>
                </a:solidFill>
                <a:cs typeface="Arial" charset="0"/>
              </a:rPr>
              <a:t>QSBS Rate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strike="noStrike" kern="0" cap="none" spc="0" normalizeH="0" baseline="0" noProof="0" dirty="0">
                <a:ln>
                  <a:noFill/>
                </a:ln>
                <a:solidFill>
                  <a:srgbClr val="000000"/>
                </a:solidFill>
                <a:effectLst/>
                <a:uLnTx/>
                <a:uFillTx/>
                <a:cs typeface="Arial" charset="0"/>
              </a:rPr>
              <a:t>7.95%</a:t>
            </a:r>
          </a:p>
        </p:txBody>
      </p:sp>
      <p:sp>
        <p:nvSpPr>
          <p:cNvPr id="87" name="Right Arrow 126">
            <a:extLst>
              <a:ext uri="{FF2B5EF4-FFF2-40B4-BE49-F238E27FC236}">
                <a16:creationId xmlns:a16="http://schemas.microsoft.com/office/drawing/2014/main" id="{2A0255AC-A834-41F5-EBDE-20D99F2C1743}"/>
              </a:ext>
            </a:extLst>
          </p:cNvPr>
          <p:cNvSpPr/>
          <p:nvPr/>
        </p:nvSpPr>
        <p:spPr bwMode="auto">
          <a:xfrm>
            <a:off x="10442423" y="4986760"/>
            <a:ext cx="1608332" cy="1189136"/>
          </a:xfrm>
          <a:prstGeom prst="rightArrow">
            <a:avLst>
              <a:gd name="adj1" fmla="val 68111"/>
              <a:gd name="adj2" fmla="val 50000"/>
            </a:avLst>
          </a:prstGeom>
          <a:solidFill>
            <a:schemeClr val="accent4">
              <a:lumMod val="60000"/>
              <a:lumOff val="40000"/>
            </a:schemeClr>
          </a:solidFill>
          <a:ln w="127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100" b="1" kern="0" dirty="0">
                <a:solidFill>
                  <a:srgbClr val="000000"/>
                </a:solidFill>
                <a:cs typeface="Arial" charset="0"/>
              </a:rPr>
              <a:t>5</a:t>
            </a:r>
            <a:r>
              <a:rPr kumimoji="0" lang="en-US" sz="1100" b="1" i="0" u="none" strike="noStrike" kern="0" cap="none" spc="0" normalizeH="0" baseline="0" noProof="0" dirty="0">
                <a:ln>
                  <a:noFill/>
                </a:ln>
                <a:solidFill>
                  <a:srgbClr val="000000"/>
                </a:solidFill>
                <a:effectLst/>
                <a:uLnTx/>
                <a:uFillTx/>
                <a:cs typeface="Arial" charset="0"/>
              </a:rPr>
              <a:t> Years</a:t>
            </a:r>
          </a:p>
          <a:p>
            <a:pPr marL="0" marR="0" lvl="0" indent="0" algn="ctr" defTabSz="914400" eaLnBrk="1" fontAlgn="base" latinLnBrk="0" hangingPunct="1">
              <a:lnSpc>
                <a:spcPct val="100000"/>
              </a:lnSpc>
              <a:spcBef>
                <a:spcPct val="0"/>
              </a:spcBef>
              <a:spcAft>
                <a:spcPct val="0"/>
              </a:spcAft>
              <a:buClrTx/>
              <a:buSzTx/>
              <a:buFontTx/>
              <a:buNone/>
              <a:tabLst/>
              <a:defRPr/>
            </a:pPr>
            <a:r>
              <a:rPr lang="en-US" sz="1100" b="1" kern="0" dirty="0">
                <a:solidFill>
                  <a:srgbClr val="000000"/>
                </a:solidFill>
                <a:cs typeface="Arial" charset="0"/>
              </a:rPr>
              <a:t>10</a:t>
            </a:r>
            <a:r>
              <a:rPr kumimoji="0" lang="en-US" sz="1100" b="1" i="0" u="none" strike="noStrike" kern="0" cap="none" spc="0" normalizeH="0" baseline="0" noProof="0" dirty="0">
                <a:ln>
                  <a:noFill/>
                </a:ln>
                <a:solidFill>
                  <a:srgbClr val="000000"/>
                </a:solidFill>
                <a:effectLst/>
                <a:uLnTx/>
                <a:uFillTx/>
                <a:cs typeface="Arial" charset="0"/>
              </a:rPr>
              <a:t>0% Exclusion</a:t>
            </a:r>
            <a:r>
              <a:rPr lang="en-US" sz="1100" b="1" kern="0" dirty="0">
                <a:solidFill>
                  <a:srgbClr val="000000"/>
                </a:solidFill>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100" b="1" u="sng" kern="0" dirty="0">
                <a:solidFill>
                  <a:srgbClr val="000000"/>
                </a:solidFill>
                <a:cs typeface="Arial" charset="0"/>
              </a:rPr>
              <a:t>QSBS Rate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strike="noStrike" kern="0" cap="none" spc="0" normalizeH="0" baseline="0" noProof="0" dirty="0">
                <a:ln>
                  <a:noFill/>
                </a:ln>
                <a:solidFill>
                  <a:srgbClr val="000000"/>
                </a:solidFill>
                <a:effectLst/>
                <a:uLnTx/>
                <a:uFillTx/>
                <a:cs typeface="Arial" charset="0"/>
              </a:rPr>
              <a:t>0%</a:t>
            </a:r>
          </a:p>
        </p:txBody>
      </p:sp>
    </p:spTree>
    <p:extLst>
      <p:ext uri="{BB962C8B-B14F-4D97-AF65-F5344CB8AC3E}">
        <p14:creationId xmlns:p14="http://schemas.microsoft.com/office/powerpoint/2010/main" val="181408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80EC-1458-5802-2E50-1201A2C129A9}"/>
            </a:ext>
          </a:extLst>
        </p:cNvPr>
        <p:cNvGrpSpPr/>
        <p:nvPr/>
      </p:nvGrpSpPr>
      <p:grpSpPr>
        <a:xfrm>
          <a:off x="0" y="0"/>
          <a:ext cx="0" cy="0"/>
          <a:chOff x="0" y="0"/>
          <a:chExt cx="0" cy="0"/>
        </a:xfrm>
      </p:grpSpPr>
      <p:sp>
        <p:nvSpPr>
          <p:cNvPr id="94" name="Right Arrow 57">
            <a:extLst>
              <a:ext uri="{FF2B5EF4-FFF2-40B4-BE49-F238E27FC236}">
                <a16:creationId xmlns:a16="http://schemas.microsoft.com/office/drawing/2014/main" id="{428E48D0-47FF-DB65-ED1A-EF922FD3AC80}"/>
              </a:ext>
            </a:extLst>
          </p:cNvPr>
          <p:cNvSpPr/>
          <p:nvPr/>
        </p:nvSpPr>
        <p:spPr bwMode="auto">
          <a:xfrm>
            <a:off x="445776" y="4161725"/>
            <a:ext cx="7494573" cy="1189136"/>
          </a:xfrm>
          <a:prstGeom prst="rightArrow">
            <a:avLst>
              <a:gd name="adj1" fmla="val 68111"/>
              <a:gd name="adj2" fmla="val 50000"/>
            </a:avLst>
          </a:prstGeom>
          <a:solidFill>
            <a:srgbClr val="D8B01C">
              <a:lumMod val="20000"/>
              <a:lumOff val="80000"/>
            </a:srgbClr>
          </a:solidFill>
          <a:ln w="12700" cap="flat" cmpd="sng" algn="ctr">
            <a:solidFill>
              <a:srgbClr val="D8B01C">
                <a:lumMod val="20000"/>
                <a:lumOff val="80000"/>
              </a:srgb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 168(k)</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100%</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Expensing</a:t>
            </a:r>
          </a:p>
        </p:txBody>
      </p:sp>
      <p:sp>
        <p:nvSpPr>
          <p:cNvPr id="2" name="Title 1">
            <a:extLst>
              <a:ext uri="{FF2B5EF4-FFF2-40B4-BE49-F238E27FC236}">
                <a16:creationId xmlns:a16="http://schemas.microsoft.com/office/drawing/2014/main" id="{86DD57D6-6BE8-042B-4A48-88CB4AA61044}"/>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QSBS: Look Mom! I’m a Big Boy Now…!</a:t>
            </a:r>
            <a:endParaRPr lang="en-US" sz="5400" dirty="0"/>
          </a:p>
        </p:txBody>
      </p:sp>
      <p:sp>
        <p:nvSpPr>
          <p:cNvPr id="4" name="Slide Number Placeholder 3">
            <a:extLst>
              <a:ext uri="{FF2B5EF4-FFF2-40B4-BE49-F238E27FC236}">
                <a16:creationId xmlns:a16="http://schemas.microsoft.com/office/drawing/2014/main" id="{9774C0B3-A0D9-6743-AA75-C2AD8B6E86DF}"/>
              </a:ext>
            </a:extLst>
          </p:cNvPr>
          <p:cNvSpPr>
            <a:spLocks noGrp="1"/>
          </p:cNvSpPr>
          <p:nvPr>
            <p:ph type="sldNum" sz="quarter" idx="12"/>
          </p:nvPr>
        </p:nvSpPr>
        <p:spPr/>
        <p:txBody>
          <a:bodyPr/>
          <a:lstStyle/>
          <a:p>
            <a:fld id="{7DFEBF3A-1327-40DB-BD18-2FFA1543F371}" type="slidenum">
              <a:rPr lang="en-US" smtClean="0"/>
              <a:t>6</a:t>
            </a:fld>
            <a:endParaRPr lang="en-US"/>
          </a:p>
        </p:txBody>
      </p:sp>
      <p:sp>
        <p:nvSpPr>
          <p:cNvPr id="83" name="TextBox 82">
            <a:extLst>
              <a:ext uri="{FF2B5EF4-FFF2-40B4-BE49-F238E27FC236}">
                <a16:creationId xmlns:a16="http://schemas.microsoft.com/office/drawing/2014/main" id="{B44EA2C9-2B83-6326-182D-3A10DA18B156}"/>
              </a:ext>
            </a:extLst>
          </p:cNvPr>
          <p:cNvSpPr txBox="1"/>
          <p:nvPr/>
        </p:nvSpPr>
        <p:spPr>
          <a:xfrm>
            <a:off x="2505902" y="956751"/>
            <a:ext cx="704040" cy="430887"/>
          </a:xfrm>
          <a:prstGeom prst="rect">
            <a:avLst/>
          </a:prstGeom>
          <a:solidFill>
            <a:schemeClr val="accent4">
              <a:lumMod val="60000"/>
              <a:lumOff val="40000"/>
            </a:schemeClr>
          </a:solid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100" b="1" i="1" dirty="0">
                <a:cs typeface="Arial"/>
              </a:rPr>
              <a:t>OBBBA</a:t>
            </a:r>
          </a:p>
          <a:p>
            <a:pPr algn="ctr" eaLnBrk="0" fontAlgn="base" hangingPunct="0">
              <a:spcBef>
                <a:spcPct val="0"/>
              </a:spcBef>
              <a:spcAft>
                <a:spcPct val="0"/>
              </a:spcAft>
              <a:buClr>
                <a:srgbClr val="709EC0"/>
              </a:buClr>
              <a:buFont typeface="Webdings" pitchFamily="18" charset="2"/>
              <a:buNone/>
            </a:pPr>
            <a:r>
              <a:rPr lang="en-US" sz="1100" b="1" i="1" dirty="0">
                <a:cs typeface="Arial"/>
              </a:rPr>
              <a:t>‘25</a:t>
            </a:r>
          </a:p>
        </p:txBody>
      </p:sp>
      <p:sp>
        <p:nvSpPr>
          <p:cNvPr id="88" name="TextBox 87">
            <a:extLst>
              <a:ext uri="{FF2B5EF4-FFF2-40B4-BE49-F238E27FC236}">
                <a16:creationId xmlns:a16="http://schemas.microsoft.com/office/drawing/2014/main" id="{F83DD8F2-7121-B786-1B48-8DAD15D75FF0}"/>
              </a:ext>
            </a:extLst>
          </p:cNvPr>
          <p:cNvSpPr txBox="1"/>
          <p:nvPr/>
        </p:nvSpPr>
        <p:spPr>
          <a:xfrm>
            <a:off x="250379" y="1359739"/>
            <a:ext cx="524503"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2018</a:t>
            </a:r>
          </a:p>
        </p:txBody>
      </p:sp>
      <p:sp>
        <p:nvSpPr>
          <p:cNvPr id="89" name="TextBox 88">
            <a:extLst>
              <a:ext uri="{FF2B5EF4-FFF2-40B4-BE49-F238E27FC236}">
                <a16:creationId xmlns:a16="http://schemas.microsoft.com/office/drawing/2014/main" id="{2386B648-D07C-870B-875E-A59A3F425332}"/>
              </a:ext>
            </a:extLst>
          </p:cNvPr>
          <p:cNvSpPr txBox="1"/>
          <p:nvPr/>
        </p:nvSpPr>
        <p:spPr>
          <a:xfrm>
            <a:off x="1810973" y="1359739"/>
            <a:ext cx="524504"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2023</a:t>
            </a:r>
          </a:p>
        </p:txBody>
      </p:sp>
      <p:cxnSp>
        <p:nvCxnSpPr>
          <p:cNvPr id="90" name="Straight Arrow Connector 89">
            <a:extLst>
              <a:ext uri="{FF2B5EF4-FFF2-40B4-BE49-F238E27FC236}">
                <a16:creationId xmlns:a16="http://schemas.microsoft.com/office/drawing/2014/main" id="{1F54CDE3-86B1-29AD-8816-EF58C9CADD29}"/>
              </a:ext>
            </a:extLst>
          </p:cNvPr>
          <p:cNvCxnSpPr>
            <a:cxnSpLocks/>
          </p:cNvCxnSpPr>
          <p:nvPr/>
        </p:nvCxnSpPr>
        <p:spPr>
          <a:xfrm>
            <a:off x="303047" y="1649699"/>
            <a:ext cx="11529386" cy="0"/>
          </a:xfrm>
          <a:prstGeom prst="straightConnector1">
            <a:avLst/>
          </a:prstGeom>
          <a:noFill/>
          <a:ln w="38100" cap="flat" cmpd="sng" algn="ctr">
            <a:solidFill>
              <a:srgbClr val="709EC0"/>
            </a:solidFill>
            <a:prstDash val="solid"/>
            <a:headEnd type="none"/>
            <a:tailEnd type="triangle"/>
          </a:ln>
          <a:effectLst>
            <a:outerShdw blurRad="40000" dist="23000" dir="5400000" rotWithShape="0">
              <a:srgbClr val="000000">
                <a:alpha val="35000"/>
              </a:srgbClr>
            </a:outerShdw>
          </a:effectLst>
        </p:spPr>
      </p:cxnSp>
      <p:sp>
        <p:nvSpPr>
          <p:cNvPr id="91" name="TextBox 90">
            <a:extLst>
              <a:ext uri="{FF2B5EF4-FFF2-40B4-BE49-F238E27FC236}">
                <a16:creationId xmlns:a16="http://schemas.microsoft.com/office/drawing/2014/main" id="{A86C476E-73ED-6C89-27C4-BF785EF6B823}"/>
              </a:ext>
            </a:extLst>
          </p:cNvPr>
          <p:cNvSpPr txBox="1"/>
          <p:nvPr/>
        </p:nvSpPr>
        <p:spPr>
          <a:xfrm>
            <a:off x="123210" y="962014"/>
            <a:ext cx="519694" cy="40011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TCJA</a:t>
            </a:r>
          </a:p>
          <a:p>
            <a:pPr algn="ctr" eaLnBrk="0" fontAlgn="base" hangingPunct="0">
              <a:spcBef>
                <a:spcPct val="0"/>
              </a:spcBef>
              <a:spcAft>
                <a:spcPct val="0"/>
              </a:spcAft>
              <a:buClr>
                <a:srgbClr val="709EC0"/>
              </a:buClr>
              <a:buFont typeface="Webdings" pitchFamily="18" charset="2"/>
              <a:buNone/>
            </a:pPr>
            <a:r>
              <a:rPr lang="en-US" sz="1000" b="1" i="1" dirty="0">
                <a:solidFill>
                  <a:srgbClr val="709EC0">
                    <a:lumMod val="50000"/>
                  </a:srgbClr>
                </a:solidFill>
                <a:cs typeface="Arial"/>
              </a:rPr>
              <a:t>‘17</a:t>
            </a:r>
          </a:p>
        </p:txBody>
      </p:sp>
      <p:sp>
        <p:nvSpPr>
          <p:cNvPr id="92" name="Right Arrow 55">
            <a:extLst>
              <a:ext uri="{FF2B5EF4-FFF2-40B4-BE49-F238E27FC236}">
                <a16:creationId xmlns:a16="http://schemas.microsoft.com/office/drawing/2014/main" id="{94A645B3-8A68-29F8-817B-4E8E6F7ADDF4}"/>
              </a:ext>
            </a:extLst>
          </p:cNvPr>
          <p:cNvSpPr/>
          <p:nvPr/>
        </p:nvSpPr>
        <p:spPr bwMode="auto">
          <a:xfrm>
            <a:off x="445776" y="2906600"/>
            <a:ext cx="7494575" cy="1189136"/>
          </a:xfrm>
          <a:prstGeom prst="rightArrow">
            <a:avLst>
              <a:gd name="adj1" fmla="val 68111"/>
              <a:gd name="adj2" fmla="val 50000"/>
            </a:avLst>
          </a:prstGeom>
          <a:solidFill>
            <a:srgbClr val="BFDFB5"/>
          </a:solidFill>
          <a:ln w="12700" cap="flat" cmpd="sng" algn="ctr">
            <a:solidFill>
              <a:srgbClr val="BFDFB5"/>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 199A 20% Deduction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QBI of “Pass-Thru” Entities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(37% to 29.6%?)</a:t>
            </a:r>
          </a:p>
        </p:txBody>
      </p:sp>
      <p:sp>
        <p:nvSpPr>
          <p:cNvPr id="93" name="Right Arrow 56">
            <a:extLst>
              <a:ext uri="{FF2B5EF4-FFF2-40B4-BE49-F238E27FC236}">
                <a16:creationId xmlns:a16="http://schemas.microsoft.com/office/drawing/2014/main" id="{83EA3459-2A6A-20D1-B417-A2AAB0A6BC8C}"/>
              </a:ext>
            </a:extLst>
          </p:cNvPr>
          <p:cNvSpPr/>
          <p:nvPr/>
        </p:nvSpPr>
        <p:spPr bwMode="auto">
          <a:xfrm>
            <a:off x="445776" y="1717464"/>
            <a:ext cx="7494575" cy="1189136"/>
          </a:xfrm>
          <a:prstGeom prst="rightArrow">
            <a:avLst>
              <a:gd name="adj1" fmla="val 68111"/>
              <a:gd name="adj2" fmla="val 50000"/>
            </a:avLst>
          </a:prstGeom>
          <a:solidFill>
            <a:srgbClr val="709EC0">
              <a:lumMod val="20000"/>
              <a:lumOff val="80000"/>
            </a:srgbClr>
          </a:solidFill>
          <a:ln w="12700" cap="flat" cmpd="sng" algn="ctr">
            <a:solidFill>
              <a:srgbClr val="709EC0">
                <a:lumMod val="20000"/>
                <a:lumOff val="80000"/>
              </a:srgb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C Corporation Tax Rate of 21%</a:t>
            </a:r>
          </a:p>
        </p:txBody>
      </p:sp>
      <p:sp>
        <p:nvSpPr>
          <p:cNvPr id="95" name="Right Arrow 60">
            <a:extLst>
              <a:ext uri="{FF2B5EF4-FFF2-40B4-BE49-F238E27FC236}">
                <a16:creationId xmlns:a16="http://schemas.microsoft.com/office/drawing/2014/main" id="{C5CEE298-FAD3-28D4-026B-7DC2B83B1570}"/>
              </a:ext>
            </a:extLst>
          </p:cNvPr>
          <p:cNvSpPr/>
          <p:nvPr/>
        </p:nvSpPr>
        <p:spPr bwMode="auto">
          <a:xfrm>
            <a:off x="2054108" y="4161725"/>
            <a:ext cx="1306617" cy="1189136"/>
          </a:xfrm>
          <a:prstGeom prst="rightArrow">
            <a:avLst>
              <a:gd name="adj1" fmla="val 68111"/>
              <a:gd name="adj2" fmla="val 50000"/>
            </a:avLst>
          </a:prstGeom>
          <a:solidFill>
            <a:srgbClr val="D8B01C">
              <a:lumMod val="20000"/>
              <a:lumOff val="80000"/>
            </a:srgbClr>
          </a:solidFill>
          <a:ln w="12700" cap="flat" cmpd="sng" algn="ctr">
            <a:solidFill>
              <a:schemeClr val="accent4">
                <a:lumMod val="75000"/>
              </a:scheme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srgbClr val="000000"/>
              </a:solidFill>
              <a:effectLst/>
              <a:uLnTx/>
              <a:uFillTx/>
              <a:cs typeface="Arial" charset="0"/>
            </a:endParaRPr>
          </a:p>
        </p:txBody>
      </p:sp>
      <p:sp>
        <p:nvSpPr>
          <p:cNvPr id="96" name="TextBox 95">
            <a:extLst>
              <a:ext uri="{FF2B5EF4-FFF2-40B4-BE49-F238E27FC236}">
                <a16:creationId xmlns:a16="http://schemas.microsoft.com/office/drawing/2014/main" id="{CF78CF1B-3844-E3B3-0C50-B56B0169082F}"/>
              </a:ext>
            </a:extLst>
          </p:cNvPr>
          <p:cNvSpPr txBox="1"/>
          <p:nvPr/>
        </p:nvSpPr>
        <p:spPr>
          <a:xfrm>
            <a:off x="2108988" y="4548544"/>
            <a:ext cx="1018228" cy="415498"/>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050" b="1" dirty="0">
                <a:solidFill>
                  <a:srgbClr val="000000"/>
                </a:solidFill>
                <a:cs typeface="Arial"/>
              </a:rPr>
              <a:t>80/60/40/20%</a:t>
            </a:r>
          </a:p>
          <a:p>
            <a:pPr algn="ctr" eaLnBrk="0" fontAlgn="base" hangingPunct="0">
              <a:spcBef>
                <a:spcPct val="0"/>
              </a:spcBef>
              <a:spcAft>
                <a:spcPct val="0"/>
              </a:spcAft>
              <a:buClr>
                <a:srgbClr val="709EC0"/>
              </a:buClr>
              <a:buFont typeface="Webdings" pitchFamily="18" charset="2"/>
              <a:buNone/>
            </a:pPr>
            <a:r>
              <a:rPr lang="en-US" sz="1050" b="1" dirty="0">
                <a:solidFill>
                  <a:srgbClr val="000000"/>
                </a:solidFill>
                <a:cs typeface="Arial"/>
              </a:rPr>
              <a:t>(2023-2026)</a:t>
            </a:r>
          </a:p>
        </p:txBody>
      </p:sp>
      <p:sp>
        <p:nvSpPr>
          <p:cNvPr id="97" name="TextBox 96">
            <a:extLst>
              <a:ext uri="{FF2B5EF4-FFF2-40B4-BE49-F238E27FC236}">
                <a16:creationId xmlns:a16="http://schemas.microsoft.com/office/drawing/2014/main" id="{657A586F-363B-43F6-1AFA-C10947CE7452}"/>
              </a:ext>
            </a:extLst>
          </p:cNvPr>
          <p:cNvSpPr txBox="1"/>
          <p:nvPr/>
        </p:nvSpPr>
        <p:spPr>
          <a:xfrm>
            <a:off x="3458506" y="1359739"/>
            <a:ext cx="524504"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2028</a:t>
            </a:r>
          </a:p>
        </p:txBody>
      </p:sp>
      <p:sp>
        <p:nvSpPr>
          <p:cNvPr id="98" name="TextBox 97">
            <a:extLst>
              <a:ext uri="{FF2B5EF4-FFF2-40B4-BE49-F238E27FC236}">
                <a16:creationId xmlns:a16="http://schemas.microsoft.com/office/drawing/2014/main" id="{52AAD5AD-F90F-38F4-6ACC-82C83E3E216A}"/>
              </a:ext>
            </a:extLst>
          </p:cNvPr>
          <p:cNvSpPr txBox="1"/>
          <p:nvPr/>
        </p:nvSpPr>
        <p:spPr>
          <a:xfrm>
            <a:off x="5027900" y="1359739"/>
            <a:ext cx="524504"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2033</a:t>
            </a:r>
          </a:p>
        </p:txBody>
      </p:sp>
      <p:cxnSp>
        <p:nvCxnSpPr>
          <p:cNvPr id="99" name="Straight Connector 98">
            <a:extLst>
              <a:ext uri="{FF2B5EF4-FFF2-40B4-BE49-F238E27FC236}">
                <a16:creationId xmlns:a16="http://schemas.microsoft.com/office/drawing/2014/main" id="{4912D65D-2EBB-6A19-0059-D44136BAF45E}"/>
              </a:ext>
            </a:extLst>
          </p:cNvPr>
          <p:cNvCxnSpPr/>
          <p:nvPr/>
        </p:nvCxnSpPr>
        <p:spPr>
          <a:xfrm>
            <a:off x="3057187" y="2906600"/>
            <a:ext cx="0" cy="1189136"/>
          </a:xfrm>
          <a:prstGeom prst="line">
            <a:avLst/>
          </a:prstGeom>
          <a:noFill/>
          <a:ln w="15875" cap="flat" cmpd="sng" algn="ctr">
            <a:solidFill>
              <a:srgbClr val="C00000"/>
            </a:solidFill>
            <a:prstDash val="dash"/>
          </a:ln>
          <a:effectLst/>
        </p:spPr>
      </p:cxnSp>
      <p:cxnSp>
        <p:nvCxnSpPr>
          <p:cNvPr id="100" name="Straight Connector 99">
            <a:extLst>
              <a:ext uri="{FF2B5EF4-FFF2-40B4-BE49-F238E27FC236}">
                <a16:creationId xmlns:a16="http://schemas.microsoft.com/office/drawing/2014/main" id="{F26E2943-1984-20CD-F29E-CFD5D4DB8AC7}"/>
              </a:ext>
            </a:extLst>
          </p:cNvPr>
          <p:cNvCxnSpPr/>
          <p:nvPr/>
        </p:nvCxnSpPr>
        <p:spPr>
          <a:xfrm>
            <a:off x="3370152" y="4161725"/>
            <a:ext cx="0" cy="1189136"/>
          </a:xfrm>
          <a:prstGeom prst="line">
            <a:avLst/>
          </a:prstGeom>
          <a:noFill/>
          <a:ln w="15875" cap="flat" cmpd="sng" algn="ctr">
            <a:solidFill>
              <a:srgbClr val="C00000"/>
            </a:solidFill>
            <a:prstDash val="dash"/>
          </a:ln>
          <a:effectLst/>
        </p:spPr>
      </p:cxnSp>
      <p:sp>
        <p:nvSpPr>
          <p:cNvPr id="101" name="TextBox 100">
            <a:extLst>
              <a:ext uri="{FF2B5EF4-FFF2-40B4-BE49-F238E27FC236}">
                <a16:creationId xmlns:a16="http://schemas.microsoft.com/office/drawing/2014/main" id="{7AFFCF44-5A78-9060-A5CB-1B24E861DE6F}"/>
              </a:ext>
            </a:extLst>
          </p:cNvPr>
          <p:cNvSpPr txBox="1"/>
          <p:nvPr/>
        </p:nvSpPr>
        <p:spPr>
          <a:xfrm>
            <a:off x="6663653" y="1359739"/>
            <a:ext cx="524504" cy="276999"/>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200" b="1" i="1" dirty="0">
                <a:solidFill>
                  <a:srgbClr val="C00000"/>
                </a:solidFill>
                <a:cs typeface="Arial"/>
              </a:rPr>
              <a:t>2038</a:t>
            </a:r>
          </a:p>
        </p:txBody>
      </p:sp>
      <p:sp>
        <p:nvSpPr>
          <p:cNvPr id="102" name="Right Arrow 31">
            <a:extLst>
              <a:ext uri="{FF2B5EF4-FFF2-40B4-BE49-F238E27FC236}">
                <a16:creationId xmlns:a16="http://schemas.microsoft.com/office/drawing/2014/main" id="{6FE3106B-963B-5E37-FE41-AA62A28DB5B9}"/>
              </a:ext>
            </a:extLst>
          </p:cNvPr>
          <p:cNvSpPr/>
          <p:nvPr/>
        </p:nvSpPr>
        <p:spPr bwMode="auto">
          <a:xfrm>
            <a:off x="464739" y="5349715"/>
            <a:ext cx="2895986" cy="1189136"/>
          </a:xfrm>
          <a:prstGeom prst="rightArrow">
            <a:avLst>
              <a:gd name="adj1" fmla="val 68111"/>
              <a:gd name="adj2" fmla="val 50000"/>
            </a:avLst>
          </a:prstGeom>
          <a:solidFill>
            <a:srgbClr val="BFDFB5"/>
          </a:solidFill>
          <a:ln w="12700" cap="flat" cmpd="sng" algn="ctr">
            <a:solidFill>
              <a:srgbClr val="BFDFB5"/>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 1400Z</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Qualified Opportunity Zone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(Deferral/Reduction/Exclusion)</a:t>
            </a:r>
          </a:p>
        </p:txBody>
      </p:sp>
      <p:cxnSp>
        <p:nvCxnSpPr>
          <p:cNvPr id="103" name="Straight Connector 102">
            <a:extLst>
              <a:ext uri="{FF2B5EF4-FFF2-40B4-BE49-F238E27FC236}">
                <a16:creationId xmlns:a16="http://schemas.microsoft.com/office/drawing/2014/main" id="{821DF251-E0FD-2B6A-A7A5-A52851B61A07}"/>
              </a:ext>
            </a:extLst>
          </p:cNvPr>
          <p:cNvCxnSpPr/>
          <p:nvPr/>
        </p:nvCxnSpPr>
        <p:spPr>
          <a:xfrm>
            <a:off x="3370152" y="5349715"/>
            <a:ext cx="0" cy="1189136"/>
          </a:xfrm>
          <a:prstGeom prst="line">
            <a:avLst/>
          </a:prstGeom>
          <a:noFill/>
          <a:ln w="15875" cap="flat" cmpd="sng" algn="ctr">
            <a:solidFill>
              <a:srgbClr val="C00000"/>
            </a:solidFill>
            <a:prstDash val="dash"/>
          </a:ln>
          <a:effectLst/>
        </p:spPr>
      </p:cxnSp>
      <p:sp>
        <p:nvSpPr>
          <p:cNvPr id="106" name="Right Arrow 31">
            <a:extLst>
              <a:ext uri="{FF2B5EF4-FFF2-40B4-BE49-F238E27FC236}">
                <a16:creationId xmlns:a16="http://schemas.microsoft.com/office/drawing/2014/main" id="{A0F3AF78-62C7-477C-EEC5-C813CFAFA9F0}"/>
              </a:ext>
            </a:extLst>
          </p:cNvPr>
          <p:cNvSpPr/>
          <p:nvPr/>
        </p:nvSpPr>
        <p:spPr bwMode="auto">
          <a:xfrm>
            <a:off x="3390178" y="5349715"/>
            <a:ext cx="4569133" cy="1189136"/>
          </a:xfrm>
          <a:prstGeom prst="rightArrow">
            <a:avLst>
              <a:gd name="adj1" fmla="val 68111"/>
              <a:gd name="adj2" fmla="val 50000"/>
            </a:avLst>
          </a:prstGeom>
          <a:solidFill>
            <a:srgbClr val="BFDFB5"/>
          </a:solidFill>
          <a:ln w="12700" cap="flat" cmpd="sng" algn="ctr">
            <a:solidFill>
              <a:srgbClr val="BFDFB5"/>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 1400Z</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Qualified Opportunity Zone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(Deferral/Reduction/Exclusion)</a:t>
            </a:r>
          </a:p>
        </p:txBody>
      </p:sp>
      <p:pic>
        <p:nvPicPr>
          <p:cNvPr id="110" name="Picture 109">
            <a:extLst>
              <a:ext uri="{FF2B5EF4-FFF2-40B4-BE49-F238E27FC236}">
                <a16:creationId xmlns:a16="http://schemas.microsoft.com/office/drawing/2014/main" id="{0E3FB011-3090-DB05-D256-018A113C9A9C}"/>
              </a:ext>
            </a:extLst>
          </p:cNvPr>
          <p:cNvPicPr>
            <a:picLocks noChangeAspect="1"/>
          </p:cNvPicPr>
          <p:nvPr/>
        </p:nvPicPr>
        <p:blipFill>
          <a:blip r:embed="rId2"/>
          <a:stretch>
            <a:fillRect/>
          </a:stretch>
        </p:blipFill>
        <p:spPr>
          <a:xfrm>
            <a:off x="8011083" y="3314740"/>
            <a:ext cx="3821350" cy="3166865"/>
          </a:xfrm>
          <a:prstGeom prst="rect">
            <a:avLst/>
          </a:prstGeom>
        </p:spPr>
      </p:pic>
      <p:sp>
        <p:nvSpPr>
          <p:cNvPr id="112" name="TextBox 111">
            <a:extLst>
              <a:ext uri="{FF2B5EF4-FFF2-40B4-BE49-F238E27FC236}">
                <a16:creationId xmlns:a16="http://schemas.microsoft.com/office/drawing/2014/main" id="{15C932F8-6079-A7C5-97AA-7875424E6712}"/>
              </a:ext>
            </a:extLst>
          </p:cNvPr>
          <p:cNvSpPr txBox="1"/>
          <p:nvPr/>
        </p:nvSpPr>
        <p:spPr>
          <a:xfrm>
            <a:off x="8212910" y="1870635"/>
            <a:ext cx="3417695" cy="1169551"/>
          </a:xfrm>
          <a:prstGeom prst="rect">
            <a:avLst/>
          </a:prstGeom>
          <a:solidFill>
            <a:schemeClr val="accent1">
              <a:lumMod val="75000"/>
            </a:schemeClr>
          </a:solidFill>
        </p:spPr>
        <p:txBody>
          <a:bodyPr wrap="square">
            <a:spAutoFit/>
          </a:bodyPr>
          <a:lstStyle/>
          <a:p>
            <a:pPr algn="ctr"/>
            <a:r>
              <a:rPr lang="en-US" sz="1400" b="1" dirty="0">
                <a:solidFill>
                  <a:schemeClr val="bg1"/>
                </a:solidFill>
              </a:rPr>
              <a:t>Aggregate Gross Asset Requirement</a:t>
            </a:r>
          </a:p>
          <a:p>
            <a:pPr algn="ctr"/>
            <a:endParaRPr lang="en-US" sz="1400" b="1" dirty="0">
              <a:solidFill>
                <a:schemeClr val="bg1"/>
              </a:solidFill>
            </a:endParaRPr>
          </a:p>
          <a:p>
            <a:pPr algn="ctr"/>
            <a:r>
              <a:rPr lang="en-US" sz="1400" b="1" dirty="0">
                <a:solidFill>
                  <a:schemeClr val="bg1"/>
                </a:solidFill>
              </a:rPr>
              <a:t>$75,000,000</a:t>
            </a:r>
          </a:p>
          <a:p>
            <a:pPr algn="ctr"/>
            <a:r>
              <a:rPr lang="en-US" sz="1400" b="1" dirty="0">
                <a:solidFill>
                  <a:schemeClr val="bg1"/>
                </a:solidFill>
              </a:rPr>
              <a:t>+</a:t>
            </a:r>
          </a:p>
          <a:p>
            <a:pPr algn="ctr"/>
            <a:r>
              <a:rPr lang="en-US" sz="1400" b="1" dirty="0">
                <a:solidFill>
                  <a:schemeClr val="bg1"/>
                </a:solidFill>
              </a:rPr>
              <a:t>Inflation</a:t>
            </a:r>
          </a:p>
        </p:txBody>
      </p:sp>
    </p:spTree>
    <p:extLst>
      <p:ext uri="{BB962C8B-B14F-4D97-AF65-F5344CB8AC3E}">
        <p14:creationId xmlns:p14="http://schemas.microsoft.com/office/powerpoint/2010/main" val="411758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634A-1616-4308-829F-2E6151606267}"/>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Brilliant Concept Executed Terribly: “Acquisition Date”</a:t>
            </a:r>
            <a:endParaRPr lang="en-US" sz="5400" dirty="0"/>
          </a:p>
        </p:txBody>
      </p:sp>
      <p:sp>
        <p:nvSpPr>
          <p:cNvPr id="4" name="Slide Number Placeholder 3">
            <a:extLst>
              <a:ext uri="{FF2B5EF4-FFF2-40B4-BE49-F238E27FC236}">
                <a16:creationId xmlns:a16="http://schemas.microsoft.com/office/drawing/2014/main" id="{0050741D-1284-41EB-A544-C85A3D64E436}"/>
              </a:ext>
            </a:extLst>
          </p:cNvPr>
          <p:cNvSpPr>
            <a:spLocks noGrp="1"/>
          </p:cNvSpPr>
          <p:nvPr>
            <p:ph type="sldNum" sz="quarter" idx="12"/>
          </p:nvPr>
        </p:nvSpPr>
        <p:spPr/>
        <p:txBody>
          <a:bodyPr/>
          <a:lstStyle/>
          <a:p>
            <a:fld id="{7DFEBF3A-1327-40DB-BD18-2FFA1543F371}" type="slidenum">
              <a:rPr lang="en-US" smtClean="0"/>
              <a:t>7</a:t>
            </a:fld>
            <a:endParaRPr lang="en-US"/>
          </a:p>
        </p:txBody>
      </p:sp>
      <p:sp>
        <p:nvSpPr>
          <p:cNvPr id="6" name="TextBox 5">
            <a:extLst>
              <a:ext uri="{FF2B5EF4-FFF2-40B4-BE49-F238E27FC236}">
                <a16:creationId xmlns:a16="http://schemas.microsoft.com/office/drawing/2014/main" id="{0E3F3719-CADE-BDA9-A843-69226C946E3E}"/>
              </a:ext>
            </a:extLst>
          </p:cNvPr>
          <p:cNvSpPr txBox="1"/>
          <p:nvPr/>
        </p:nvSpPr>
        <p:spPr>
          <a:xfrm>
            <a:off x="251928" y="990250"/>
            <a:ext cx="5551714" cy="1600438"/>
          </a:xfrm>
          <a:prstGeom prst="rect">
            <a:avLst/>
          </a:prstGeom>
          <a:noFill/>
          <a:ln w="25400">
            <a:solidFill>
              <a:schemeClr val="accent1"/>
            </a:solidFill>
          </a:ln>
        </p:spPr>
        <p:txBody>
          <a:bodyPr wrap="square" rtlCol="0">
            <a:spAutoFit/>
          </a:bodyPr>
          <a:lstStyle/>
          <a:p>
            <a:pPr marR="0" lvl="0" defTabSz="914400" eaLnBrk="0" fontAlgn="base" latinLnBrk="0" hangingPunct="0">
              <a:lnSpc>
                <a:spcPct val="100000"/>
              </a:lnSpc>
              <a:spcBef>
                <a:spcPct val="0"/>
              </a:spcBef>
              <a:spcAft>
                <a:spcPct val="0"/>
              </a:spcAft>
              <a:buClrTx/>
              <a:buSzTx/>
              <a:tabLst/>
              <a:defRPr/>
            </a:pPr>
            <a:r>
              <a:rPr kumimoji="0" lang="en-US" sz="1400" b="0" i="0" u="none" strike="noStrike" kern="0" cap="none" spc="0" normalizeH="0" baseline="0" noProof="0" dirty="0">
                <a:ln>
                  <a:noFill/>
                </a:ln>
                <a:solidFill>
                  <a:schemeClr val="accent1"/>
                </a:solidFill>
                <a:effectLst/>
                <a:uLnTx/>
                <a:uFillTx/>
                <a:cs typeface="Arial"/>
              </a:rPr>
              <a:t>New § 1202(a)(6)(B) defines “</a:t>
            </a:r>
            <a:r>
              <a:rPr kumimoji="0" lang="en-US" sz="1400" b="1" i="0" u="none" strike="noStrike" kern="0" cap="none" spc="0" normalizeH="0" baseline="0" noProof="0" dirty="0">
                <a:ln>
                  <a:noFill/>
                </a:ln>
                <a:solidFill>
                  <a:schemeClr val="accent1"/>
                </a:solidFill>
                <a:effectLst/>
                <a:uLnTx/>
                <a:uFillTx/>
                <a:cs typeface="Arial"/>
              </a:rPr>
              <a:t>acquisition date</a:t>
            </a:r>
            <a:r>
              <a:rPr kumimoji="0" lang="en-US" sz="1400" b="0" i="0" u="none" strike="noStrike" kern="0" cap="none" spc="0" normalizeH="0" baseline="0" noProof="0" dirty="0">
                <a:ln>
                  <a:noFill/>
                </a:ln>
                <a:solidFill>
                  <a:schemeClr val="accent1"/>
                </a:solidFill>
                <a:effectLst/>
                <a:uLnTx/>
                <a:uFillTx/>
                <a:cs typeface="Arial"/>
              </a:rPr>
              <a:t>” as:</a:t>
            </a:r>
            <a:endParaRPr lang="en-US" sz="1400" kern="0" dirty="0">
              <a:solidFill>
                <a:schemeClr val="accent1"/>
              </a:solidFill>
              <a:cs typeface="Arial"/>
            </a:endParaRPr>
          </a:p>
          <a:p>
            <a:pPr marR="0" lvl="0" defTabSz="914400" eaLnBrk="0" fontAlgn="base" latinLnBrk="0" hangingPunct="0">
              <a:lnSpc>
                <a:spcPct val="100000"/>
              </a:lnSpc>
              <a:spcBef>
                <a:spcPct val="0"/>
              </a:spcBef>
              <a:spcAft>
                <a:spcPct val="0"/>
              </a:spcAft>
              <a:buClrTx/>
              <a:buSzTx/>
              <a:tabLst/>
              <a:defRPr/>
            </a:pPr>
            <a:endParaRPr lang="en-US" sz="1400" kern="0" dirty="0">
              <a:solidFill>
                <a:schemeClr val="accent1"/>
              </a:solidFill>
              <a:cs typeface="Arial"/>
            </a:endParaRPr>
          </a:p>
          <a:p>
            <a:pPr marR="0" lvl="0" defTabSz="914400" eaLnBrk="0" fontAlgn="base" latinLnBrk="0" hangingPunct="0">
              <a:lnSpc>
                <a:spcPct val="100000"/>
              </a:lnSpc>
              <a:spcBef>
                <a:spcPct val="0"/>
              </a:spcBef>
              <a:spcAft>
                <a:spcPct val="0"/>
              </a:spcAft>
              <a:buClrTx/>
              <a:buSzTx/>
              <a:tabLst/>
              <a:defRPr/>
            </a:pPr>
            <a:r>
              <a:rPr lang="en-US" sz="1400" kern="0" dirty="0">
                <a:solidFill>
                  <a:schemeClr val="accent1"/>
                </a:solidFill>
                <a:cs typeface="Arial"/>
              </a:rPr>
              <a:t>In the case of any stock which would (but for this paragraph) be treated as having been acquired </a:t>
            </a:r>
            <a:r>
              <a:rPr lang="en-US" sz="1400" b="1" i="1" kern="0" dirty="0">
                <a:solidFill>
                  <a:schemeClr val="accent1"/>
                </a:solidFill>
                <a:cs typeface="Arial"/>
              </a:rPr>
              <a:t>before, on, or after </a:t>
            </a:r>
            <a:r>
              <a:rPr lang="en-US" sz="1400" kern="0" dirty="0">
                <a:solidFill>
                  <a:schemeClr val="accent1"/>
                </a:solidFill>
                <a:cs typeface="Arial"/>
              </a:rPr>
              <a:t>the applicable date, whichever is applicable, the acquisition date for purposes of this section shall be the first day on which such stock was held by the taxpayer </a:t>
            </a:r>
            <a:r>
              <a:rPr lang="en-US" sz="1400" b="1" i="1" kern="0" dirty="0">
                <a:solidFill>
                  <a:schemeClr val="accent1"/>
                </a:solidFill>
                <a:cs typeface="Arial"/>
              </a:rPr>
              <a:t>determined after the application of section 1223</a:t>
            </a:r>
            <a:r>
              <a:rPr lang="en-US" sz="1400" kern="0" dirty="0">
                <a:solidFill>
                  <a:schemeClr val="accent1"/>
                </a:solidFill>
                <a:cs typeface="Arial"/>
              </a:rPr>
              <a:t>.</a:t>
            </a:r>
          </a:p>
        </p:txBody>
      </p:sp>
      <p:sp>
        <p:nvSpPr>
          <p:cNvPr id="8" name="TextBox 7">
            <a:extLst>
              <a:ext uri="{FF2B5EF4-FFF2-40B4-BE49-F238E27FC236}">
                <a16:creationId xmlns:a16="http://schemas.microsoft.com/office/drawing/2014/main" id="{D32C2144-B72B-AD8F-C6CA-0B826F88F49A}"/>
              </a:ext>
            </a:extLst>
          </p:cNvPr>
          <p:cNvSpPr txBox="1"/>
          <p:nvPr/>
        </p:nvSpPr>
        <p:spPr>
          <a:xfrm>
            <a:off x="7154596" y="990250"/>
            <a:ext cx="3995486" cy="1384995"/>
          </a:xfrm>
          <a:prstGeom prst="rect">
            <a:avLst/>
          </a:prstGeom>
          <a:solidFill>
            <a:srgbClr val="C00000"/>
          </a:solidFill>
          <a:ln w="19050">
            <a:solidFill>
              <a:srgbClr val="C00000"/>
            </a:solidFill>
          </a:ln>
        </p:spPr>
        <p:txBody>
          <a:bodyPr wrap="square" rtlCol="0">
            <a:spAutoFit/>
          </a:bodyPr>
          <a:lstStyle/>
          <a:p>
            <a:pPr eaLnBrk="0" fontAlgn="base" hangingPunct="0">
              <a:spcBef>
                <a:spcPct val="0"/>
              </a:spcBef>
              <a:spcAft>
                <a:spcPct val="0"/>
              </a:spcAft>
              <a:buClr>
                <a:srgbClr val="709EC0"/>
              </a:buClr>
              <a:buFont typeface="Webdings" pitchFamily="18" charset="2"/>
              <a:buNone/>
            </a:pPr>
            <a:r>
              <a:rPr lang="en-US" sz="1400" b="1" u="sng" dirty="0">
                <a:solidFill>
                  <a:schemeClr val="bg1"/>
                </a:solidFill>
                <a:cs typeface="Arial"/>
              </a:rPr>
              <a:t>Why Section 1223???</a:t>
            </a:r>
          </a:p>
          <a:p>
            <a:pPr eaLnBrk="0" fontAlgn="base" hangingPunct="0">
              <a:spcBef>
                <a:spcPct val="0"/>
              </a:spcBef>
              <a:spcAft>
                <a:spcPct val="0"/>
              </a:spcAft>
              <a:buClr>
                <a:srgbClr val="709EC0"/>
              </a:buClr>
              <a:buFont typeface="Webdings" pitchFamily="18" charset="2"/>
              <a:buNone/>
            </a:pPr>
            <a:endParaRPr lang="en-US" sz="1400" b="1" u="sng" dirty="0">
              <a:solidFill>
                <a:schemeClr val="bg1"/>
              </a:solidFill>
              <a:cs typeface="Arial"/>
            </a:endParaRPr>
          </a:p>
          <a:p>
            <a:pPr marL="171450" indent="-171450" eaLnBrk="0" fontAlgn="base" hangingPunct="0">
              <a:spcBef>
                <a:spcPct val="0"/>
              </a:spcBef>
              <a:spcAft>
                <a:spcPct val="0"/>
              </a:spcAft>
              <a:buClr>
                <a:schemeClr val="bg1"/>
              </a:buClr>
              <a:buFont typeface="Arial" panose="020B0604020202020204" pitchFamily="34" charset="0"/>
              <a:buChar char="•"/>
            </a:pPr>
            <a:r>
              <a:rPr lang="en-US" sz="1400" b="1" dirty="0">
                <a:solidFill>
                  <a:schemeClr val="bg1"/>
                </a:solidFill>
                <a:cs typeface="Arial"/>
              </a:rPr>
              <a:t>§ 351 tax-free exchange</a:t>
            </a:r>
          </a:p>
          <a:p>
            <a:pPr marL="171450" indent="-171450" eaLnBrk="0" fontAlgn="base" hangingPunct="0">
              <a:spcBef>
                <a:spcPct val="0"/>
              </a:spcBef>
              <a:spcAft>
                <a:spcPct val="0"/>
              </a:spcAft>
              <a:buClr>
                <a:schemeClr val="bg1"/>
              </a:buClr>
              <a:buFont typeface="Arial" panose="020B0604020202020204" pitchFamily="34" charset="0"/>
              <a:buChar char="•"/>
            </a:pPr>
            <a:r>
              <a:rPr lang="en-US" sz="1400" b="1" dirty="0">
                <a:solidFill>
                  <a:schemeClr val="bg1"/>
                </a:solidFill>
                <a:cs typeface="Arial"/>
              </a:rPr>
              <a:t>Carryover holding period?</a:t>
            </a:r>
          </a:p>
          <a:p>
            <a:pPr marL="171450" indent="-171450" eaLnBrk="0" fontAlgn="base" hangingPunct="0">
              <a:spcBef>
                <a:spcPct val="0"/>
              </a:spcBef>
              <a:spcAft>
                <a:spcPct val="0"/>
              </a:spcAft>
              <a:buClr>
                <a:schemeClr val="bg1"/>
              </a:buClr>
              <a:buFont typeface="Arial" panose="020B0604020202020204" pitchFamily="34" charset="0"/>
              <a:buChar char="•"/>
            </a:pPr>
            <a:r>
              <a:rPr lang="en-US" sz="1400" b="1" dirty="0">
                <a:solidFill>
                  <a:schemeClr val="bg1"/>
                </a:solidFill>
                <a:cs typeface="Arial"/>
              </a:rPr>
              <a:t>Same “flush” language in § 1202(a)(3) and § 1202(a)(4), added later in 2012</a:t>
            </a:r>
          </a:p>
        </p:txBody>
      </p:sp>
      <p:grpSp>
        <p:nvGrpSpPr>
          <p:cNvPr id="10" name="Group 9">
            <a:extLst>
              <a:ext uri="{FF2B5EF4-FFF2-40B4-BE49-F238E27FC236}">
                <a16:creationId xmlns:a16="http://schemas.microsoft.com/office/drawing/2014/main" id="{8097998F-14FA-E12F-D356-86FAE431BE90}"/>
              </a:ext>
            </a:extLst>
          </p:cNvPr>
          <p:cNvGrpSpPr/>
          <p:nvPr/>
        </p:nvGrpSpPr>
        <p:grpSpPr>
          <a:xfrm>
            <a:off x="4889242" y="4232403"/>
            <a:ext cx="1828800" cy="1143000"/>
            <a:chOff x="6738269" y="3552517"/>
            <a:chExt cx="1828800" cy="1143000"/>
          </a:xfrm>
          <a:solidFill>
            <a:srgbClr val="709EC0">
              <a:lumMod val="40000"/>
              <a:lumOff val="60000"/>
            </a:srgbClr>
          </a:solidFill>
        </p:grpSpPr>
        <p:sp>
          <p:nvSpPr>
            <p:cNvPr id="11" name="Rectangle 10">
              <a:extLst>
                <a:ext uri="{FF2B5EF4-FFF2-40B4-BE49-F238E27FC236}">
                  <a16:creationId xmlns:a16="http://schemas.microsoft.com/office/drawing/2014/main" id="{AB40F342-A450-ACC3-9F34-A28F193847F7}"/>
                </a:ext>
              </a:extLst>
            </p:cNvPr>
            <p:cNvSpPr/>
            <p:nvPr/>
          </p:nvSpPr>
          <p:spPr bwMode="auto">
            <a:xfrm>
              <a:off x="6738269" y="3552517"/>
              <a:ext cx="1828800" cy="1143000"/>
            </a:xfrm>
            <a:prstGeom prst="rect">
              <a:avLst/>
            </a:prstGeom>
            <a:grpFill/>
            <a:ln w="12700" cap="flat" cmpd="sng" algn="ctr">
              <a:solidFill>
                <a:srgbClr val="0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cs typeface="Arial" charset="0"/>
              </a:endParaRPr>
            </a:p>
          </p:txBody>
        </p:sp>
        <p:sp>
          <p:nvSpPr>
            <p:cNvPr id="12" name="TextBox 11">
              <a:extLst>
                <a:ext uri="{FF2B5EF4-FFF2-40B4-BE49-F238E27FC236}">
                  <a16:creationId xmlns:a16="http://schemas.microsoft.com/office/drawing/2014/main" id="{DD69AB14-40F6-3AF3-C2DC-8A292EEAFF7E}"/>
                </a:ext>
              </a:extLst>
            </p:cNvPr>
            <p:cNvSpPr txBox="1"/>
            <p:nvPr/>
          </p:nvSpPr>
          <p:spPr>
            <a:xfrm>
              <a:off x="6958409" y="3951275"/>
              <a:ext cx="1388522" cy="307777"/>
            </a:xfrm>
            <a:prstGeom prst="rect">
              <a:avLst/>
            </a:prstGeom>
            <a:grpFill/>
          </p:spPr>
          <p:txBody>
            <a:bodyPr wrap="none" rtlCol="0" anchor="ctr">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solidFill>
                    <a:srgbClr val="000000"/>
                  </a:solidFill>
                  <a:effectLst/>
                  <a:uLnTx/>
                  <a:uFillTx/>
                  <a:cs typeface="Arial"/>
                </a:rPr>
                <a:t>C Corporation</a:t>
              </a:r>
            </a:p>
          </p:txBody>
        </p:sp>
      </p:grpSp>
      <p:sp>
        <p:nvSpPr>
          <p:cNvPr id="13" name="TextBox 12">
            <a:extLst>
              <a:ext uri="{FF2B5EF4-FFF2-40B4-BE49-F238E27FC236}">
                <a16:creationId xmlns:a16="http://schemas.microsoft.com/office/drawing/2014/main" id="{9974D36C-27ED-6BE7-04CB-01B6451897B3}"/>
              </a:ext>
            </a:extLst>
          </p:cNvPr>
          <p:cNvSpPr txBox="1"/>
          <p:nvPr/>
        </p:nvSpPr>
        <p:spPr>
          <a:xfrm>
            <a:off x="5102169" y="3229902"/>
            <a:ext cx="1402948" cy="584775"/>
          </a:xfrm>
          <a:prstGeom prst="rect">
            <a:avLst/>
          </a:prstGeom>
          <a:noFill/>
        </p:spPr>
        <p:txBody>
          <a:bodyPr wrap="none" rtlCol="0" anchor="ctr">
            <a:spAutoFit/>
          </a:bodyPr>
          <a:lstStyle/>
          <a:p>
            <a:pPr algn="ctr" eaLnBrk="0" fontAlgn="base" hangingPunct="0">
              <a:spcBef>
                <a:spcPct val="0"/>
              </a:spcBef>
              <a:spcAft>
                <a:spcPct val="0"/>
              </a:spcAft>
              <a:buClr>
                <a:srgbClr val="709EC0"/>
              </a:buClr>
              <a:buFont typeface="Webdings" pitchFamily="18" charset="2"/>
              <a:buNone/>
            </a:pPr>
            <a:r>
              <a:rPr lang="en-US" sz="1600" dirty="0">
                <a:solidFill>
                  <a:srgbClr val="000000"/>
                </a:solidFill>
                <a:cs typeface="Arial"/>
              </a:rPr>
              <a:t>Contributing</a:t>
            </a:r>
          </a:p>
          <a:p>
            <a:pPr algn="ctr" eaLnBrk="0" fontAlgn="base" hangingPunct="0">
              <a:spcBef>
                <a:spcPct val="0"/>
              </a:spcBef>
              <a:spcAft>
                <a:spcPct val="0"/>
              </a:spcAft>
              <a:buClr>
                <a:srgbClr val="709EC0"/>
              </a:buClr>
              <a:buFont typeface="Webdings" pitchFamily="18" charset="2"/>
              <a:buNone/>
            </a:pPr>
            <a:r>
              <a:rPr lang="en-US" sz="1600" dirty="0">
                <a:solidFill>
                  <a:srgbClr val="000000"/>
                </a:solidFill>
                <a:cs typeface="Arial"/>
              </a:rPr>
              <a:t>Shareholders</a:t>
            </a:r>
          </a:p>
        </p:txBody>
      </p:sp>
      <p:sp>
        <p:nvSpPr>
          <p:cNvPr id="14" name="TextBox 13">
            <a:extLst>
              <a:ext uri="{FF2B5EF4-FFF2-40B4-BE49-F238E27FC236}">
                <a16:creationId xmlns:a16="http://schemas.microsoft.com/office/drawing/2014/main" id="{F23E9F28-DC74-FEB0-F620-1796EE378817}"/>
              </a:ext>
            </a:extLst>
          </p:cNvPr>
          <p:cNvSpPr txBox="1"/>
          <p:nvPr/>
        </p:nvSpPr>
        <p:spPr>
          <a:xfrm>
            <a:off x="4472989" y="5801815"/>
            <a:ext cx="2661306" cy="307777"/>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400" b="1" dirty="0">
                <a:solidFill>
                  <a:srgbClr val="00644F"/>
                </a:solidFill>
                <a:cs typeface="Arial"/>
              </a:rPr>
              <a:t>(Property Purchased in 2019)</a:t>
            </a:r>
          </a:p>
        </p:txBody>
      </p:sp>
      <p:sp>
        <p:nvSpPr>
          <p:cNvPr id="15" name="TextBox 14">
            <a:extLst>
              <a:ext uri="{FF2B5EF4-FFF2-40B4-BE49-F238E27FC236}">
                <a16:creationId xmlns:a16="http://schemas.microsoft.com/office/drawing/2014/main" id="{6A677EB6-CD49-A1C6-23B8-36586CC07F8B}"/>
              </a:ext>
            </a:extLst>
          </p:cNvPr>
          <p:cNvSpPr txBox="1"/>
          <p:nvPr/>
        </p:nvSpPr>
        <p:spPr>
          <a:xfrm>
            <a:off x="3216893" y="3291456"/>
            <a:ext cx="1872629" cy="523220"/>
          </a:xfrm>
          <a:prstGeom prst="rect">
            <a:avLst/>
          </a:prstGeom>
          <a:noFill/>
        </p:spPr>
        <p:txBody>
          <a:bodyPr wrap="none" rtlCol="0">
            <a:spAutoFit/>
          </a:bodyPr>
          <a:lstStyle/>
          <a:p>
            <a:pPr algn="ctr" eaLnBrk="0" fontAlgn="base" hangingPunct="0">
              <a:spcBef>
                <a:spcPct val="0"/>
              </a:spcBef>
              <a:spcAft>
                <a:spcPct val="0"/>
              </a:spcAft>
              <a:buClr>
                <a:srgbClr val="709EC0"/>
              </a:buClr>
              <a:buFont typeface="Webdings" pitchFamily="18" charset="2"/>
              <a:buNone/>
            </a:pPr>
            <a:r>
              <a:rPr lang="en-US" sz="1400" b="1" dirty="0">
                <a:solidFill>
                  <a:srgbClr val="709EC0">
                    <a:lumMod val="50000"/>
                  </a:srgbClr>
                </a:solidFill>
                <a:cs typeface="Arial"/>
              </a:rPr>
              <a:t>(§ 1223)</a:t>
            </a:r>
          </a:p>
          <a:p>
            <a:pPr algn="ctr" eaLnBrk="0" fontAlgn="base" hangingPunct="0">
              <a:spcBef>
                <a:spcPct val="0"/>
              </a:spcBef>
              <a:spcAft>
                <a:spcPct val="0"/>
              </a:spcAft>
              <a:buClr>
                <a:srgbClr val="709EC0"/>
              </a:buClr>
              <a:buFont typeface="Webdings" pitchFamily="18" charset="2"/>
              <a:buNone/>
            </a:pPr>
            <a:r>
              <a:rPr lang="en-US" sz="1400" b="1" dirty="0">
                <a:solidFill>
                  <a:srgbClr val="709EC0">
                    <a:lumMod val="50000"/>
                  </a:srgbClr>
                </a:solidFill>
                <a:cs typeface="Arial"/>
              </a:rPr>
              <a:t>2019 holding period</a:t>
            </a:r>
          </a:p>
        </p:txBody>
      </p:sp>
      <p:sp>
        <p:nvSpPr>
          <p:cNvPr id="16" name="TextBox 15">
            <a:extLst>
              <a:ext uri="{FF2B5EF4-FFF2-40B4-BE49-F238E27FC236}">
                <a16:creationId xmlns:a16="http://schemas.microsoft.com/office/drawing/2014/main" id="{EA552293-6A19-DFB5-1F5B-B3552F56F81A}"/>
              </a:ext>
            </a:extLst>
          </p:cNvPr>
          <p:cNvSpPr txBox="1"/>
          <p:nvPr/>
        </p:nvSpPr>
        <p:spPr>
          <a:xfrm>
            <a:off x="251928" y="2937545"/>
            <a:ext cx="2704697" cy="2462213"/>
          </a:xfrm>
          <a:prstGeom prst="rect">
            <a:avLst/>
          </a:prstGeom>
          <a:solidFill>
            <a:schemeClr val="accent6">
              <a:lumMod val="20000"/>
              <a:lumOff val="80000"/>
            </a:schemeClr>
          </a:solidFill>
          <a:ln w="19050">
            <a:solidFill>
              <a:schemeClr val="accent6">
                <a:lumMod val="75000"/>
              </a:schemeClr>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effectLst/>
                <a:uLnTx/>
                <a:uFillTx/>
                <a:cs typeface="Arial"/>
              </a:rPr>
              <a:t>“In the case where the taxpayer transfers property (other than money or stock) to a corporation in exchange for stock in such corporation, such stock shall be treated as having been acquired by the taxpayer on the date of such exchange.” </a:t>
            </a: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endParaRPr kumimoji="0" lang="en-US" sz="1400" b="1" i="0" u="none" strike="noStrike" kern="0" cap="none" spc="0" normalizeH="0" baseline="0" noProof="0" dirty="0">
              <a:ln>
                <a:noFill/>
              </a:ln>
              <a:effectLst/>
              <a:uLnTx/>
              <a:uFillTx/>
              <a:cs typeface="Arial"/>
            </a:endParaRPr>
          </a:p>
          <a:p>
            <a:pPr marL="0" marR="0" lvl="0" indent="0" algn="ctr"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none" strike="noStrike" kern="0" cap="none" spc="0" normalizeH="0" baseline="0" noProof="0" dirty="0">
                <a:ln>
                  <a:noFill/>
                </a:ln>
                <a:effectLst/>
                <a:uLnTx/>
                <a:uFillTx/>
                <a:cs typeface="Arial"/>
              </a:rPr>
              <a:t>§ 1202(</a:t>
            </a:r>
            <a:r>
              <a:rPr kumimoji="0" lang="en-US" sz="1400" b="1" i="0" u="none" strike="noStrike" kern="0" cap="none" spc="0" normalizeH="0" baseline="0" noProof="0" dirty="0" err="1">
                <a:ln>
                  <a:noFill/>
                </a:ln>
                <a:effectLst/>
                <a:uLnTx/>
                <a:uFillTx/>
                <a:cs typeface="Arial"/>
              </a:rPr>
              <a:t>i</a:t>
            </a:r>
            <a:r>
              <a:rPr kumimoji="0" lang="en-US" sz="1400" b="1" i="0" u="none" strike="noStrike" kern="0" cap="none" spc="0" normalizeH="0" baseline="0" noProof="0" dirty="0">
                <a:ln>
                  <a:noFill/>
                </a:ln>
                <a:effectLst/>
                <a:uLnTx/>
                <a:uFillTx/>
                <a:cs typeface="Arial"/>
              </a:rPr>
              <a:t>)(1)(A).</a:t>
            </a:r>
          </a:p>
        </p:txBody>
      </p:sp>
      <p:sp>
        <p:nvSpPr>
          <p:cNvPr id="18" name="TextBox 17">
            <a:extLst>
              <a:ext uri="{FF2B5EF4-FFF2-40B4-BE49-F238E27FC236}">
                <a16:creationId xmlns:a16="http://schemas.microsoft.com/office/drawing/2014/main" id="{6D16E47F-4CA3-5624-C149-D0CFBD0307D8}"/>
              </a:ext>
            </a:extLst>
          </p:cNvPr>
          <p:cNvSpPr txBox="1"/>
          <p:nvPr/>
        </p:nvSpPr>
        <p:spPr>
          <a:xfrm>
            <a:off x="7701567" y="3387012"/>
            <a:ext cx="3908620" cy="2031325"/>
          </a:xfrm>
          <a:prstGeom prst="rect">
            <a:avLst/>
          </a:prstGeom>
          <a:noFill/>
          <a:ln w="25400">
            <a:solidFill>
              <a:srgbClr val="00644F"/>
            </a:solidFill>
          </a:ln>
        </p:spPr>
        <p:txBody>
          <a:bodyPr wrap="square" rtlCol="0">
            <a:spAutoFit/>
          </a:bodyPr>
          <a:lstStyle/>
          <a:p>
            <a:pPr marL="0" marR="0" lvl="0" indent="0" defTabSz="914400" eaLnBrk="0" fontAlgn="base" latinLnBrk="0" hangingPunct="0">
              <a:lnSpc>
                <a:spcPct val="100000"/>
              </a:lnSpc>
              <a:spcBef>
                <a:spcPct val="0"/>
              </a:spcBef>
              <a:spcAft>
                <a:spcPct val="0"/>
              </a:spcAft>
              <a:buClr>
                <a:srgbClr val="709EC0"/>
              </a:buClr>
              <a:buSzTx/>
              <a:buFont typeface="Webdings" pitchFamily="18" charset="2"/>
              <a:buNone/>
              <a:tabLst/>
              <a:defRPr/>
            </a:pPr>
            <a:r>
              <a:rPr kumimoji="0" lang="en-US" sz="1400" b="1" i="0" u="sng" strike="noStrike" kern="0" cap="none" spc="0" normalizeH="0" baseline="0" noProof="0" dirty="0">
                <a:ln>
                  <a:noFill/>
                </a:ln>
                <a:solidFill>
                  <a:srgbClr val="00644F"/>
                </a:solidFill>
                <a:effectLst/>
                <a:uLnTx/>
                <a:uFillTx/>
                <a:cs typeface="Arial"/>
              </a:rPr>
              <a:t>Legislative History</a:t>
            </a:r>
          </a:p>
          <a:p>
            <a:pPr marL="285750" marR="0" lvl="0" indent="-285750" defTabSz="914400" eaLnBrk="0" fontAlgn="base" latinLnBrk="0" hangingPunct="0">
              <a:lnSpc>
                <a:spcPct val="100000"/>
              </a:lnSpc>
              <a:spcBef>
                <a:spcPct val="0"/>
              </a:spcBef>
              <a:spcAft>
                <a:spcPct val="0"/>
              </a:spcAft>
              <a:buClr>
                <a:srgbClr val="00644F"/>
              </a:buClr>
              <a:buSzTx/>
              <a:buFont typeface="Courier New" panose="02070309020205020404" pitchFamily="49" charset="0"/>
              <a:buChar char="o"/>
              <a:tabLst/>
              <a:defRPr/>
            </a:pPr>
            <a:endParaRPr kumimoji="0" lang="en-US" sz="1400" b="0" i="0" u="none" strike="noStrike" kern="0" cap="none" spc="0" normalizeH="0" baseline="0" noProof="0" dirty="0">
              <a:ln>
                <a:noFill/>
              </a:ln>
              <a:solidFill>
                <a:srgbClr val="00644F"/>
              </a:solidFill>
              <a:effectLst/>
              <a:uLnTx/>
              <a:uFillTx/>
              <a:cs typeface="Arial"/>
            </a:endParaRPr>
          </a:p>
          <a:p>
            <a:pPr marL="285750" marR="0" lvl="0" indent="-285750" defTabSz="914400" eaLnBrk="0" fontAlgn="base" latinLnBrk="0" hangingPunct="0">
              <a:lnSpc>
                <a:spcPct val="100000"/>
              </a:lnSpc>
              <a:spcBef>
                <a:spcPct val="0"/>
              </a:spcBef>
              <a:spcAft>
                <a:spcPct val="0"/>
              </a:spcAft>
              <a:buClr>
                <a:srgbClr val="00644F"/>
              </a:buClr>
              <a:buSzTx/>
              <a:buFont typeface="Courier New" panose="02070309020205020404" pitchFamily="49" charset="0"/>
              <a:buChar char="o"/>
              <a:tabLst/>
              <a:defRPr/>
            </a:pPr>
            <a:r>
              <a:rPr kumimoji="0" lang="en-US" sz="1400" b="0" i="0" u="none" strike="noStrike" kern="0" cap="none" spc="0" normalizeH="0" baseline="0" noProof="0" dirty="0">
                <a:ln>
                  <a:noFill/>
                </a:ln>
                <a:solidFill>
                  <a:srgbClr val="00644F"/>
                </a:solidFill>
                <a:effectLst/>
                <a:uLnTx/>
                <a:uFillTx/>
                <a:cs typeface="Arial"/>
              </a:rPr>
              <a:t>Flush language only applies for purposes of the section 1045 rollover.</a:t>
            </a:r>
          </a:p>
          <a:p>
            <a:pPr marL="285750" marR="0" lvl="0" indent="-285750" defTabSz="914400" eaLnBrk="0" fontAlgn="base" latinLnBrk="0" hangingPunct="0">
              <a:lnSpc>
                <a:spcPct val="100000"/>
              </a:lnSpc>
              <a:spcBef>
                <a:spcPct val="0"/>
              </a:spcBef>
              <a:spcAft>
                <a:spcPct val="0"/>
              </a:spcAft>
              <a:buClr>
                <a:srgbClr val="00644F"/>
              </a:buClr>
              <a:buSzTx/>
              <a:buFont typeface="Courier New" panose="02070309020205020404" pitchFamily="49" charset="0"/>
              <a:buChar char="o"/>
              <a:tabLst/>
              <a:defRPr/>
            </a:pPr>
            <a:endParaRPr kumimoji="0" lang="en-US" sz="1400" b="0" i="0" u="none" strike="noStrike" kern="0" cap="none" spc="0" normalizeH="0" baseline="0" noProof="0" dirty="0">
              <a:ln>
                <a:noFill/>
              </a:ln>
              <a:solidFill>
                <a:srgbClr val="00644F"/>
              </a:solidFill>
              <a:effectLst/>
              <a:uLnTx/>
              <a:uFillTx/>
              <a:cs typeface="Arial"/>
            </a:endParaRPr>
          </a:p>
          <a:p>
            <a:pPr marL="285750" marR="0" lvl="0" indent="-285750" defTabSz="914400" eaLnBrk="0" fontAlgn="base" latinLnBrk="0" hangingPunct="0">
              <a:lnSpc>
                <a:spcPct val="100000"/>
              </a:lnSpc>
              <a:spcBef>
                <a:spcPct val="0"/>
              </a:spcBef>
              <a:spcAft>
                <a:spcPct val="0"/>
              </a:spcAft>
              <a:buClr>
                <a:srgbClr val="00644F"/>
              </a:buClr>
              <a:buSzTx/>
              <a:buFont typeface="Courier New" panose="02070309020205020404" pitchFamily="49" charset="0"/>
              <a:buChar char="o"/>
              <a:tabLst/>
              <a:defRPr/>
            </a:pPr>
            <a:r>
              <a:rPr kumimoji="0" lang="en-US" sz="1400" b="0" i="0" u="none" strike="noStrike" kern="0" cap="none" spc="0" normalizeH="0" baseline="0" noProof="0" dirty="0">
                <a:ln>
                  <a:noFill/>
                </a:ln>
                <a:solidFill>
                  <a:srgbClr val="00644F"/>
                </a:solidFill>
                <a:effectLst/>
                <a:uLnTx/>
                <a:uFillTx/>
                <a:cs typeface="Arial"/>
              </a:rPr>
              <a:t>“The provision is not intended to change the acquisition date determined under Section 1202(</a:t>
            </a:r>
            <a:r>
              <a:rPr kumimoji="0" lang="en-US" sz="1400" b="0" i="0" u="none" strike="noStrike" kern="0" cap="none" spc="0" normalizeH="0" baseline="0" noProof="0" dirty="0" err="1">
                <a:ln>
                  <a:noFill/>
                </a:ln>
                <a:solidFill>
                  <a:srgbClr val="00644F"/>
                </a:solidFill>
                <a:effectLst/>
                <a:uLnTx/>
                <a:uFillTx/>
                <a:cs typeface="Arial"/>
              </a:rPr>
              <a:t>i</a:t>
            </a:r>
            <a:r>
              <a:rPr kumimoji="0" lang="en-US" sz="1400" b="0" i="0" u="none" strike="noStrike" kern="0" cap="none" spc="0" normalizeH="0" baseline="0" noProof="0" dirty="0">
                <a:ln>
                  <a:noFill/>
                </a:ln>
                <a:solidFill>
                  <a:srgbClr val="00644F"/>
                </a:solidFill>
                <a:effectLst/>
                <a:uLnTx/>
                <a:uFillTx/>
                <a:cs typeface="Arial"/>
              </a:rPr>
              <a:t>)(1)(A) for certain stock exchanged for property.”</a:t>
            </a:r>
          </a:p>
        </p:txBody>
      </p:sp>
      <p:cxnSp>
        <p:nvCxnSpPr>
          <p:cNvPr id="7" name="Straight Arrow Connector 6">
            <a:extLst>
              <a:ext uri="{FF2B5EF4-FFF2-40B4-BE49-F238E27FC236}">
                <a16:creationId xmlns:a16="http://schemas.microsoft.com/office/drawing/2014/main" id="{7D6EBAB5-5D11-8CC5-D5AA-4EE68FD29A30}"/>
              </a:ext>
            </a:extLst>
          </p:cNvPr>
          <p:cNvCxnSpPr>
            <a:cxnSpLocks/>
            <a:stCxn id="13" idx="2"/>
            <a:endCxn id="11" idx="0"/>
          </p:cNvCxnSpPr>
          <p:nvPr/>
        </p:nvCxnSpPr>
        <p:spPr>
          <a:xfrm flipH="1">
            <a:off x="5803642" y="3814677"/>
            <a:ext cx="1" cy="417726"/>
          </a:xfrm>
          <a:prstGeom prst="straightConnector1">
            <a:avLst/>
          </a:prstGeom>
          <a:ln w="9525">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15CDB3A-6CC0-9F91-0347-490E0955DEA6}"/>
              </a:ext>
            </a:extLst>
          </p:cNvPr>
          <p:cNvCxnSpPr>
            <a:cxnSpLocks/>
            <a:stCxn id="11" idx="2"/>
            <a:endCxn id="14" idx="0"/>
          </p:cNvCxnSpPr>
          <p:nvPr/>
        </p:nvCxnSpPr>
        <p:spPr>
          <a:xfrm>
            <a:off x="5803642" y="5375403"/>
            <a:ext cx="0" cy="426412"/>
          </a:xfrm>
          <a:prstGeom prst="straightConnector1">
            <a:avLst/>
          </a:prstGeom>
          <a:ln w="12700">
            <a:solidFill>
              <a:schemeClr val="accent6">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10646F3-5CDB-33A3-3161-A96209454D4B}"/>
              </a:ext>
            </a:extLst>
          </p:cNvPr>
          <p:cNvCxnSpPr>
            <a:cxnSpLocks/>
            <a:stCxn id="8" idx="1"/>
          </p:cNvCxnSpPr>
          <p:nvPr/>
        </p:nvCxnSpPr>
        <p:spPr>
          <a:xfrm flipH="1">
            <a:off x="5487717" y="1682748"/>
            <a:ext cx="1666879" cy="763254"/>
          </a:xfrm>
          <a:prstGeom prst="straightConnector1">
            <a:avLst/>
          </a:prstGeom>
          <a:ln w="12700">
            <a:solidFill>
              <a:srgbClr val="C00000"/>
            </a:solidFill>
            <a:prstDash val="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5351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634A-1616-4308-829F-2E6151606267}"/>
              </a:ext>
            </a:extLst>
          </p:cNvPr>
          <p:cNvSpPr>
            <a:spLocks noGrp="1"/>
          </p:cNvSpPr>
          <p:nvPr>
            <p:ph type="title"/>
          </p:nvPr>
        </p:nvSpPr>
        <p:spPr>
          <a:xfrm>
            <a:off x="144584" y="192241"/>
            <a:ext cx="11902831" cy="601403"/>
          </a:xfrm>
          <a:ln w="25400">
            <a:solidFill>
              <a:srgbClr val="43682A"/>
            </a:solidFill>
          </a:ln>
        </p:spPr>
        <p:txBody>
          <a:bodyPr anchor="ctr">
            <a:normAutofit/>
          </a:bodyPr>
          <a:lstStyle/>
          <a:p>
            <a:r>
              <a:rPr lang="en-US" sz="2800" b="1" kern="0" dirty="0">
                <a:solidFill>
                  <a:srgbClr val="00644F"/>
                </a:solidFill>
                <a:latin typeface="Arial" panose="020B0604020202020204" pitchFamily="34" charset="0"/>
                <a:cs typeface="Arial" pitchFamily="34" charset="0"/>
              </a:rPr>
              <a:t>Brilliant Concept Executed Terribly: Inflation Adjustments</a:t>
            </a:r>
            <a:endParaRPr lang="en-US" sz="5400" dirty="0"/>
          </a:p>
        </p:txBody>
      </p:sp>
      <p:sp>
        <p:nvSpPr>
          <p:cNvPr id="3" name="TextBox 2">
            <a:extLst>
              <a:ext uri="{FF2B5EF4-FFF2-40B4-BE49-F238E27FC236}">
                <a16:creationId xmlns:a16="http://schemas.microsoft.com/office/drawing/2014/main" id="{5FDFA87C-01DD-BB06-16C0-41EFEF663BFC}"/>
              </a:ext>
            </a:extLst>
          </p:cNvPr>
          <p:cNvSpPr txBox="1"/>
          <p:nvPr/>
        </p:nvSpPr>
        <p:spPr>
          <a:xfrm>
            <a:off x="144583" y="916984"/>
            <a:ext cx="5827114" cy="1938992"/>
          </a:xfrm>
          <a:prstGeom prst="rect">
            <a:avLst/>
          </a:prstGeom>
          <a:noFill/>
          <a:ln w="25400">
            <a:solidFill>
              <a:schemeClr val="accent1"/>
            </a:solidFill>
          </a:ln>
        </p:spPr>
        <p:txBody>
          <a:bodyPr wrap="square" rtlCol="0">
            <a:spAutoFit/>
          </a:bodyPr>
          <a:lstStyle/>
          <a:p>
            <a:pPr marR="0" lvl="0" defTabSz="914400" eaLnBrk="0" fontAlgn="base" latinLnBrk="0" hangingPunct="0">
              <a:lnSpc>
                <a:spcPct val="100000"/>
              </a:lnSpc>
              <a:spcBef>
                <a:spcPct val="0"/>
              </a:spcBef>
              <a:spcAft>
                <a:spcPct val="0"/>
              </a:spcAft>
              <a:buClrTx/>
              <a:buSzTx/>
              <a:tabLst/>
              <a:defRPr/>
            </a:pPr>
            <a:r>
              <a:rPr kumimoji="0" lang="en-US" sz="1200" b="0" i="0" u="none" strike="noStrike" kern="0" cap="none" spc="0" normalizeH="0" baseline="0" noProof="0" dirty="0">
                <a:ln>
                  <a:noFill/>
                </a:ln>
                <a:solidFill>
                  <a:schemeClr val="accent1"/>
                </a:solidFill>
                <a:effectLst/>
                <a:uLnTx/>
                <a:uFillTx/>
                <a:cs typeface="Arial"/>
              </a:rPr>
              <a:t>New § 1202(b)(5)(A) provides an inflation adjustment:</a:t>
            </a:r>
          </a:p>
          <a:p>
            <a:pPr marR="0" lvl="0" defTabSz="914400" eaLnBrk="0" fontAlgn="base" latinLnBrk="0" hangingPunct="0">
              <a:lnSpc>
                <a:spcPct val="100000"/>
              </a:lnSpc>
              <a:spcBef>
                <a:spcPct val="0"/>
              </a:spcBef>
              <a:spcAft>
                <a:spcPct val="0"/>
              </a:spcAft>
              <a:buClrTx/>
              <a:buSzTx/>
              <a:tabLst/>
              <a:defRPr/>
            </a:pPr>
            <a:endParaRPr lang="en-US" sz="1200" kern="0" dirty="0">
              <a:solidFill>
                <a:schemeClr val="accent1"/>
              </a:solidFill>
              <a:cs typeface="Arial"/>
            </a:endParaRPr>
          </a:p>
          <a:p>
            <a:pPr marR="0" lvl="0" defTabSz="914400" eaLnBrk="0" fontAlgn="base" latinLnBrk="0" hangingPunct="0">
              <a:lnSpc>
                <a:spcPct val="100000"/>
              </a:lnSpc>
              <a:spcBef>
                <a:spcPct val="0"/>
              </a:spcBef>
              <a:spcAft>
                <a:spcPct val="0"/>
              </a:spcAft>
              <a:buClrTx/>
              <a:buSzTx/>
              <a:tabLst/>
              <a:defRPr/>
            </a:pPr>
            <a:r>
              <a:rPr lang="en-US" sz="1200" kern="0" dirty="0">
                <a:solidFill>
                  <a:schemeClr val="accent1"/>
                </a:solidFill>
                <a:cs typeface="Arial"/>
              </a:rPr>
              <a:t>“In the case of </a:t>
            </a:r>
            <a:r>
              <a:rPr lang="en-US" sz="1200" b="1" kern="0" dirty="0">
                <a:solidFill>
                  <a:schemeClr val="accent1"/>
                </a:solidFill>
                <a:cs typeface="Arial"/>
              </a:rPr>
              <a:t>any taxable year beginning after 2026</a:t>
            </a:r>
            <a:r>
              <a:rPr lang="en-US" sz="1200" kern="0" dirty="0">
                <a:solidFill>
                  <a:schemeClr val="accent1"/>
                </a:solidFill>
                <a:cs typeface="Arial"/>
              </a:rPr>
              <a:t>, the </a:t>
            </a:r>
            <a:r>
              <a:rPr lang="en-US" sz="1200" u="sng" kern="0" dirty="0">
                <a:solidFill>
                  <a:schemeClr val="accent1"/>
                </a:solidFill>
                <a:cs typeface="Arial"/>
              </a:rPr>
              <a:t>$15,000,000</a:t>
            </a:r>
            <a:r>
              <a:rPr lang="en-US" sz="1200" kern="0" dirty="0">
                <a:solidFill>
                  <a:schemeClr val="accent1"/>
                </a:solidFill>
                <a:cs typeface="Arial"/>
              </a:rPr>
              <a:t> amount … shall be increased by an amount equal to –</a:t>
            </a:r>
          </a:p>
          <a:p>
            <a:pPr marR="0" lvl="0" defTabSz="914400" eaLnBrk="0" fontAlgn="base" latinLnBrk="0" hangingPunct="0">
              <a:lnSpc>
                <a:spcPct val="100000"/>
              </a:lnSpc>
              <a:spcBef>
                <a:spcPct val="0"/>
              </a:spcBef>
              <a:spcAft>
                <a:spcPct val="0"/>
              </a:spcAft>
              <a:buClrTx/>
              <a:buSzTx/>
              <a:tabLst/>
              <a:defRPr/>
            </a:pPr>
            <a:endParaRPr lang="en-US" sz="1200" kern="0" dirty="0">
              <a:solidFill>
                <a:schemeClr val="accent1"/>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0" dirty="0">
                <a:solidFill>
                  <a:schemeClr val="accent1"/>
                </a:solidFill>
                <a:cs typeface="Arial"/>
              </a:rPr>
              <a:t>Such dollar amount, multiplied by</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200" kern="0" dirty="0">
              <a:solidFill>
                <a:schemeClr val="accent1"/>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0" dirty="0">
                <a:solidFill>
                  <a:schemeClr val="accent1"/>
                </a:solidFill>
                <a:cs typeface="Arial"/>
              </a:rPr>
              <a:t>The cost-of-living adjustment determined under section 1(f)(3) for the calendar year in which the taxable year begins, determined by substituting ‘calendar year </a:t>
            </a:r>
            <a:r>
              <a:rPr lang="en-US" sz="1200" b="1" kern="0" dirty="0">
                <a:solidFill>
                  <a:schemeClr val="accent1"/>
                </a:solidFill>
                <a:cs typeface="Arial"/>
              </a:rPr>
              <a:t>2025’</a:t>
            </a:r>
            <a:r>
              <a:rPr lang="en-US" sz="1200" kern="0" dirty="0">
                <a:solidFill>
                  <a:schemeClr val="accent1"/>
                </a:solidFill>
                <a:cs typeface="Arial"/>
              </a:rPr>
              <a:t> for ‘calendar year 2016’ in subparagraph (A)(ii) thereof.”</a:t>
            </a:r>
          </a:p>
        </p:txBody>
      </p:sp>
      <p:sp>
        <p:nvSpPr>
          <p:cNvPr id="7" name="TextBox 6">
            <a:extLst>
              <a:ext uri="{FF2B5EF4-FFF2-40B4-BE49-F238E27FC236}">
                <a16:creationId xmlns:a16="http://schemas.microsoft.com/office/drawing/2014/main" id="{3E121A40-54EF-036B-867E-6542A543D76B}"/>
              </a:ext>
            </a:extLst>
          </p:cNvPr>
          <p:cNvSpPr txBox="1"/>
          <p:nvPr/>
        </p:nvSpPr>
        <p:spPr>
          <a:xfrm>
            <a:off x="144583" y="3953768"/>
            <a:ext cx="5827114" cy="2677656"/>
          </a:xfrm>
          <a:prstGeom prst="rect">
            <a:avLst/>
          </a:prstGeom>
          <a:solidFill>
            <a:schemeClr val="accent1"/>
          </a:solidFill>
        </p:spPr>
        <p:txBody>
          <a:bodyPr wrap="square">
            <a:spAutoFit/>
          </a:bodyPr>
          <a:lstStyle/>
          <a:p>
            <a:r>
              <a:rPr lang="en-US" sz="1200" b="1" dirty="0">
                <a:solidFill>
                  <a:schemeClr val="bg1"/>
                </a:solidFill>
              </a:rPr>
              <a:t>Does it mean?</a:t>
            </a:r>
          </a:p>
          <a:p>
            <a:endParaRPr lang="en-US" sz="1200" b="1" dirty="0">
              <a:solidFill>
                <a:schemeClr val="bg1"/>
              </a:solidFill>
            </a:endParaRPr>
          </a:p>
          <a:p>
            <a:pPr marL="171450" indent="-171450">
              <a:buFont typeface="Arial" panose="020B0604020202020204" pitchFamily="34" charset="0"/>
              <a:buChar char="•"/>
            </a:pPr>
            <a:r>
              <a:rPr lang="en-US" sz="1200" b="1" dirty="0">
                <a:solidFill>
                  <a:schemeClr val="bg1"/>
                </a:solidFill>
              </a:rPr>
              <a:t>No inflation adjustment in 2026, but starting in 2027, the inflation adjustment to the Per-Taxpayer Limitation will be increased from $15 million to a number that includes the aggregate amount of inflation adjustments for calendar years 2025 and 2026 (a 2-year inflation  adjustment);</a:t>
            </a:r>
          </a:p>
          <a:p>
            <a:pPr marL="171450" indent="-171450">
              <a:buFont typeface="Arial" panose="020B0604020202020204" pitchFamily="34" charset="0"/>
              <a:buChar char="•"/>
            </a:pPr>
            <a:endParaRPr lang="en-US" sz="1200" b="1" dirty="0">
              <a:solidFill>
                <a:schemeClr val="bg1"/>
              </a:solidFill>
            </a:endParaRPr>
          </a:p>
          <a:p>
            <a:pPr marL="171450" indent="-171450">
              <a:buFont typeface="Arial" panose="020B0604020202020204" pitchFamily="34" charset="0"/>
              <a:buChar char="•"/>
            </a:pPr>
            <a:r>
              <a:rPr lang="en-US" sz="1200" b="1" dirty="0">
                <a:solidFill>
                  <a:schemeClr val="bg1"/>
                </a:solidFill>
              </a:rPr>
              <a:t>A 1-year inflation adjustment calculated from the beginning of 2025 that would be effective at the beginning of 2026; or</a:t>
            </a:r>
          </a:p>
          <a:p>
            <a:pPr marL="171450" indent="-171450">
              <a:buFont typeface="Arial" panose="020B0604020202020204" pitchFamily="34" charset="0"/>
              <a:buChar char="•"/>
            </a:pPr>
            <a:endParaRPr lang="en-US" sz="1200" b="1" dirty="0">
              <a:solidFill>
                <a:schemeClr val="bg1"/>
              </a:solidFill>
            </a:endParaRPr>
          </a:p>
          <a:p>
            <a:pPr marL="171450" indent="-171450">
              <a:buFont typeface="Arial" panose="020B0604020202020204" pitchFamily="34" charset="0"/>
              <a:buChar char="•"/>
            </a:pPr>
            <a:r>
              <a:rPr lang="en-US" sz="1200" b="1" dirty="0">
                <a:solidFill>
                  <a:schemeClr val="bg1"/>
                </a:solidFill>
              </a:rPr>
              <a:t>No inflation adjustment in 2026 but providing a 1-year inflation adjustment calculated from the beginning of 2026 that would be effective at the beginning of 2027</a:t>
            </a:r>
          </a:p>
        </p:txBody>
      </p:sp>
      <p:sp>
        <p:nvSpPr>
          <p:cNvPr id="10" name="TextBox 9">
            <a:extLst>
              <a:ext uri="{FF2B5EF4-FFF2-40B4-BE49-F238E27FC236}">
                <a16:creationId xmlns:a16="http://schemas.microsoft.com/office/drawing/2014/main" id="{09E02CA4-7FA9-4173-135A-05F4465F8AC3}"/>
              </a:ext>
            </a:extLst>
          </p:cNvPr>
          <p:cNvSpPr txBox="1"/>
          <p:nvPr/>
        </p:nvSpPr>
        <p:spPr>
          <a:xfrm>
            <a:off x="144583" y="3050822"/>
            <a:ext cx="5827114" cy="646331"/>
          </a:xfrm>
          <a:prstGeom prst="rect">
            <a:avLst/>
          </a:prstGeom>
          <a:solidFill>
            <a:schemeClr val="tx2">
              <a:lumMod val="20000"/>
              <a:lumOff val="80000"/>
            </a:schemeClr>
          </a:solidFill>
        </p:spPr>
        <p:txBody>
          <a:bodyPr wrap="square">
            <a:spAutoFit/>
          </a:bodyPr>
          <a:lstStyle/>
          <a:p>
            <a:pPr algn="ctr"/>
            <a:r>
              <a:rPr lang="en-US" sz="1200" dirty="0"/>
              <a:t>““[T]he proposal increases the per-issuer dollar cap to $15 million for post-enactment shares, indexed to inflation beginning in 2027.”</a:t>
            </a:r>
          </a:p>
          <a:p>
            <a:pPr algn="ctr"/>
            <a:r>
              <a:rPr lang="en-US" sz="1200" dirty="0"/>
              <a:t>Senate Finance Committee Explanation</a:t>
            </a:r>
          </a:p>
        </p:txBody>
      </p:sp>
      <p:sp>
        <p:nvSpPr>
          <p:cNvPr id="5" name="TextBox 4">
            <a:extLst>
              <a:ext uri="{FF2B5EF4-FFF2-40B4-BE49-F238E27FC236}">
                <a16:creationId xmlns:a16="http://schemas.microsoft.com/office/drawing/2014/main" id="{4579C6DB-A589-86A8-066E-3621EDE06864}"/>
              </a:ext>
            </a:extLst>
          </p:cNvPr>
          <p:cNvSpPr txBox="1"/>
          <p:nvPr/>
        </p:nvSpPr>
        <p:spPr>
          <a:xfrm>
            <a:off x="6220303" y="929297"/>
            <a:ext cx="5827111" cy="1938992"/>
          </a:xfrm>
          <a:prstGeom prst="rect">
            <a:avLst/>
          </a:prstGeom>
          <a:noFill/>
          <a:ln w="25400">
            <a:solidFill>
              <a:schemeClr val="accent6">
                <a:lumMod val="75000"/>
              </a:schemeClr>
            </a:solidFill>
          </a:ln>
        </p:spPr>
        <p:txBody>
          <a:bodyPr wrap="square" rtlCol="0">
            <a:spAutoFit/>
          </a:bodyPr>
          <a:lstStyle/>
          <a:p>
            <a:pPr marR="0" lvl="0" defTabSz="914400" eaLnBrk="0" fontAlgn="base" latinLnBrk="0" hangingPunct="0">
              <a:lnSpc>
                <a:spcPct val="100000"/>
              </a:lnSpc>
              <a:spcBef>
                <a:spcPct val="0"/>
              </a:spcBef>
              <a:spcAft>
                <a:spcPct val="0"/>
              </a:spcAft>
              <a:buClrTx/>
              <a:buSzTx/>
              <a:tabLst/>
              <a:defRPr/>
            </a:pPr>
            <a:r>
              <a:rPr kumimoji="0" lang="en-US" sz="1200" b="0" i="0" u="none" strike="noStrike" kern="0" cap="none" spc="0" normalizeH="0" baseline="0" noProof="0" dirty="0">
                <a:ln>
                  <a:noFill/>
                </a:ln>
                <a:solidFill>
                  <a:schemeClr val="accent6">
                    <a:lumMod val="75000"/>
                  </a:schemeClr>
                </a:solidFill>
                <a:effectLst/>
                <a:uLnTx/>
                <a:uFillTx/>
                <a:cs typeface="Arial"/>
              </a:rPr>
              <a:t>New </a:t>
            </a:r>
            <a:r>
              <a:rPr kumimoji="0" lang="en-US" sz="1200" b="1" i="0" u="none" strike="noStrike" kern="0" cap="none" spc="0" normalizeH="0" baseline="0" noProof="0" dirty="0">
                <a:ln>
                  <a:noFill/>
                </a:ln>
                <a:solidFill>
                  <a:schemeClr val="accent6">
                    <a:lumMod val="75000"/>
                  </a:schemeClr>
                </a:solidFill>
                <a:effectLst/>
                <a:uLnTx/>
                <a:uFillTx/>
                <a:cs typeface="Arial"/>
              </a:rPr>
              <a:t>§ 1202(d)(4)</a:t>
            </a:r>
            <a:r>
              <a:rPr kumimoji="0" lang="en-US" sz="1200" b="0" i="0" u="none" strike="noStrike" kern="0" cap="none" spc="0" normalizeH="0" baseline="0" noProof="0" dirty="0">
                <a:ln>
                  <a:noFill/>
                </a:ln>
                <a:solidFill>
                  <a:schemeClr val="accent6">
                    <a:lumMod val="75000"/>
                  </a:schemeClr>
                </a:solidFill>
                <a:effectLst/>
                <a:uLnTx/>
                <a:uFillTx/>
                <a:cs typeface="Arial"/>
              </a:rPr>
              <a:t> provides an inflation adjustment</a:t>
            </a:r>
          </a:p>
          <a:p>
            <a:pPr marR="0" lvl="0" defTabSz="914400" eaLnBrk="0" fontAlgn="base" latinLnBrk="0" hangingPunct="0">
              <a:lnSpc>
                <a:spcPct val="100000"/>
              </a:lnSpc>
              <a:spcBef>
                <a:spcPct val="0"/>
              </a:spcBef>
              <a:spcAft>
                <a:spcPct val="0"/>
              </a:spcAft>
              <a:buClrTx/>
              <a:buSzTx/>
              <a:tabLst/>
              <a:defRPr/>
            </a:pPr>
            <a:endParaRPr lang="en-US" sz="1200" kern="0" dirty="0">
              <a:solidFill>
                <a:schemeClr val="accent6">
                  <a:lumMod val="75000"/>
                </a:schemeClr>
              </a:solidFill>
              <a:cs typeface="Arial"/>
            </a:endParaRPr>
          </a:p>
          <a:p>
            <a:pPr marR="0" lvl="0" defTabSz="914400" eaLnBrk="0" fontAlgn="base" latinLnBrk="0" hangingPunct="0">
              <a:lnSpc>
                <a:spcPct val="100000"/>
              </a:lnSpc>
              <a:spcBef>
                <a:spcPct val="0"/>
              </a:spcBef>
              <a:spcAft>
                <a:spcPct val="0"/>
              </a:spcAft>
              <a:buClrTx/>
              <a:buSzTx/>
              <a:tabLst/>
              <a:defRPr/>
            </a:pPr>
            <a:r>
              <a:rPr lang="en-US" sz="1200" kern="0" dirty="0">
                <a:solidFill>
                  <a:schemeClr val="accent6">
                    <a:lumMod val="75000"/>
                  </a:schemeClr>
                </a:solidFill>
                <a:cs typeface="Arial"/>
              </a:rPr>
              <a:t>“In the case of </a:t>
            </a:r>
            <a:r>
              <a:rPr lang="en-US" sz="1200" b="1" kern="0" dirty="0">
                <a:solidFill>
                  <a:schemeClr val="accent6">
                    <a:lumMod val="75000"/>
                  </a:schemeClr>
                </a:solidFill>
                <a:cs typeface="Arial"/>
              </a:rPr>
              <a:t>any taxable year beginning after 2026</a:t>
            </a:r>
            <a:r>
              <a:rPr lang="en-US" sz="1200" kern="0" dirty="0">
                <a:solidFill>
                  <a:schemeClr val="accent6">
                    <a:lumMod val="75000"/>
                  </a:schemeClr>
                </a:solidFill>
                <a:cs typeface="Arial"/>
              </a:rPr>
              <a:t>, the </a:t>
            </a:r>
            <a:r>
              <a:rPr lang="en-US" sz="1200" u="sng" kern="0" dirty="0">
                <a:solidFill>
                  <a:schemeClr val="accent6">
                    <a:lumMod val="75000"/>
                  </a:schemeClr>
                </a:solidFill>
                <a:cs typeface="Arial"/>
              </a:rPr>
              <a:t>$75,000,000</a:t>
            </a:r>
            <a:r>
              <a:rPr lang="en-US" sz="1200" kern="0" dirty="0">
                <a:solidFill>
                  <a:schemeClr val="accent6">
                    <a:lumMod val="75000"/>
                  </a:schemeClr>
                </a:solidFill>
                <a:cs typeface="Arial"/>
              </a:rPr>
              <a:t> amount … shall be increased by an amount equal to –</a:t>
            </a:r>
          </a:p>
          <a:p>
            <a:pPr marR="0" lvl="0" defTabSz="914400" eaLnBrk="0" fontAlgn="base" latinLnBrk="0" hangingPunct="0">
              <a:lnSpc>
                <a:spcPct val="100000"/>
              </a:lnSpc>
              <a:spcBef>
                <a:spcPct val="0"/>
              </a:spcBef>
              <a:spcAft>
                <a:spcPct val="0"/>
              </a:spcAft>
              <a:buClrTx/>
              <a:buSzTx/>
              <a:tabLst/>
              <a:defRPr/>
            </a:pPr>
            <a:endParaRPr lang="en-US" sz="1200" kern="0" dirty="0">
              <a:solidFill>
                <a:schemeClr val="accent6">
                  <a:lumMod val="75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0" dirty="0">
                <a:solidFill>
                  <a:schemeClr val="accent6">
                    <a:lumMod val="75000"/>
                  </a:schemeClr>
                </a:solidFill>
                <a:cs typeface="Arial"/>
              </a:rPr>
              <a:t>Such dollar amount, multiplied by</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200" kern="0" dirty="0">
              <a:solidFill>
                <a:schemeClr val="accent6">
                  <a:lumMod val="75000"/>
                </a:schemeClr>
              </a:solidFill>
              <a:cs typeface="Arial"/>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0" dirty="0">
                <a:solidFill>
                  <a:schemeClr val="accent6">
                    <a:lumMod val="75000"/>
                  </a:schemeClr>
                </a:solidFill>
                <a:cs typeface="Arial"/>
              </a:rPr>
              <a:t>The cost-of-living adjustment determined under section 1(f)(3) for the calendar year in which the taxable year begins, determined by substituting ‘calendar year </a:t>
            </a:r>
            <a:r>
              <a:rPr lang="en-US" sz="1200" b="1" kern="0" dirty="0">
                <a:solidFill>
                  <a:schemeClr val="accent6">
                    <a:lumMod val="75000"/>
                  </a:schemeClr>
                </a:solidFill>
                <a:cs typeface="Arial"/>
              </a:rPr>
              <a:t>2025’</a:t>
            </a:r>
            <a:r>
              <a:rPr lang="en-US" sz="1200" kern="0" dirty="0">
                <a:solidFill>
                  <a:schemeClr val="accent6">
                    <a:lumMod val="75000"/>
                  </a:schemeClr>
                </a:solidFill>
                <a:cs typeface="Arial"/>
              </a:rPr>
              <a:t> for ‘calendar year 2016’ in subparagraph (A)(ii) thereof.”</a:t>
            </a:r>
          </a:p>
        </p:txBody>
      </p:sp>
      <p:sp>
        <p:nvSpPr>
          <p:cNvPr id="8" name="TextBox 7">
            <a:extLst>
              <a:ext uri="{FF2B5EF4-FFF2-40B4-BE49-F238E27FC236}">
                <a16:creationId xmlns:a16="http://schemas.microsoft.com/office/drawing/2014/main" id="{FA4A468F-628F-5310-9845-4F92C71B6E1E}"/>
              </a:ext>
            </a:extLst>
          </p:cNvPr>
          <p:cNvSpPr txBox="1"/>
          <p:nvPr/>
        </p:nvSpPr>
        <p:spPr>
          <a:xfrm>
            <a:off x="6220303" y="3024701"/>
            <a:ext cx="5827111" cy="646331"/>
          </a:xfrm>
          <a:prstGeom prst="rect">
            <a:avLst/>
          </a:prstGeom>
          <a:solidFill>
            <a:schemeClr val="accent6">
              <a:lumMod val="20000"/>
              <a:lumOff val="80000"/>
            </a:schemeClr>
          </a:solidFill>
        </p:spPr>
        <p:txBody>
          <a:bodyPr wrap="square">
            <a:spAutoFit/>
          </a:bodyPr>
          <a:lstStyle/>
          <a:p>
            <a:pPr algn="ctr"/>
            <a:r>
              <a:rPr lang="en-US" sz="1200" dirty="0"/>
              <a:t>“For stock issued after the applicable date, the corporate-level aggregate-asset ceiling is increased to $75 million, indexed to inflation beginning in 2027.”</a:t>
            </a:r>
          </a:p>
          <a:p>
            <a:pPr algn="ctr"/>
            <a:r>
              <a:rPr lang="en-US" sz="1200" dirty="0"/>
              <a:t>Senate Finance Committee Explanation</a:t>
            </a:r>
          </a:p>
        </p:txBody>
      </p:sp>
      <p:sp>
        <p:nvSpPr>
          <p:cNvPr id="12" name="TextBox 11">
            <a:extLst>
              <a:ext uri="{FF2B5EF4-FFF2-40B4-BE49-F238E27FC236}">
                <a16:creationId xmlns:a16="http://schemas.microsoft.com/office/drawing/2014/main" id="{EF8BCC37-05E3-AF04-D200-D7A17AC579D6}"/>
              </a:ext>
            </a:extLst>
          </p:cNvPr>
          <p:cNvSpPr txBox="1"/>
          <p:nvPr/>
        </p:nvSpPr>
        <p:spPr>
          <a:xfrm>
            <a:off x="7274445" y="3763302"/>
            <a:ext cx="3718827" cy="461665"/>
          </a:xfrm>
          <a:prstGeom prst="rect">
            <a:avLst/>
          </a:prstGeom>
          <a:solidFill>
            <a:srgbClr val="C00000"/>
          </a:solidFill>
        </p:spPr>
        <p:txBody>
          <a:bodyPr wrap="square">
            <a:spAutoFit/>
          </a:bodyPr>
          <a:lstStyle/>
          <a:p>
            <a:pPr algn="ctr"/>
            <a:r>
              <a:rPr lang="en-US" sz="1200" b="1" dirty="0">
                <a:solidFill>
                  <a:schemeClr val="bg1"/>
                </a:solidFill>
              </a:rPr>
              <a:t>OBBBA mistakenly made the amendment to</a:t>
            </a:r>
          </a:p>
          <a:p>
            <a:pPr algn="ctr"/>
            <a:r>
              <a:rPr lang="en-US" sz="1200" b="1" dirty="0">
                <a:solidFill>
                  <a:schemeClr val="bg1"/>
                </a:solidFill>
              </a:rPr>
              <a:t>“§ 1202(b)” but it should be to “§ 1202(d)”</a:t>
            </a:r>
          </a:p>
        </p:txBody>
      </p:sp>
      <p:graphicFrame>
        <p:nvGraphicFramePr>
          <p:cNvPr id="15" name="Chart 14">
            <a:extLst>
              <a:ext uri="{FF2B5EF4-FFF2-40B4-BE49-F238E27FC236}">
                <a16:creationId xmlns:a16="http://schemas.microsoft.com/office/drawing/2014/main" id="{9995D6C0-3DF5-B080-A2B1-D995947A2374}"/>
              </a:ext>
            </a:extLst>
          </p:cNvPr>
          <p:cNvGraphicFramePr/>
          <p:nvPr>
            <p:extLst>
              <p:ext uri="{D42A27DB-BD31-4B8C-83A1-F6EECF244321}">
                <p14:modId xmlns:p14="http://schemas.microsoft.com/office/powerpoint/2010/main" val="2940507180"/>
              </p:ext>
            </p:extLst>
          </p:nvPr>
        </p:nvGraphicFramePr>
        <p:xfrm>
          <a:off x="7274445" y="4249375"/>
          <a:ext cx="3718827" cy="2479218"/>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ABDCECE8-A2A4-C3D8-74CF-41CB6CDBF39B}"/>
              </a:ext>
            </a:extLst>
          </p:cNvPr>
          <p:cNvSpPr txBox="1"/>
          <p:nvPr/>
        </p:nvSpPr>
        <p:spPr>
          <a:xfrm>
            <a:off x="6220304" y="5196866"/>
            <a:ext cx="721672" cy="646331"/>
          </a:xfrm>
          <a:prstGeom prst="rect">
            <a:avLst/>
          </a:prstGeom>
          <a:noFill/>
          <a:ln>
            <a:solidFill>
              <a:schemeClr val="accent6">
                <a:lumMod val="75000"/>
              </a:schemeClr>
            </a:solidFill>
          </a:ln>
        </p:spPr>
        <p:txBody>
          <a:bodyPr wrap="none" rtlCol="0" anchor="ctr">
            <a:spAutoFit/>
          </a:bodyPr>
          <a:lstStyle/>
          <a:p>
            <a:pPr algn="ctr"/>
            <a:r>
              <a:rPr lang="en-US" sz="1200" dirty="0"/>
              <a:t>$15 Mil.</a:t>
            </a:r>
          </a:p>
          <a:p>
            <a:pPr algn="ctr"/>
            <a:r>
              <a:rPr lang="en-US" sz="1200" dirty="0"/>
              <a:t>or</a:t>
            </a:r>
          </a:p>
          <a:p>
            <a:pPr algn="ctr"/>
            <a:r>
              <a:rPr lang="en-US" sz="1200" dirty="0"/>
              <a:t>$75 Mil.</a:t>
            </a:r>
          </a:p>
        </p:txBody>
      </p:sp>
      <p:cxnSp>
        <p:nvCxnSpPr>
          <p:cNvPr id="19" name="Straight Arrow Connector 18">
            <a:extLst>
              <a:ext uri="{FF2B5EF4-FFF2-40B4-BE49-F238E27FC236}">
                <a16:creationId xmlns:a16="http://schemas.microsoft.com/office/drawing/2014/main" id="{B039033D-E540-9197-10D2-C6D49C507ED4}"/>
              </a:ext>
            </a:extLst>
          </p:cNvPr>
          <p:cNvCxnSpPr>
            <a:cxnSpLocks/>
            <a:stCxn id="17" idx="3"/>
          </p:cNvCxnSpPr>
          <p:nvPr/>
        </p:nvCxnSpPr>
        <p:spPr>
          <a:xfrm>
            <a:off x="6941976" y="5520032"/>
            <a:ext cx="665455" cy="230769"/>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922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ow Toner Anchor border lrg">
  <a:themeElements>
    <a:clrScheme name="4_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fontScheme name="4_Northern Trust">
      <a:majorFont>
        <a:latin typeface="Century Gothic"/>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rtlCol="0" anchor="ctr"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cs typeface="Arial" charset="0"/>
          </a:defRPr>
        </a:defPPr>
      </a:lst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4_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4079</Words>
  <Application>Microsoft Office PowerPoint</Application>
  <PresentationFormat>Widescreen</PresentationFormat>
  <Paragraphs>703</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ChunkFive</vt:lpstr>
      <vt:lpstr>Arial</vt:lpstr>
      <vt:lpstr>Calibri</vt:lpstr>
      <vt:lpstr>Century Gothic</vt:lpstr>
      <vt:lpstr>Courier New</vt:lpstr>
      <vt:lpstr>Symbol</vt:lpstr>
      <vt:lpstr>Webdings</vt:lpstr>
      <vt:lpstr>Wingdings</vt:lpstr>
      <vt:lpstr>Office Theme</vt:lpstr>
      <vt:lpstr>1_Low Toner Anchor border lrg</vt:lpstr>
      <vt:lpstr>PowerPoint Presentation</vt:lpstr>
      <vt:lpstr>OBBuBA!</vt:lpstr>
      <vt:lpstr>Exclusion Percentage Depends on Acquisition Date</vt:lpstr>
      <vt:lpstr>Calculating the Tax on the Sale of QSBS: Reminder</vt:lpstr>
      <vt:lpstr>Calculating the Taxes: Comparison Example</vt:lpstr>
      <vt:lpstr>QSBS: 25 Years to Graduate… 7 Years to Mature… </vt:lpstr>
      <vt:lpstr>QSBS: Look Mom! I’m a Big Boy Now…!</vt:lpstr>
      <vt:lpstr>Brilliant Concept Executed Terribly: “Acquisition Date”</vt:lpstr>
      <vt:lpstr>Brilliant Concept Executed Terribly: Inflation Adjustments</vt:lpstr>
      <vt:lpstr>Brilliant Concept Executed Terribly: No Increase Once Exhausted</vt:lpstr>
      <vt:lpstr>Aggregate Gross Asset Requirement Is Retroactive</vt:lpstr>
      <vt:lpstr>Applicable Dollar Limit: Per-Issuer and Per-Taxpayer Limitations</vt:lpstr>
      <vt:lpstr>Important Other Changes Affecting QSBS Planning</vt:lpstr>
      <vt:lpstr>“Packing” the 10 Times Basis Limitation</vt:lpstr>
      <vt:lpstr>Conversion from Partnership to C Corporation</vt:lpstr>
      <vt:lpstr>“Packing” Examples</vt:lpstr>
      <vt:lpstr>Installment Sales, QSBS, and Section 1045 Rollovers</vt:lpstr>
      <vt:lpstr>Contingent Installment Method and Earn-Outs</vt:lpstr>
      <vt:lpstr>Contingent Installment Method and Earn-Outs</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 Lee</dc:creator>
  <cp:lastModifiedBy>Paul S Lee</cp:lastModifiedBy>
  <cp:revision>284</cp:revision>
  <cp:lastPrinted>2025-10-16T19:16:16Z</cp:lastPrinted>
  <dcterms:created xsi:type="dcterms:W3CDTF">2021-05-01T19:56:24Z</dcterms:created>
  <dcterms:modified xsi:type="dcterms:W3CDTF">2025-11-10T23:09:35Z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aab60fa-411f-4278-b891-0f05ded05f51_Enabled">
    <vt:lpwstr>true</vt:lpwstr>
  </property>
  <property fmtid="{D5CDD505-2E9C-101B-9397-08002B2CF9AE}" pid="3" name="MSIP_Label_4aab60fa-411f-4278-b891-0f05ded05f51_SetDate">
    <vt:lpwstr>2021-05-01T19:57:39Z</vt:lpwstr>
  </property>
  <property fmtid="{D5CDD505-2E9C-101B-9397-08002B2CF9AE}" pid="4" name="MSIP_Label_4aab60fa-411f-4278-b891-0f05ded05f51_Method">
    <vt:lpwstr>Privileged</vt:lpwstr>
  </property>
  <property fmtid="{D5CDD505-2E9C-101B-9397-08002B2CF9AE}" pid="5" name="MSIP_Label_4aab60fa-411f-4278-b891-0f05ded05f51_Name">
    <vt:lpwstr>Non-Sensitive Business Use - No Footer</vt:lpwstr>
  </property>
  <property fmtid="{D5CDD505-2E9C-101B-9397-08002B2CF9AE}" pid="6" name="MSIP_Label_4aab60fa-411f-4278-b891-0f05ded05f51_SiteId">
    <vt:lpwstr>2434528d-4270-4977-81dd-a6308c1761a3</vt:lpwstr>
  </property>
  <property fmtid="{D5CDD505-2E9C-101B-9397-08002B2CF9AE}" pid="7" name="MSIP_Label_4aab60fa-411f-4278-b891-0f05ded05f51_ActionId">
    <vt:lpwstr>a2efb191-55d8-459a-bb7d-c9aa04d348d7</vt:lpwstr>
  </property>
  <property fmtid="{D5CDD505-2E9C-101B-9397-08002B2CF9AE}" pid="8" name="MSIP_Label_4aab60fa-411f-4278-b891-0f05ded05f51_ContentBits">
    <vt:lpwstr>0</vt:lpwstr>
  </property>
</Properties>
</file>